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BA5"/>
    <a:srgbClr val="1D1D53"/>
    <a:srgbClr val="002570"/>
    <a:srgbClr val="CFCFCF"/>
    <a:srgbClr val="5A03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10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0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11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5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7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88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9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6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544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9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59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06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C93A7-0581-44FD-8266-63FB5745E981}" type="datetimeFigureOut">
              <a:rPr lang="en-GB" smtClean="0"/>
              <a:t>26/01/2017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56CD7-0EFF-41E1-95B0-89FB3C18EC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1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60825" y="0"/>
            <a:ext cx="11326464" cy="6796549"/>
            <a:chOff x="94571" y="0"/>
            <a:chExt cx="11326464" cy="6796549"/>
          </a:xfrm>
        </p:grpSpPr>
        <p:sp>
          <p:nvSpPr>
            <p:cNvPr id="4" name="Right Arrow 3"/>
            <p:cNvSpPr/>
            <p:nvPr/>
          </p:nvSpPr>
          <p:spPr>
            <a:xfrm>
              <a:off x="1698915" y="6142218"/>
              <a:ext cx="9722120" cy="512869"/>
            </a:xfrm>
            <a:prstGeom prst="rightArrow">
              <a:avLst/>
            </a:prstGeom>
            <a:solidFill>
              <a:srgbClr val="00206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66964" y="6199687"/>
              <a:ext cx="51284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I n t e r e s t     o f    s t a k e h o l d e r s </a:t>
              </a:r>
              <a:endParaRPr lang="en-GB" b="1" dirty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6" name="Down Arrow 5"/>
            <p:cNvSpPr/>
            <p:nvPr/>
          </p:nvSpPr>
          <p:spPr>
            <a:xfrm rot="10800000">
              <a:off x="1014184" y="0"/>
              <a:ext cx="554995" cy="6182052"/>
            </a:xfrm>
            <a:prstGeom prst="downArrow">
              <a:avLst/>
            </a:prstGeom>
            <a:solidFill>
              <a:srgbClr val="002060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-1087783" y="2728950"/>
              <a:ext cx="4746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 I n f l u e n c e / p o w e r    o f    s t a k e h o l d e r</a:t>
              </a:r>
              <a:endParaRPr lang="en-GB" b="1" dirty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696927" y="149155"/>
              <a:ext cx="9711574" cy="5975482"/>
            </a:xfrm>
            <a:prstGeom prst="rect">
              <a:avLst/>
            </a:prstGeom>
            <a:solidFill>
              <a:srgbClr val="002060"/>
            </a:solidFill>
            <a:ln w="28575">
              <a:solidFill>
                <a:schemeClr val="accent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 smtClean="0"/>
            </a:p>
            <a:p>
              <a:pPr algn="ctr"/>
              <a:endParaRPr lang="en-GB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31921" y="3558957"/>
              <a:ext cx="4433128" cy="2431435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Low power-Low Interest  </a:t>
              </a:r>
            </a:p>
            <a:p>
              <a:endParaRPr lang="en-GB" sz="2000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People in this group need to be informed </a:t>
              </a:r>
              <a:r>
                <a:rPr lang="en-GB" sz="160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where </a:t>
              </a:r>
              <a:r>
                <a:rPr lang="en-GB" sz="160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possible,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and should not be totally forgotten. </a:t>
              </a:r>
              <a:endParaRPr lang="en-GB" sz="1600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They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may not be our priority, but take care to ensure the communication channels are always open. </a:t>
              </a:r>
              <a:endParaRPr lang="en-GB" sz="1600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Involve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them if you can to get them more interested; you never know when they may move into a role with more power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!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31921" y="269799"/>
              <a:ext cx="4433128" cy="3139321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High power- Low Interest</a:t>
              </a:r>
              <a:endParaRPr lang="en-GB" sz="1000" b="1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endParaRPr lang="en-GB" sz="2000" b="1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More time and effort required, keep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communication levels high and tailored to their needs, and try to engage their interest using all of your influencing skills. </a:t>
              </a:r>
              <a:endParaRPr lang="en-GB" sz="1600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Make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sure you keep them happy - it may be prudent to ask them what they need to know, and how involved they need to be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In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any event, 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this category contains important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people 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– increase in interest level is a must.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Prepare answers for question such as  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“How </a:t>
              </a:r>
              <a:r>
                <a:rPr lang="en-GB" sz="1600" i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might it affect them in positive 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ways? How </a:t>
              </a:r>
              <a:r>
                <a:rPr lang="en-GB" sz="1600" i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does your change help them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?” </a:t>
              </a:r>
              <a:endParaRPr lang="en-GB" sz="1600" dirty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endParaRPr lang="en-GB" sz="1400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64389" y="284313"/>
              <a:ext cx="4909795" cy="3108543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High power-High Interest</a:t>
              </a:r>
            </a:p>
            <a:p>
              <a:endParaRPr lang="en-GB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S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pend most of time and effort for this category of stakeholder. You need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to manage them closely, communicate often, and actively engage them in activities related 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to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change where possible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Ask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yourself these 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questions: “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Are </a:t>
              </a:r>
              <a:r>
                <a:rPr lang="en-GB" sz="1600" i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there any specific high-level activities we can ask them to be involved 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in? Could </a:t>
              </a:r>
              <a:r>
                <a:rPr lang="en-GB" sz="1600" i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they act as a coach or mentor to members of your 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team? Can </a:t>
              </a:r>
              <a:r>
                <a:rPr lang="en-GB" sz="1600" i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we tap into their networks? Can we ask them for 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advice? If </a:t>
              </a:r>
              <a:r>
                <a:rPr lang="en-GB" sz="1600" i="1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you were in their position, what would you want</a:t>
              </a:r>
              <a:r>
                <a:rPr lang="en-GB" sz="1600" i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?”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 If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you treat them 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well,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they 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should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be your key advocates</a:t>
              </a:r>
              <a:r>
                <a:rPr lang="en-GB" sz="14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.</a:t>
              </a:r>
            </a:p>
            <a:p>
              <a:pPr lvl="0"/>
              <a:endParaRPr lang="en-GB" sz="1400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353196" y="3562391"/>
              <a:ext cx="4897881" cy="2462213"/>
            </a:xfrm>
            <a:prstGeom prst="rect">
              <a:avLst/>
            </a:prstGeom>
            <a:noFill/>
            <a:ln w="28575">
              <a:solidFill>
                <a:schemeClr val="bg2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Low power- High Interest </a:t>
              </a:r>
            </a:p>
            <a:p>
              <a:endParaRPr lang="en-GB" b="1" dirty="0" smtClean="0">
                <a:solidFill>
                  <a:schemeClr val="bg1">
                    <a:lumMod val="85000"/>
                  </a:schemeClr>
                </a:solidFill>
                <a:latin typeface="Agency FB" panose="020B0503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K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eep </a:t>
              </a:r>
              <a:r>
                <a:rPr lang="en-GB" sz="1600" dirty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them informed to try to keep their interest high as they may move into a position with more influence - or be able to influence those who do</a:t>
              </a: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600" dirty="0" smtClean="0">
                  <a:solidFill>
                    <a:schemeClr val="bg1">
                      <a:lumMod val="85000"/>
                    </a:schemeClr>
                  </a:solidFill>
                  <a:latin typeface="Agency FB" panose="020B0503020202020204" pitchFamily="34" charset="0"/>
                </a:rPr>
                <a:t>Even if power is low, they may have great network. </a:t>
              </a:r>
            </a:p>
            <a:p>
              <a:endParaRPr lang="en-GB" sz="1600" dirty="0"/>
            </a:p>
            <a:p>
              <a:endParaRPr lang="en-GB" sz="1200" dirty="0" smtClean="0"/>
            </a:p>
            <a:p>
              <a:endParaRPr lang="en-GB" sz="1200" dirty="0"/>
            </a:p>
            <a:p>
              <a:endParaRPr lang="en-GB" sz="1200" dirty="0" smtClean="0"/>
            </a:p>
          </p:txBody>
        </p:sp>
        <p:sp>
          <p:nvSpPr>
            <p:cNvPr id="14" name="Oval 13"/>
            <p:cNvSpPr/>
            <p:nvPr/>
          </p:nvSpPr>
          <p:spPr>
            <a:xfrm>
              <a:off x="4802520" y="389617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5089822" y="389617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5375807" y="389617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5661792" y="389617"/>
              <a:ext cx="217714" cy="20320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4802520" y="3618702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5089822" y="3629855"/>
              <a:ext cx="217714" cy="203200"/>
            </a:xfrm>
            <a:prstGeom prst="ellipse">
              <a:avLst/>
            </a:prstGeom>
            <a:ln>
              <a:solidFill>
                <a:schemeClr val="accent4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5721509" y="3634007"/>
              <a:ext cx="217714" cy="203200"/>
            </a:xfrm>
            <a:prstGeom prst="ellipse">
              <a:avLst/>
            </a:prstGeom>
            <a:ln>
              <a:solidFill>
                <a:schemeClr val="accent4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5395683" y="3631604"/>
              <a:ext cx="217714" cy="203200"/>
            </a:xfrm>
            <a:prstGeom prst="ellipse">
              <a:avLst/>
            </a:prstGeom>
            <a:ln>
              <a:solidFill>
                <a:schemeClr val="accent4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9611097" y="3629855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10475091" y="3618702"/>
              <a:ext cx="217714" cy="203200"/>
            </a:xfrm>
            <a:prstGeom prst="ellipse">
              <a:avLst/>
            </a:prstGeom>
            <a:ln>
              <a:solidFill>
                <a:schemeClr val="accent4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10187789" y="3618702"/>
              <a:ext cx="217714" cy="203200"/>
            </a:xfrm>
            <a:prstGeom prst="ellipse">
              <a:avLst/>
            </a:prstGeom>
            <a:ln>
              <a:solidFill>
                <a:schemeClr val="accent4"/>
              </a:solidFill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9900487" y="3629855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9611097" y="438914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10493440" y="427761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10206138" y="438914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9895415" y="438914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94571" y="6510283"/>
              <a:ext cx="217714" cy="2032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12285" y="6427217"/>
              <a:ext cx="17487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Agency FB" panose="020B0503020202020204" pitchFamily="34" charset="0"/>
                </a:rPr>
                <a:t>Level of importance </a:t>
              </a:r>
              <a:endParaRPr lang="en-GB" dirty="0">
                <a:latin typeface="Agency FB" panose="020B05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584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379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Office Theme</vt:lpstr>
      <vt:lpstr>PowerPoint Presentation</vt:lpstr>
    </vt:vector>
  </TitlesOfParts>
  <Company>University of Greenwich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Riya Jain</dc:creator>
  <cp:lastModifiedBy>Laleh Williams</cp:lastModifiedBy>
  <cp:revision>37</cp:revision>
  <dcterms:created xsi:type="dcterms:W3CDTF">2017-01-20T14:23:57Z</dcterms:created>
  <dcterms:modified xsi:type="dcterms:W3CDTF">2017-01-26T11:40:18Z</dcterms:modified>
</cp:coreProperties>
</file>