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86" r:id="rId4"/>
  </p:sldMasterIdLst>
  <p:notesMasterIdLst>
    <p:notesMasterId r:id="rId28"/>
  </p:notesMasterIdLst>
  <p:sldIdLst>
    <p:sldId id="256" r:id="rId5"/>
    <p:sldId id="308" r:id="rId6"/>
    <p:sldId id="300" r:id="rId7"/>
    <p:sldId id="305" r:id="rId8"/>
    <p:sldId id="301" r:id="rId9"/>
    <p:sldId id="302" r:id="rId10"/>
    <p:sldId id="306" r:id="rId11"/>
    <p:sldId id="307" r:id="rId12"/>
    <p:sldId id="286" r:id="rId13"/>
    <p:sldId id="287" r:id="rId14"/>
    <p:sldId id="288" r:id="rId15"/>
    <p:sldId id="289" r:id="rId16"/>
    <p:sldId id="310" r:id="rId17"/>
    <p:sldId id="312" r:id="rId18"/>
    <p:sldId id="313" r:id="rId19"/>
    <p:sldId id="309" r:id="rId20"/>
    <p:sldId id="303" r:id="rId21"/>
    <p:sldId id="297" r:id="rId22"/>
    <p:sldId id="315" r:id="rId23"/>
    <p:sldId id="314" r:id="rId24"/>
    <p:sldId id="316" r:id="rId25"/>
    <p:sldId id="317" r:id="rId26"/>
    <p:sldId id="278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53813" autoAdjust="0"/>
  </p:normalViewPr>
  <p:slideViewPr>
    <p:cSldViewPr>
      <p:cViewPr varScale="1">
        <p:scale>
          <a:sx n="39" d="100"/>
          <a:sy n="39" d="100"/>
        </p:scale>
        <p:origin x="23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0" d="100"/>
          <a:sy n="60" d="100"/>
        </p:scale>
        <p:origin x="-2748" y="1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S&amp;P%20Youth%20Unemployment\Analysis\LFS%20-%20Unemployment%20by%20age%20time%20serie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ukcesfp02.ukces.local\workspace\Develop%20Policy\Priority%20Outcome%202\Publications\YEC%202014\REPORT\YEC%202014%20char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kcesfp02.ukces.local\workspace\Develop%20Policy\Priority%20Outcome%202\Publications\YEC%202014\REPORT\YEC%202014%20char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ukcesfp02.ukces.local\workspace\Develop%20Policy\Priority%20Outcome%202\Publications\YEC%202014\REPORT\YEC%202014%20charts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massey\Desktop\ESS2013%20Data%20Tables%20WEIGHTED%20CONFIDENTIAL_v03.0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ivotFmts>
      <c:pivotFmt>
        <c:idx val="0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marker>
          <c:symbol val="none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showLegendKey val="0"/>
          <c:showVal val="0"/>
          <c:showCatName val="0"/>
          <c:showSerName val="1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showLegendKey val="0"/>
          <c:showVal val="0"/>
          <c:showCatName val="0"/>
          <c:showSerName val="1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showLegendKey val="0"/>
          <c:showVal val="0"/>
          <c:showCatName val="0"/>
          <c:showSerName val="1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10708573928258967"/>
          <c:y val="5.1400554097404488E-2"/>
          <c:w val="0.82490394492023134"/>
          <c:h val="0.79178880549145714"/>
        </c:manualLayout>
      </c:layout>
      <c:lineChart>
        <c:grouping val="standard"/>
        <c:varyColors val="0"/>
        <c:ser>
          <c:idx val="0"/>
          <c:order val="0"/>
          <c:tx>
            <c:strRef>
              <c:f>'NEET + ILO + JSA'!$B$12</c:f>
              <c:strCache>
                <c:ptCount val="1"/>
                <c:pt idx="0">
                  <c:v>Total NEET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0.57538658271651133"/>
                  <c:y val="-0.18320573803950316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Total NEET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AF-4D51-B220-AF2083CF9E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'NEET + ILO + JSA'!$A$13:$A$62</c:f>
              <c:strCache>
                <c:ptCount val="50"/>
                <c:pt idx="0">
                  <c:v>Oct-Dec 2001</c:v>
                </c:pt>
                <c:pt idx="1">
                  <c:v>Jan-Mar 2002</c:v>
                </c:pt>
                <c:pt idx="2">
                  <c:v>Apr-Jun 2002</c:v>
                </c:pt>
                <c:pt idx="3">
                  <c:v>Jul-Sep 2002</c:v>
                </c:pt>
                <c:pt idx="4">
                  <c:v>Oct-Dec 2002</c:v>
                </c:pt>
                <c:pt idx="5">
                  <c:v>Jan-Mar 2003</c:v>
                </c:pt>
                <c:pt idx="6">
                  <c:v>Apr-Jun 2003</c:v>
                </c:pt>
                <c:pt idx="7">
                  <c:v>Jul-Sep 2003</c:v>
                </c:pt>
                <c:pt idx="8">
                  <c:v>Oct-Dec 2003</c:v>
                </c:pt>
                <c:pt idx="9">
                  <c:v>Jan-Mar 2004</c:v>
                </c:pt>
                <c:pt idx="10">
                  <c:v>Apr-Jun 2004</c:v>
                </c:pt>
                <c:pt idx="11">
                  <c:v>Jul-Sep 2004</c:v>
                </c:pt>
                <c:pt idx="12">
                  <c:v>Oct-Dec 2004</c:v>
                </c:pt>
                <c:pt idx="13">
                  <c:v>Jan-Mar 2005</c:v>
                </c:pt>
                <c:pt idx="14">
                  <c:v>Apr-Jun 2005</c:v>
                </c:pt>
                <c:pt idx="15">
                  <c:v>Jul-Sep 2005</c:v>
                </c:pt>
                <c:pt idx="16">
                  <c:v>Oct-Dec 2005</c:v>
                </c:pt>
                <c:pt idx="17">
                  <c:v>Jan-Mar 2006</c:v>
                </c:pt>
                <c:pt idx="18">
                  <c:v>Apr-Jun 2006</c:v>
                </c:pt>
                <c:pt idx="19">
                  <c:v>Jul-Sep 2006</c:v>
                </c:pt>
                <c:pt idx="20">
                  <c:v>Oct-Dec 2006</c:v>
                </c:pt>
                <c:pt idx="21">
                  <c:v>Jan-Mar 2007</c:v>
                </c:pt>
                <c:pt idx="22">
                  <c:v>Apr-Jun 2007</c:v>
                </c:pt>
                <c:pt idx="23">
                  <c:v>Jul-Sep 2007</c:v>
                </c:pt>
                <c:pt idx="24">
                  <c:v>Oct-Dec 2007</c:v>
                </c:pt>
                <c:pt idx="25">
                  <c:v>Jan-Mar 2008</c:v>
                </c:pt>
                <c:pt idx="26">
                  <c:v>Apr-Jun 2008</c:v>
                </c:pt>
                <c:pt idx="27">
                  <c:v>Jul-Sep 2008</c:v>
                </c:pt>
                <c:pt idx="28">
                  <c:v>Oct-Dec 2008</c:v>
                </c:pt>
                <c:pt idx="29">
                  <c:v>Jan-Mar 2009</c:v>
                </c:pt>
                <c:pt idx="30">
                  <c:v>Apr-Jun 2009</c:v>
                </c:pt>
                <c:pt idx="31">
                  <c:v>Jul-Sep 2009</c:v>
                </c:pt>
                <c:pt idx="32">
                  <c:v>Oct-Dec 2009</c:v>
                </c:pt>
                <c:pt idx="33">
                  <c:v>Jan-Mar 2010</c:v>
                </c:pt>
                <c:pt idx="34">
                  <c:v>Apr-Jun 2010</c:v>
                </c:pt>
                <c:pt idx="35">
                  <c:v>Jul-Sep 2010</c:v>
                </c:pt>
                <c:pt idx="36">
                  <c:v>Oct-Dec 2010</c:v>
                </c:pt>
                <c:pt idx="37">
                  <c:v>Jan-Mar 2011</c:v>
                </c:pt>
                <c:pt idx="38">
                  <c:v>Apr-Jun 2011</c:v>
                </c:pt>
                <c:pt idx="39">
                  <c:v>Jul-Sep 2011</c:v>
                </c:pt>
                <c:pt idx="40">
                  <c:v>Oct-Dec 2011</c:v>
                </c:pt>
                <c:pt idx="41">
                  <c:v>Jan-Mar 2012</c:v>
                </c:pt>
                <c:pt idx="42">
                  <c:v>Apr-Jun 2012</c:v>
                </c:pt>
                <c:pt idx="43">
                  <c:v>Jul-Sep 2012</c:v>
                </c:pt>
                <c:pt idx="44">
                  <c:v>Oct-Dec 2012</c:v>
                </c:pt>
                <c:pt idx="45">
                  <c:v>Jan-Mar 2013</c:v>
                </c:pt>
                <c:pt idx="46">
                  <c:v>Apr-Jun 2013</c:v>
                </c:pt>
                <c:pt idx="47">
                  <c:v>Jul-Sep 2013</c:v>
                </c:pt>
                <c:pt idx="48">
                  <c:v>Oct-Dec 2013</c:v>
                </c:pt>
                <c:pt idx="49">
                  <c:v>Jan-Mar 2014</c:v>
                </c:pt>
              </c:strCache>
            </c:strRef>
          </c:cat>
          <c:val>
            <c:numRef>
              <c:f>'NEET + ILO + JSA'!$B$13:$B$62</c:f>
              <c:numCache>
                <c:formatCode>#,##0,</c:formatCode>
                <c:ptCount val="50"/>
                <c:pt idx="0">
                  <c:v>832485.37016990443</c:v>
                </c:pt>
                <c:pt idx="1">
                  <c:v>858098.13837297354</c:v>
                </c:pt>
                <c:pt idx="2">
                  <c:v>871562.2821466371</c:v>
                </c:pt>
                <c:pt idx="3">
                  <c:v>868945.13596360909</c:v>
                </c:pt>
                <c:pt idx="4">
                  <c:v>834304.01234229398</c:v>
                </c:pt>
                <c:pt idx="5">
                  <c:v>891465.38707558659</c:v>
                </c:pt>
                <c:pt idx="6">
                  <c:v>889051.59623662173</c:v>
                </c:pt>
                <c:pt idx="7">
                  <c:v>874194.15776652982</c:v>
                </c:pt>
                <c:pt idx="8">
                  <c:v>846053.82444307976</c:v>
                </c:pt>
                <c:pt idx="9">
                  <c:v>835468.07696859492</c:v>
                </c:pt>
                <c:pt idx="10">
                  <c:v>878516.58877616376</c:v>
                </c:pt>
                <c:pt idx="11">
                  <c:v>916354.64870103053</c:v>
                </c:pt>
                <c:pt idx="12">
                  <c:v>923788.23721165326</c:v>
                </c:pt>
                <c:pt idx="13">
                  <c:v>927332.52759019332</c:v>
                </c:pt>
                <c:pt idx="14">
                  <c:v>947834.36829624348</c:v>
                </c:pt>
                <c:pt idx="15">
                  <c:v>936721.69477249519</c:v>
                </c:pt>
                <c:pt idx="16">
                  <c:v>1007436.5352646951</c:v>
                </c:pt>
                <c:pt idx="17">
                  <c:v>988772.57326962741</c:v>
                </c:pt>
                <c:pt idx="18">
                  <c:v>1025559.2646423519</c:v>
                </c:pt>
                <c:pt idx="19">
                  <c:v>1009577.2223005681</c:v>
                </c:pt>
                <c:pt idx="20">
                  <c:v>985149.61615403392</c:v>
                </c:pt>
                <c:pt idx="21">
                  <c:v>1008096.8268745173</c:v>
                </c:pt>
                <c:pt idx="22">
                  <c:v>1008568.6850199741</c:v>
                </c:pt>
                <c:pt idx="23">
                  <c:v>990966.22288886702</c:v>
                </c:pt>
                <c:pt idx="24">
                  <c:v>975443.46543649433</c:v>
                </c:pt>
                <c:pt idx="25">
                  <c:v>976909.47597877169</c:v>
                </c:pt>
                <c:pt idx="26">
                  <c:v>1003629.4415905576</c:v>
                </c:pt>
                <c:pt idx="27">
                  <c:v>1046870.308805224</c:v>
                </c:pt>
                <c:pt idx="28">
                  <c:v>1040361.2415257834</c:v>
                </c:pt>
                <c:pt idx="29">
                  <c:v>1113031.780285323</c:v>
                </c:pt>
                <c:pt idx="30">
                  <c:v>1131024.537402051</c:v>
                </c:pt>
                <c:pt idx="31">
                  <c:v>1135332.3467794145</c:v>
                </c:pt>
                <c:pt idx="32">
                  <c:v>1093398.4127022261</c:v>
                </c:pt>
                <c:pt idx="33">
                  <c:v>1139104.7982029212</c:v>
                </c:pt>
                <c:pt idx="34">
                  <c:v>1082290.0073734592</c:v>
                </c:pt>
                <c:pt idx="35">
                  <c:v>1122428.4606760768</c:v>
                </c:pt>
                <c:pt idx="36">
                  <c:v>1162763.0023259511</c:v>
                </c:pt>
                <c:pt idx="37">
                  <c:v>1124765.5911108926</c:v>
                </c:pt>
                <c:pt idx="38">
                  <c:v>1165827.178878393</c:v>
                </c:pt>
                <c:pt idx="39">
                  <c:v>1241991.6341460454</c:v>
                </c:pt>
                <c:pt idx="40">
                  <c:v>1205515.4120915453</c:v>
                </c:pt>
                <c:pt idx="41">
                  <c:v>1194198.75596697</c:v>
                </c:pt>
                <c:pt idx="42">
                  <c:v>1196518.8549838315</c:v>
                </c:pt>
                <c:pt idx="43">
                  <c:v>1101047.0957456199</c:v>
                </c:pt>
                <c:pt idx="44">
                  <c:v>1072068.2290683652</c:v>
                </c:pt>
                <c:pt idx="45">
                  <c:v>1092870.8893093467</c:v>
                </c:pt>
                <c:pt idx="46">
                  <c:v>1092118.9820994693</c:v>
                </c:pt>
                <c:pt idx="47">
                  <c:v>1073169.4551111199</c:v>
                </c:pt>
                <c:pt idx="48">
                  <c:v>1035530.5818318396</c:v>
                </c:pt>
                <c:pt idx="49">
                  <c:v>974963.28088799492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AF-4D51-B220-AF2083CF9E46}"/>
            </c:ext>
          </c:extLst>
        </c:ser>
        <c:ser>
          <c:idx val="4"/>
          <c:order val="1"/>
          <c:tx>
            <c:strRef>
              <c:f>'NEET + ILO + JSA'!$J$12</c:f>
              <c:strCache>
                <c:ptCount val="1"/>
                <c:pt idx="0">
                  <c:v>16-24 Total Unemployment</c:v>
                </c:pt>
              </c:strCache>
            </c:strRef>
          </c:tx>
          <c:marker>
            <c:symbol val="none"/>
          </c:marker>
          <c:dLbls>
            <c:dLbl>
              <c:idx val="47"/>
              <c:layout>
                <c:manualLayout>
                  <c:x val="-3.1756763780100374E-2"/>
                  <c:y val="0.1340487000274907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accent5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AF-4D51-B220-AF2083CF9E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5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'NEET + ILO + JSA'!$A$13:$A$62</c:f>
              <c:strCache>
                <c:ptCount val="50"/>
                <c:pt idx="0">
                  <c:v>Oct-Dec 2001</c:v>
                </c:pt>
                <c:pt idx="1">
                  <c:v>Jan-Mar 2002</c:v>
                </c:pt>
                <c:pt idx="2">
                  <c:v>Apr-Jun 2002</c:v>
                </c:pt>
                <c:pt idx="3">
                  <c:v>Jul-Sep 2002</c:v>
                </c:pt>
                <c:pt idx="4">
                  <c:v>Oct-Dec 2002</c:v>
                </c:pt>
                <c:pt idx="5">
                  <c:v>Jan-Mar 2003</c:v>
                </c:pt>
                <c:pt idx="6">
                  <c:v>Apr-Jun 2003</c:v>
                </c:pt>
                <c:pt idx="7">
                  <c:v>Jul-Sep 2003</c:v>
                </c:pt>
                <c:pt idx="8">
                  <c:v>Oct-Dec 2003</c:v>
                </c:pt>
                <c:pt idx="9">
                  <c:v>Jan-Mar 2004</c:v>
                </c:pt>
                <c:pt idx="10">
                  <c:v>Apr-Jun 2004</c:v>
                </c:pt>
                <c:pt idx="11">
                  <c:v>Jul-Sep 2004</c:v>
                </c:pt>
                <c:pt idx="12">
                  <c:v>Oct-Dec 2004</c:v>
                </c:pt>
                <c:pt idx="13">
                  <c:v>Jan-Mar 2005</c:v>
                </c:pt>
                <c:pt idx="14">
                  <c:v>Apr-Jun 2005</c:v>
                </c:pt>
                <c:pt idx="15">
                  <c:v>Jul-Sep 2005</c:v>
                </c:pt>
                <c:pt idx="16">
                  <c:v>Oct-Dec 2005</c:v>
                </c:pt>
                <c:pt idx="17">
                  <c:v>Jan-Mar 2006</c:v>
                </c:pt>
                <c:pt idx="18">
                  <c:v>Apr-Jun 2006</c:v>
                </c:pt>
                <c:pt idx="19">
                  <c:v>Jul-Sep 2006</c:v>
                </c:pt>
                <c:pt idx="20">
                  <c:v>Oct-Dec 2006</c:v>
                </c:pt>
                <c:pt idx="21">
                  <c:v>Jan-Mar 2007</c:v>
                </c:pt>
                <c:pt idx="22">
                  <c:v>Apr-Jun 2007</c:v>
                </c:pt>
                <c:pt idx="23">
                  <c:v>Jul-Sep 2007</c:v>
                </c:pt>
                <c:pt idx="24">
                  <c:v>Oct-Dec 2007</c:v>
                </c:pt>
                <c:pt idx="25">
                  <c:v>Jan-Mar 2008</c:v>
                </c:pt>
                <c:pt idx="26">
                  <c:v>Apr-Jun 2008</c:v>
                </c:pt>
                <c:pt idx="27">
                  <c:v>Jul-Sep 2008</c:v>
                </c:pt>
                <c:pt idx="28">
                  <c:v>Oct-Dec 2008</c:v>
                </c:pt>
                <c:pt idx="29">
                  <c:v>Jan-Mar 2009</c:v>
                </c:pt>
                <c:pt idx="30">
                  <c:v>Apr-Jun 2009</c:v>
                </c:pt>
                <c:pt idx="31">
                  <c:v>Jul-Sep 2009</c:v>
                </c:pt>
                <c:pt idx="32">
                  <c:v>Oct-Dec 2009</c:v>
                </c:pt>
                <c:pt idx="33">
                  <c:v>Jan-Mar 2010</c:v>
                </c:pt>
                <c:pt idx="34">
                  <c:v>Apr-Jun 2010</c:v>
                </c:pt>
                <c:pt idx="35">
                  <c:v>Jul-Sep 2010</c:v>
                </c:pt>
                <c:pt idx="36">
                  <c:v>Oct-Dec 2010</c:v>
                </c:pt>
                <c:pt idx="37">
                  <c:v>Jan-Mar 2011</c:v>
                </c:pt>
                <c:pt idx="38">
                  <c:v>Apr-Jun 2011</c:v>
                </c:pt>
                <c:pt idx="39">
                  <c:v>Jul-Sep 2011</c:v>
                </c:pt>
                <c:pt idx="40">
                  <c:v>Oct-Dec 2011</c:v>
                </c:pt>
                <c:pt idx="41">
                  <c:v>Jan-Mar 2012</c:v>
                </c:pt>
                <c:pt idx="42">
                  <c:v>Apr-Jun 2012</c:v>
                </c:pt>
                <c:pt idx="43">
                  <c:v>Jul-Sep 2012</c:v>
                </c:pt>
                <c:pt idx="44">
                  <c:v>Oct-Dec 2012</c:v>
                </c:pt>
                <c:pt idx="45">
                  <c:v>Jan-Mar 2013</c:v>
                </c:pt>
                <c:pt idx="46">
                  <c:v>Apr-Jun 2013</c:v>
                </c:pt>
                <c:pt idx="47">
                  <c:v>Jul-Sep 2013</c:v>
                </c:pt>
                <c:pt idx="48">
                  <c:v>Oct-Dec 2013</c:v>
                </c:pt>
                <c:pt idx="49">
                  <c:v>Jan-Mar 2014</c:v>
                </c:pt>
              </c:strCache>
            </c:strRef>
          </c:cat>
          <c:val>
            <c:numRef>
              <c:f>'NEET + ILO + JSA'!$J$13:$J$62</c:f>
              <c:numCache>
                <c:formatCode>_-* #,##0_-;\-* #,##0_-;_-* "-"??_-;_-@_-</c:formatCode>
                <c:ptCount val="50"/>
                <c:pt idx="0">
                  <c:v>567931.67820628895</c:v>
                </c:pt>
                <c:pt idx="1">
                  <c:v>561633.95402449672</c:v>
                </c:pt>
                <c:pt idx="2">
                  <c:v>549656.22427334718</c:v>
                </c:pt>
                <c:pt idx="3">
                  <c:v>561447.39566920814</c:v>
                </c:pt>
                <c:pt idx="4">
                  <c:v>571130.41786129645</c:v>
                </c:pt>
                <c:pt idx="5">
                  <c:v>594196.55633887905</c:v>
                </c:pt>
                <c:pt idx="6">
                  <c:v>576530.00510998687</c:v>
                </c:pt>
                <c:pt idx="7">
                  <c:v>580696.29930465552</c:v>
                </c:pt>
                <c:pt idx="8">
                  <c:v>554085.35735928384</c:v>
                </c:pt>
                <c:pt idx="9">
                  <c:v>575177.51953176258</c:v>
                </c:pt>
                <c:pt idx="10">
                  <c:v>576729.33786275855</c:v>
                </c:pt>
                <c:pt idx="11">
                  <c:v>592155.69734970387</c:v>
                </c:pt>
                <c:pt idx="12">
                  <c:v>600232.73627796909</c:v>
                </c:pt>
                <c:pt idx="13">
                  <c:v>589766.47723976464</c:v>
                </c:pt>
                <c:pt idx="14">
                  <c:v>612620.39662170305</c:v>
                </c:pt>
                <c:pt idx="15">
                  <c:v>609963.69797732332</c:v>
                </c:pt>
                <c:pt idx="16">
                  <c:v>665647.86079876637</c:v>
                </c:pt>
                <c:pt idx="17">
                  <c:v>659328.27460404683</c:v>
                </c:pt>
                <c:pt idx="18">
                  <c:v>695277.36368023767</c:v>
                </c:pt>
                <c:pt idx="19">
                  <c:v>703149.90817502351</c:v>
                </c:pt>
                <c:pt idx="20">
                  <c:v>697875.45806202502</c:v>
                </c:pt>
                <c:pt idx="21">
                  <c:v>711022.21342347423</c:v>
                </c:pt>
                <c:pt idx="22">
                  <c:v>715436.37604174297</c:v>
                </c:pt>
                <c:pt idx="23">
                  <c:v>710196.44566914043</c:v>
                </c:pt>
                <c:pt idx="24">
                  <c:v>684185.23833789094</c:v>
                </c:pt>
                <c:pt idx="25">
                  <c:v>686165.0371832205</c:v>
                </c:pt>
                <c:pt idx="26">
                  <c:v>713158.84495965415</c:v>
                </c:pt>
                <c:pt idx="27">
                  <c:v>765384.33823934523</c:v>
                </c:pt>
                <c:pt idx="28">
                  <c:v>812228.30663822265</c:v>
                </c:pt>
                <c:pt idx="29">
                  <c:v>874015.43732820405</c:v>
                </c:pt>
                <c:pt idx="30">
                  <c:v>924922.5552761805</c:v>
                </c:pt>
                <c:pt idx="31">
                  <c:v>940450.0196028935</c:v>
                </c:pt>
                <c:pt idx="32">
                  <c:v>907766.78215484763</c:v>
                </c:pt>
                <c:pt idx="33">
                  <c:v>943729.12074715353</c:v>
                </c:pt>
                <c:pt idx="34">
                  <c:v>929262.67036922567</c:v>
                </c:pt>
                <c:pt idx="35">
                  <c:v>900371.2545567624</c:v>
                </c:pt>
                <c:pt idx="36">
                  <c:v>955676.67212148814</c:v>
                </c:pt>
                <c:pt idx="37">
                  <c:v>935521.21732523781</c:v>
                </c:pt>
                <c:pt idx="38">
                  <c:v>956602.10751734034</c:v>
                </c:pt>
                <c:pt idx="39">
                  <c:v>1015968.8832201731</c:v>
                </c:pt>
                <c:pt idx="40">
                  <c:v>1032536.8720224733</c:v>
                </c:pt>
                <c:pt idx="41">
                  <c:v>1015785.3494160313</c:v>
                </c:pt>
                <c:pt idx="42">
                  <c:v>1011641.4180806056</c:v>
                </c:pt>
                <c:pt idx="43">
                  <c:v>963032.39310158393</c:v>
                </c:pt>
                <c:pt idx="44">
                  <c:v>974925.7980322201</c:v>
                </c:pt>
                <c:pt idx="45">
                  <c:v>958410.55887915811</c:v>
                </c:pt>
                <c:pt idx="46">
                  <c:v>973321.0295145486</c:v>
                </c:pt>
                <c:pt idx="47">
                  <c:v>964640.83896277612</c:v>
                </c:pt>
                <c:pt idx="48">
                  <c:v>916840.72036216978</c:v>
                </c:pt>
                <c:pt idx="49">
                  <c:v>868448.28117866023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9AF-4D51-B220-AF2083CF9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571264"/>
        <c:axId val="22237184"/>
      </c:lineChart>
      <c:catAx>
        <c:axId val="22571264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2237184"/>
        <c:crosses val="autoZero"/>
        <c:auto val="1"/>
        <c:lblAlgn val="ctr"/>
        <c:lblOffset val="100"/>
        <c:noMultiLvlLbl val="0"/>
      </c:catAx>
      <c:valAx>
        <c:axId val="22237184"/>
        <c:scaling>
          <c:orientation val="minMax"/>
        </c:scaling>
        <c:delete val="0"/>
        <c:axPos val="l"/>
        <c:numFmt formatCode="#,##0," sourceLinked="1"/>
        <c:majorTickMark val="in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2571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extLst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GB" sz="1600"/>
              <a:t>Share of 15-19</a:t>
            </a:r>
            <a:r>
              <a:rPr lang="en-GB" sz="1600" baseline="0"/>
              <a:t> students who have a job or are on an apprenticeship</a:t>
            </a:r>
            <a:endParaRPr lang="en-GB" sz="16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4832204634267688"/>
          <c:y val="8.7194358377189904E-2"/>
          <c:w val="0.59710865459393392"/>
          <c:h val="0.89120018900506259"/>
        </c:manualLayout>
      </c:layout>
      <c:barChart>
        <c:barDir val="bar"/>
        <c:grouping val="stacked"/>
        <c:varyColors val="0"/>
        <c:ser>
          <c:idx val="0"/>
          <c:order val="0"/>
          <c:tx>
            <c:v>Students with jobs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'15-19 Earning and Learning'!$B$1:$B$23</c:f>
              <c:strCache>
                <c:ptCount val="23"/>
                <c:pt idx="1">
                  <c:v>Italy</c:v>
                </c:pt>
                <c:pt idx="2">
                  <c:v>Portugal</c:v>
                </c:pt>
                <c:pt idx="3">
                  <c:v>Spain</c:v>
                </c:pt>
                <c:pt idx="4">
                  <c:v>Belgium</c:v>
                </c:pt>
                <c:pt idx="5">
                  <c:v>Korea</c:v>
                </c:pt>
                <c:pt idx="6">
                  <c:v>France</c:v>
                </c:pt>
                <c:pt idx="7">
                  <c:v>Ireland</c:v>
                </c:pt>
                <c:pt idx="8">
                  <c:v>Sweden</c:v>
                </c:pt>
                <c:pt idx="9">
                  <c:v>Finland</c:v>
                </c:pt>
                <c:pt idx="10">
                  <c:v>OECD average</c:v>
                </c:pt>
                <c:pt idx="11">
                  <c:v>United States</c:v>
                </c:pt>
                <c:pt idx="12">
                  <c:v>United Kingdom</c:v>
                </c:pt>
                <c:pt idx="13">
                  <c:v>Germany</c:v>
                </c:pt>
                <c:pt idx="14">
                  <c:v>New Zealand</c:v>
                </c:pt>
                <c:pt idx="15">
                  <c:v>Norway</c:v>
                </c:pt>
                <c:pt idx="16">
                  <c:v>Canada</c:v>
                </c:pt>
                <c:pt idx="17">
                  <c:v>Austria</c:v>
                </c:pt>
                <c:pt idx="18">
                  <c:v>Iceland</c:v>
                </c:pt>
                <c:pt idx="19">
                  <c:v>Australia</c:v>
                </c:pt>
                <c:pt idx="20">
                  <c:v>Denmark</c:v>
                </c:pt>
                <c:pt idx="21">
                  <c:v>Switzerland</c:v>
                </c:pt>
                <c:pt idx="22">
                  <c:v>Netherlands</c:v>
                </c:pt>
              </c:strCache>
            </c:strRef>
          </c:cat>
          <c:val>
            <c:numRef>
              <c:f>'15-19 Earning and Learning'!$C$1:$C$23</c:f>
              <c:numCache>
                <c:formatCode>0%</c:formatCode>
                <c:ptCount val="23"/>
                <c:pt idx="0" formatCode="General">
                  <c:v>0</c:v>
                </c:pt>
                <c:pt idx="1">
                  <c:v>5.7752432355200507E-3</c:v>
                </c:pt>
                <c:pt idx="2">
                  <c:v>1.9191281466170895E-2</c:v>
                </c:pt>
                <c:pt idx="3">
                  <c:v>1.9779642082667082E-2</c:v>
                </c:pt>
                <c:pt idx="4">
                  <c:v>2.9834266906453424E-2</c:v>
                </c:pt>
                <c:pt idx="5">
                  <c:v>4.7743205721497685E-2</c:v>
                </c:pt>
                <c:pt idx="6">
                  <c:v>7.3278919712072219E-2</c:v>
                </c:pt>
                <c:pt idx="7">
                  <c:v>7.5705223007388023E-2</c:v>
                </c:pt>
                <c:pt idx="8">
                  <c:v>0.1267217789565549</c:v>
                </c:pt>
                <c:pt idx="9">
                  <c:v>0.12918520173249581</c:v>
                </c:pt>
                <c:pt idx="10">
                  <c:v>0.14084196559339651</c:v>
                </c:pt>
                <c:pt idx="11">
                  <c:v>0.18236805336632089</c:v>
                </c:pt>
                <c:pt idx="12">
                  <c:v>0.16834779962789334</c:v>
                </c:pt>
                <c:pt idx="13">
                  <c:v>8.1267660670567191E-2</c:v>
                </c:pt>
                <c:pt idx="14">
                  <c:v>0.25080515297906603</c:v>
                </c:pt>
                <c:pt idx="15">
                  <c:v>0.2643764002987305</c:v>
                </c:pt>
                <c:pt idx="16">
                  <c:v>0.33352059850100141</c:v>
                </c:pt>
                <c:pt idx="17">
                  <c:v>5.0335409102930911E-2</c:v>
                </c:pt>
                <c:pt idx="18">
                  <c:v>0.37560057427694171</c:v>
                </c:pt>
                <c:pt idx="19">
                  <c:v>0.36680223690899838</c:v>
                </c:pt>
                <c:pt idx="20">
                  <c:v>0.49294585058510976</c:v>
                </c:pt>
                <c:pt idx="21">
                  <c:v>7.9231624388470853E-2</c:v>
                </c:pt>
                <c:pt idx="22">
                  <c:v>0.51508120649651967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BB-4D47-A23F-F1704893A0F3}"/>
            </c:ext>
          </c:extLst>
        </c:ser>
        <c:ser>
          <c:idx val="1"/>
          <c:order val="1"/>
          <c:tx>
            <c:v>apprenticeships</c:v>
          </c:tx>
          <c:spPr>
            <a:solidFill>
              <a:schemeClr val="accent3"/>
            </a:solidFill>
            <a:ln>
              <a:solidFill>
                <a:schemeClr val="bg1">
                  <a:lumMod val="9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'15-19 Earning and Learning'!$B$1:$B$23</c:f>
              <c:strCache>
                <c:ptCount val="23"/>
                <c:pt idx="1">
                  <c:v>Italy</c:v>
                </c:pt>
                <c:pt idx="2">
                  <c:v>Portugal</c:v>
                </c:pt>
                <c:pt idx="3">
                  <c:v>Spain</c:v>
                </c:pt>
                <c:pt idx="4">
                  <c:v>Belgium</c:v>
                </c:pt>
                <c:pt idx="5">
                  <c:v>Korea</c:v>
                </c:pt>
                <c:pt idx="6">
                  <c:v>France</c:v>
                </c:pt>
                <c:pt idx="7">
                  <c:v>Ireland</c:v>
                </c:pt>
                <c:pt idx="8">
                  <c:v>Sweden</c:v>
                </c:pt>
                <c:pt idx="9">
                  <c:v>Finland</c:v>
                </c:pt>
                <c:pt idx="10">
                  <c:v>OECD average</c:v>
                </c:pt>
                <c:pt idx="11">
                  <c:v>United States</c:v>
                </c:pt>
                <c:pt idx="12">
                  <c:v>United Kingdom</c:v>
                </c:pt>
                <c:pt idx="13">
                  <c:v>Germany</c:v>
                </c:pt>
                <c:pt idx="14">
                  <c:v>New Zealand</c:v>
                </c:pt>
                <c:pt idx="15">
                  <c:v>Norway</c:v>
                </c:pt>
                <c:pt idx="16">
                  <c:v>Canada</c:v>
                </c:pt>
                <c:pt idx="17">
                  <c:v>Austria</c:v>
                </c:pt>
                <c:pt idx="18">
                  <c:v>Iceland</c:v>
                </c:pt>
                <c:pt idx="19">
                  <c:v>Australia</c:v>
                </c:pt>
                <c:pt idx="20">
                  <c:v>Denmark</c:v>
                </c:pt>
                <c:pt idx="21">
                  <c:v>Switzerland</c:v>
                </c:pt>
                <c:pt idx="22">
                  <c:v>Netherlands</c:v>
                </c:pt>
              </c:strCache>
            </c:strRef>
          </c:cat>
          <c:val>
            <c:numRef>
              <c:f>'15-19 Earning and Learning'!$D$1:$D$23</c:f>
              <c:numCache>
                <c:formatCode>General</c:formatCode>
                <c:ptCount val="23"/>
                <c:pt idx="0">
                  <c:v>0</c:v>
                </c:pt>
                <c:pt idx="4" formatCode="0%">
                  <c:v>8.3133559748745679E-3</c:v>
                </c:pt>
                <c:pt idx="12" formatCode="0%">
                  <c:v>5.2877348320106696E-2</c:v>
                </c:pt>
                <c:pt idx="13" formatCode="0%">
                  <c:v>0.16820534359058881</c:v>
                </c:pt>
                <c:pt idx="17" formatCode="0%">
                  <c:v>0.29039455651463053</c:v>
                </c:pt>
                <c:pt idx="19" formatCode="0%">
                  <c:v>7.4563633282494504E-2</c:v>
                </c:pt>
                <c:pt idx="21" formatCode="0%">
                  <c:v>0.41757609336759255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BB-4D47-A23F-F1704893A0F3}"/>
            </c:ext>
          </c:extLst>
        </c:ser>
        <c:ser>
          <c:idx val="2"/>
          <c:order val="2"/>
          <c:spPr>
            <a:noFill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BB-4D47-A23F-F1704893A0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'15-19 Earning and Learning'!$B$1:$B$23</c:f>
              <c:strCache>
                <c:ptCount val="23"/>
                <c:pt idx="1">
                  <c:v>Italy</c:v>
                </c:pt>
                <c:pt idx="2">
                  <c:v>Portugal</c:v>
                </c:pt>
                <c:pt idx="3">
                  <c:v>Spain</c:v>
                </c:pt>
                <c:pt idx="4">
                  <c:v>Belgium</c:v>
                </c:pt>
                <c:pt idx="5">
                  <c:v>Korea</c:v>
                </c:pt>
                <c:pt idx="6">
                  <c:v>France</c:v>
                </c:pt>
                <c:pt idx="7">
                  <c:v>Ireland</c:v>
                </c:pt>
                <c:pt idx="8">
                  <c:v>Sweden</c:v>
                </c:pt>
                <c:pt idx="9">
                  <c:v>Finland</c:v>
                </c:pt>
                <c:pt idx="10">
                  <c:v>OECD average</c:v>
                </c:pt>
                <c:pt idx="11">
                  <c:v>United States</c:v>
                </c:pt>
                <c:pt idx="12">
                  <c:v>United Kingdom</c:v>
                </c:pt>
                <c:pt idx="13">
                  <c:v>Germany</c:v>
                </c:pt>
                <c:pt idx="14">
                  <c:v>New Zealand</c:v>
                </c:pt>
                <c:pt idx="15">
                  <c:v>Norway</c:v>
                </c:pt>
                <c:pt idx="16">
                  <c:v>Canada</c:v>
                </c:pt>
                <c:pt idx="17">
                  <c:v>Austria</c:v>
                </c:pt>
                <c:pt idx="18">
                  <c:v>Iceland</c:v>
                </c:pt>
                <c:pt idx="19">
                  <c:v>Australia</c:v>
                </c:pt>
                <c:pt idx="20">
                  <c:v>Denmark</c:v>
                </c:pt>
                <c:pt idx="21">
                  <c:v>Switzerland</c:v>
                </c:pt>
                <c:pt idx="22">
                  <c:v>Netherlands</c:v>
                </c:pt>
              </c:strCache>
            </c:strRef>
          </c:cat>
          <c:val>
            <c:numRef>
              <c:f>'15-19 Earning and Learning'!$E$1:$E$23</c:f>
              <c:numCache>
                <c:formatCode>0%</c:formatCode>
                <c:ptCount val="23"/>
                <c:pt idx="0" formatCode="General">
                  <c:v>0</c:v>
                </c:pt>
                <c:pt idx="1">
                  <c:v>5.7752432355200507E-3</c:v>
                </c:pt>
                <c:pt idx="2">
                  <c:v>1.9191281466170895E-2</c:v>
                </c:pt>
                <c:pt idx="3">
                  <c:v>1.9779642082667082E-2</c:v>
                </c:pt>
                <c:pt idx="4">
                  <c:v>3.8147622881327989E-2</c:v>
                </c:pt>
                <c:pt idx="5">
                  <c:v>4.7743205721497685E-2</c:v>
                </c:pt>
                <c:pt idx="6">
                  <c:v>7.3278919712072219E-2</c:v>
                </c:pt>
                <c:pt idx="7">
                  <c:v>7.5705223007388023E-2</c:v>
                </c:pt>
                <c:pt idx="8">
                  <c:v>0.1267217789565549</c:v>
                </c:pt>
                <c:pt idx="9">
                  <c:v>0.12918520173249581</c:v>
                </c:pt>
                <c:pt idx="10">
                  <c:v>0.14084196559339651</c:v>
                </c:pt>
                <c:pt idx="11">
                  <c:v>0.18236805336632089</c:v>
                </c:pt>
                <c:pt idx="12">
                  <c:v>0.22122514794800002</c:v>
                </c:pt>
                <c:pt idx="13">
                  <c:v>0.24947300426115598</c:v>
                </c:pt>
                <c:pt idx="14">
                  <c:v>0.25080515297906603</c:v>
                </c:pt>
                <c:pt idx="15">
                  <c:v>0.2643764002987305</c:v>
                </c:pt>
                <c:pt idx="16">
                  <c:v>0.33352059850100141</c:v>
                </c:pt>
                <c:pt idx="17">
                  <c:v>0.34072996561756141</c:v>
                </c:pt>
                <c:pt idx="18">
                  <c:v>0.37560057427694171</c:v>
                </c:pt>
                <c:pt idx="19">
                  <c:v>0.44136587019149287</c:v>
                </c:pt>
                <c:pt idx="20">
                  <c:v>0.49294585058510976</c:v>
                </c:pt>
                <c:pt idx="21">
                  <c:v>0.49680771775606342</c:v>
                </c:pt>
                <c:pt idx="22">
                  <c:v>0.51508120649651967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BB-4D47-A23F-F1704893A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8790272"/>
        <c:axId val="38791808"/>
      </c:barChart>
      <c:catAx>
        <c:axId val="38790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0"/>
            </a:pPr>
            <a:endParaRPr lang="en-US"/>
          </a:p>
        </c:txPr>
        <c:crossAx val="38791808"/>
        <c:crosses val="autoZero"/>
        <c:auto val="1"/>
        <c:lblAlgn val="ctr"/>
        <c:lblOffset val="100"/>
        <c:noMultiLvlLbl val="0"/>
      </c:catAx>
      <c:valAx>
        <c:axId val="38791808"/>
        <c:scaling>
          <c:orientation val="minMax"/>
          <c:max val="0.60000000000000009"/>
        </c:scaling>
        <c:delete val="1"/>
        <c:axPos val="b"/>
        <c:numFmt formatCode="General" sourceLinked="1"/>
        <c:majorTickMark val="out"/>
        <c:minorTickMark val="none"/>
        <c:tickLblPos val="nextTo"/>
        <c:crossAx val="38790272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1550950860532405"/>
          <c:y val="0.65245785447707461"/>
          <c:w val="0.25648578302712161"/>
          <c:h val="0.24160552805518185"/>
        </c:manualLayout>
      </c:layout>
      <c:overlay val="1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1400" b="1" i="0" baseline="0" dirty="0">
                <a:effectLst/>
              </a:rPr>
              <a:t>Youth (15-24) unemployment rate (2013)</a:t>
            </a:r>
            <a:endParaRPr lang="en-GB" sz="1400" dirty="0">
              <a:effectLst/>
            </a:endParaRPr>
          </a:p>
        </c:rich>
      </c:tx>
      <c:layout>
        <c:manualLayout>
          <c:xMode val="edge"/>
          <c:yMode val="edge"/>
          <c:x val="0.32336011337700277"/>
          <c:y val="1.38663412398622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204549431321086"/>
          <c:y val="9.9428014942784138E-2"/>
          <c:w val="0.64795444755965259"/>
          <c:h val="0.838773296022664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'15-24 Unemployment'!$B$54</c:f>
              <c:strCache>
                <c:ptCount val="1"/>
                <c:pt idx="0">
                  <c:v>15-24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rgbClr val="E31A52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F1C-4C77-BED7-638D1A184948}"/>
              </c:ext>
            </c:extLst>
          </c:dPt>
          <c:dPt>
            <c:idx val="9"/>
            <c:invertIfNegative val="0"/>
            <c:bubble3D val="0"/>
            <c:spPr>
              <a:solidFill>
                <a:srgbClr val="CFC4C3">
                  <a:lumMod val="50000"/>
                </a:srgb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F1C-4C77-BED7-638D1A1849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'15-24 Unemployment'!$A$55:$A$72</c:f>
              <c:strCache>
                <c:ptCount val="18"/>
                <c:pt idx="0">
                  <c:v>Germany</c:v>
                </c:pt>
                <c:pt idx="1">
                  <c:v>Switzerland</c:v>
                </c:pt>
                <c:pt idx="2">
                  <c:v>Norway</c:v>
                </c:pt>
                <c:pt idx="3">
                  <c:v>Austria</c:v>
                </c:pt>
                <c:pt idx="4">
                  <c:v>Netherlands</c:v>
                </c:pt>
                <c:pt idx="5">
                  <c:v>Denmark</c:v>
                </c:pt>
                <c:pt idx="6">
                  <c:v>Finland</c:v>
                </c:pt>
                <c:pt idx="7">
                  <c:v>United Kingdom</c:v>
                </c:pt>
                <c:pt idx="8">
                  <c:v>Sweden</c:v>
                </c:pt>
                <c:pt idx="9">
                  <c:v>Euro area (13 countries)</c:v>
                </c:pt>
                <c:pt idx="10">
                  <c:v>Belgium</c:v>
                </c:pt>
                <c:pt idx="11">
                  <c:v>France</c:v>
                </c:pt>
                <c:pt idx="12">
                  <c:v>Ireland</c:v>
                </c:pt>
                <c:pt idx="13">
                  <c:v>Poland</c:v>
                </c:pt>
                <c:pt idx="14">
                  <c:v>Portugal</c:v>
                </c:pt>
                <c:pt idx="15">
                  <c:v>Italy</c:v>
                </c:pt>
                <c:pt idx="16">
                  <c:v>Spain</c:v>
                </c:pt>
                <c:pt idx="17">
                  <c:v>Greece</c:v>
                </c:pt>
              </c:strCache>
            </c:strRef>
          </c:cat>
          <c:val>
            <c:numRef>
              <c:f>'15-24 Unemployment'!$B$55:$B$72</c:f>
              <c:numCache>
                <c:formatCode>#,##0.0</c:formatCode>
                <c:ptCount val="18"/>
                <c:pt idx="0">
                  <c:v>7.9</c:v>
                </c:pt>
                <c:pt idx="1">
                  <c:v>8.5</c:v>
                </c:pt>
                <c:pt idx="2">
                  <c:v>9.1</c:v>
                </c:pt>
                <c:pt idx="3">
                  <c:v>9.1999999999999993</c:v>
                </c:pt>
                <c:pt idx="4">
                  <c:v>11</c:v>
                </c:pt>
                <c:pt idx="5">
                  <c:v>13.1</c:v>
                </c:pt>
                <c:pt idx="6">
                  <c:v>19.899999999999999</c:v>
                </c:pt>
                <c:pt idx="7">
                  <c:v>20.5</c:v>
                </c:pt>
                <c:pt idx="8">
                  <c:v>23.5</c:v>
                </c:pt>
                <c:pt idx="9">
                  <c:v>23.6</c:v>
                </c:pt>
                <c:pt idx="10">
                  <c:v>23.7</c:v>
                </c:pt>
                <c:pt idx="11">
                  <c:v>23.9</c:v>
                </c:pt>
                <c:pt idx="12">
                  <c:v>26.8</c:v>
                </c:pt>
                <c:pt idx="13">
                  <c:v>27.3</c:v>
                </c:pt>
                <c:pt idx="14">
                  <c:v>37.700000000000003</c:v>
                </c:pt>
                <c:pt idx="15">
                  <c:v>40</c:v>
                </c:pt>
                <c:pt idx="16">
                  <c:v>55.7</c:v>
                </c:pt>
                <c:pt idx="17">
                  <c:v>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1C-4C77-BED7-638D1A184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4941568"/>
        <c:axId val="34955648"/>
      </c:barChart>
      <c:catAx>
        <c:axId val="349415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4955648"/>
        <c:crosses val="autoZero"/>
        <c:auto val="1"/>
        <c:lblAlgn val="ctr"/>
        <c:lblOffset val="100"/>
        <c:noMultiLvlLbl val="0"/>
      </c:catAx>
      <c:valAx>
        <c:axId val="34955648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34941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1400" b="1" i="0" baseline="0" dirty="0">
                <a:effectLst/>
              </a:rPr>
              <a:t>Share of 15-24 population who are NEET (2013)</a:t>
            </a:r>
            <a:endParaRPr lang="en-GB" sz="1400" dirty="0">
              <a:effectLst/>
            </a:endParaRPr>
          </a:p>
        </c:rich>
      </c:tx>
      <c:layout>
        <c:manualLayout>
          <c:xMode val="edge"/>
          <c:yMode val="edge"/>
          <c:x val="0.12275820206831839"/>
          <c:y val="1.43173327963559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204549431321086"/>
          <c:y val="0.10075584653041963"/>
          <c:w val="0.37465476448575225"/>
          <c:h val="0.83744551593972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'15-24 NEET'!$B$54</c:f>
              <c:strCache>
                <c:ptCount val="1"/>
                <c:pt idx="0">
                  <c:v>15-24</c:v>
                </c:pt>
              </c:strCache>
            </c:strRef>
          </c:tx>
          <c:spPr>
            <a:solidFill>
              <a:srgbClr val="12BFD6"/>
            </a:solidFill>
            <a:ln>
              <a:solidFill>
                <a:schemeClr val="bg1"/>
              </a:solidFill>
            </a:ln>
          </c:spPr>
          <c:invertIfNegative val="0"/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FBF-445A-939F-BF0D53DB3C7B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FBF-445A-939F-BF0D53DB3C7B}"/>
              </c:ext>
            </c:extLst>
          </c:dPt>
          <c:dPt>
            <c:idx val="11"/>
            <c:invertIfNegative val="0"/>
            <c:bubble3D val="0"/>
            <c:spPr>
              <a:solidFill>
                <a:srgbClr val="CFC4C3">
                  <a:lumMod val="50000"/>
                </a:srgbClr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FBF-445A-939F-BF0D53DB3C7B}"/>
              </c:ext>
            </c:extLst>
          </c:dPt>
          <c:dPt>
            <c:idx val="12"/>
            <c:invertIfNegative val="0"/>
            <c:bubble3D val="0"/>
            <c:spPr>
              <a:solidFill>
                <a:srgbClr val="E31A52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FBF-445A-939F-BF0D53DB3C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'15-24 NEET'!$A$55:$A$72</c:f>
              <c:strCache>
                <c:ptCount val="18"/>
                <c:pt idx="0">
                  <c:v>Netherlands</c:v>
                </c:pt>
                <c:pt idx="1">
                  <c:v>Norway</c:v>
                </c:pt>
                <c:pt idx="2">
                  <c:v>Denmark</c:v>
                </c:pt>
                <c:pt idx="3">
                  <c:v>Germany</c:v>
                </c:pt>
                <c:pt idx="4">
                  <c:v>Switzerland</c:v>
                </c:pt>
                <c:pt idx="5">
                  <c:v>Austria</c:v>
                </c:pt>
                <c:pt idx="6">
                  <c:v>Sweden</c:v>
                </c:pt>
                <c:pt idx="7">
                  <c:v>Finland</c:v>
                </c:pt>
                <c:pt idx="8">
                  <c:v>France</c:v>
                </c:pt>
                <c:pt idx="9">
                  <c:v>Poland</c:v>
                </c:pt>
                <c:pt idx="10">
                  <c:v>Belgium</c:v>
                </c:pt>
                <c:pt idx="11">
                  <c:v>Euro area (13 countries)</c:v>
                </c:pt>
                <c:pt idx="12">
                  <c:v>United Kingdom</c:v>
                </c:pt>
                <c:pt idx="13">
                  <c:v>Portugal</c:v>
                </c:pt>
                <c:pt idx="14">
                  <c:v>Ireland</c:v>
                </c:pt>
                <c:pt idx="15">
                  <c:v>Spain</c:v>
                </c:pt>
                <c:pt idx="16">
                  <c:v>Greece</c:v>
                </c:pt>
                <c:pt idx="17">
                  <c:v>Italy</c:v>
                </c:pt>
              </c:strCache>
            </c:strRef>
          </c:cat>
          <c:val>
            <c:numRef>
              <c:f>'15-24 NEET'!$B$55:$B$72</c:f>
              <c:numCache>
                <c:formatCode>#,##0.0</c:formatCode>
                <c:ptCount val="18"/>
                <c:pt idx="0">
                  <c:v>5.0999999999999996</c:v>
                </c:pt>
                <c:pt idx="1">
                  <c:v>5.6</c:v>
                </c:pt>
                <c:pt idx="2">
                  <c:v>6</c:v>
                </c:pt>
                <c:pt idx="3">
                  <c:v>6.3</c:v>
                </c:pt>
                <c:pt idx="4">
                  <c:v>7.1</c:v>
                </c:pt>
                <c:pt idx="5">
                  <c:v>7.1</c:v>
                </c:pt>
                <c:pt idx="6">
                  <c:v>7.5</c:v>
                </c:pt>
                <c:pt idx="7">
                  <c:v>9.3000000000000007</c:v>
                </c:pt>
                <c:pt idx="8">
                  <c:v>11.2</c:v>
                </c:pt>
                <c:pt idx="9">
                  <c:v>12.2</c:v>
                </c:pt>
                <c:pt idx="10">
                  <c:v>12.7</c:v>
                </c:pt>
                <c:pt idx="11">
                  <c:v>12.8</c:v>
                </c:pt>
                <c:pt idx="12">
                  <c:v>13.3</c:v>
                </c:pt>
                <c:pt idx="13">
                  <c:v>14.2</c:v>
                </c:pt>
                <c:pt idx="14">
                  <c:v>16.100000000000001</c:v>
                </c:pt>
                <c:pt idx="15">
                  <c:v>18.600000000000001</c:v>
                </c:pt>
                <c:pt idx="16">
                  <c:v>20.6</c:v>
                </c:pt>
                <c:pt idx="17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BF-445A-939F-BF0D53DB3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5005952"/>
        <c:axId val="35007488"/>
      </c:barChart>
      <c:catAx>
        <c:axId val="35005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5007488"/>
        <c:crosses val="autoZero"/>
        <c:auto val="1"/>
        <c:lblAlgn val="ctr"/>
        <c:lblOffset val="100"/>
        <c:noMultiLvlLbl val="0"/>
      </c:catAx>
      <c:valAx>
        <c:axId val="35007488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35005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GB" sz="1800" dirty="0">
                <a:solidFill>
                  <a:schemeClr val="tx2"/>
                </a:solidFill>
              </a:rPr>
              <a:t>Change</a:t>
            </a:r>
            <a:r>
              <a:rPr lang="en-GB" sz="1800" baseline="0" dirty="0">
                <a:solidFill>
                  <a:schemeClr val="tx2"/>
                </a:solidFill>
              </a:rPr>
              <a:t> in employment rates (2008 Q1 to 2014 Q1)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24484598329654192"/>
          <c:y val="4.166672922227860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82496630809137"/>
          <c:y val="0.12254888345739362"/>
          <c:w val="0.8085740473280747"/>
          <c:h val="0.8265250933079507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DC0451"/>
            </a:solidFill>
            <a:ln>
              <a:solidFill>
                <a:srgbClr val="FFFFFF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836DB0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07B-45F0-9810-81B162B78551}"/>
              </c:ext>
            </c:extLst>
          </c:dPt>
          <c:dPt>
            <c:idx val="6"/>
            <c:invertIfNegative val="0"/>
            <c:bubble3D val="0"/>
            <c:spPr>
              <a:solidFill>
                <a:srgbClr val="836DB0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07B-45F0-9810-81B162B78551}"/>
              </c:ext>
            </c:extLst>
          </c:dPt>
          <c:dPt>
            <c:idx val="7"/>
            <c:invertIfNegative val="0"/>
            <c:bubble3D val="0"/>
            <c:spPr>
              <a:solidFill>
                <a:srgbClr val="836DB0"/>
              </a:solidFill>
              <a:ln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07B-45F0-9810-81B162B785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'Employment data by age'!$U$42:$AB$42</c:f>
              <c:strCache>
                <c:ptCount val="8"/>
                <c:pt idx="0">
                  <c:v>16 and over</c:v>
                </c:pt>
                <c:pt idx="1">
                  <c:v>16-64 </c:v>
                </c:pt>
                <c:pt idx="2">
                  <c:v>16-17</c:v>
                </c:pt>
                <c:pt idx="3">
                  <c:v>18-24</c:v>
                </c:pt>
                <c:pt idx="4">
                  <c:v>25-34</c:v>
                </c:pt>
                <c:pt idx="5">
                  <c:v>35-49</c:v>
                </c:pt>
                <c:pt idx="6">
                  <c:v>50-64</c:v>
                </c:pt>
                <c:pt idx="7">
                  <c:v>Age 65+</c:v>
                </c:pt>
              </c:strCache>
            </c:strRef>
          </c:cat>
          <c:val>
            <c:numRef>
              <c:f>'Employment data by age'!$U$45:$AB$45</c:f>
              <c:numCache>
                <c:formatCode>0.0</c:formatCode>
                <c:ptCount val="8"/>
                <c:pt idx="0">
                  <c:v>-0.85593728745680409</c:v>
                </c:pt>
                <c:pt idx="1">
                  <c:v>-0.27412445836766608</c:v>
                </c:pt>
                <c:pt idx="2">
                  <c:v>-12.348652625051358</c:v>
                </c:pt>
                <c:pt idx="3">
                  <c:v>-5.5073774080654445</c:v>
                </c:pt>
                <c:pt idx="4">
                  <c:v>-0.16177665985767931</c:v>
                </c:pt>
                <c:pt idx="5">
                  <c:v>0.31862873846387174</c:v>
                </c:pt>
                <c:pt idx="6">
                  <c:v>2.8922261908875129</c:v>
                </c:pt>
                <c:pt idx="7">
                  <c:v>2.7878486676965801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7B-45F0-9810-81B162B785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axId val="22745088"/>
        <c:axId val="22749184"/>
      </c:barChart>
      <c:catAx>
        <c:axId val="22745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2000">
                <a:solidFill>
                  <a:schemeClr val="tx2"/>
                </a:solidFill>
              </a:defRPr>
            </a:pPr>
            <a:endParaRPr lang="en-US"/>
          </a:p>
        </c:txPr>
        <c:crossAx val="22749184"/>
        <c:crosses val="autoZero"/>
        <c:auto val="1"/>
        <c:lblAlgn val="ctr"/>
        <c:lblOffset val="100"/>
        <c:noMultiLvlLbl val="0"/>
      </c:catAx>
      <c:valAx>
        <c:axId val="2274918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2274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Helvetica" pitchFamily="34" charset="0"/>
          <a:cs typeface="Helvetica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87729658792652"/>
          <c:y val="5.2700845057332073E-2"/>
          <c:w val="0.79448381452318462"/>
          <c:h val="0.83496608802113892"/>
        </c:manualLayout>
      </c:layout>
      <c:scatterChart>
        <c:scatterStyle val="lineMarker"/>
        <c:varyColors val="0"/>
        <c:ser>
          <c:idx val="1"/>
          <c:order val="0"/>
          <c:tx>
            <c:strRef>
              <c:f>'youth to adult unemp scatter'!$D$4</c:f>
              <c:strCache>
                <c:ptCount val="1"/>
                <c:pt idx="0">
                  <c:v>25-64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</c:marker>
          <c:dLbls>
            <c:dLbl>
              <c:idx val="0"/>
              <c:tx>
                <c:strRef>
                  <c:f>'youth to adult unemp scatter'!$B$5</c:f>
                  <c:strCache>
                    <c:ptCount val="1"/>
                    <c:pt idx="0">
                      <c:v>Germany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{077E240D-3FEC-4958-85D7-26BE5806FBFB}</c15:txfldGUID>
                      <c15:f>'youth to adult unemp scatter'!$B$5</c15:f>
                      <c15:dlblFieldTableCache>
                        <c:ptCount val="1"/>
                        <c:pt idx="0">
                          <c:v>Germany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C665-4E25-88C3-080A946B5E07}"/>
                </c:ext>
              </c:extLst>
            </c:dLbl>
            <c:dLbl>
              <c:idx val="1"/>
              <c:tx>
                <c:strRef>
                  <c:f>'youth to adult unemp scatter'!$B$6</c:f>
                  <c:strCache>
                    <c:ptCount val="1"/>
                    <c:pt idx="0">
                      <c:v>Netherlands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{F052B048-53BD-4AEB-8DAD-31598658C3A7}</c15:txfldGUID>
                      <c15:f>'youth to adult unemp scatter'!$B$6</c15:f>
                      <c15:dlblFieldTableCache>
                        <c:ptCount val="1"/>
                        <c:pt idx="0">
                          <c:v>Netherlands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C665-4E25-88C3-080A946B5E07}"/>
                </c:ext>
              </c:extLst>
            </c:dLbl>
            <c:dLbl>
              <c:idx val="2"/>
              <c:tx>
                <c:strRef>
                  <c:f>'youth to adult unemp scatter'!$B$7</c:f>
                  <c:strCache>
                    <c:ptCount val="1"/>
                    <c:pt idx="0">
                      <c:v>Denmark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{64D451A3-E4FB-443A-8009-80263A35691C}</c15:txfldGUID>
                      <c15:f>'youth to adult unemp scatter'!$B$7</c15:f>
                      <c15:dlblFieldTableCache>
                        <c:ptCount val="1"/>
                        <c:pt idx="0">
                          <c:v>Denmark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C665-4E25-88C3-080A946B5E07}"/>
                </c:ext>
              </c:extLst>
            </c:dLbl>
            <c:dLbl>
              <c:idx val="3"/>
              <c:tx>
                <c:strRef>
                  <c:f>'youth to adult unemp scatter'!$B$8</c:f>
                  <c:strCache>
                    <c:ptCount val="1"/>
                    <c:pt idx="0">
                      <c:v>Ireland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{F3E62002-BCCF-4E31-9CC0-5FA0FCFF30B2}</c15:txfldGUID>
                      <c15:f>'youth to adult unemp scatter'!$B$8</c15:f>
                      <c15:dlblFieldTableCache>
                        <c:ptCount val="1"/>
                        <c:pt idx="0">
                          <c:v>Ireland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C665-4E25-88C3-080A946B5E07}"/>
                </c:ext>
              </c:extLst>
            </c:dLbl>
            <c:dLbl>
              <c:idx val="4"/>
              <c:tx>
                <c:strRef>
                  <c:f>'youth to adult unemp scatter'!$B$9</c:f>
                  <c:strCache>
                    <c:ptCount val="1"/>
                    <c:pt idx="0">
                      <c:v>Spain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{DE2D6E7D-977A-479D-8DE7-3F7D21876CB4}</c15:txfldGUID>
                      <c15:f>'youth to adult unemp scatter'!$B$9</c15:f>
                      <c15:dlblFieldTableCache>
                        <c:ptCount val="1"/>
                        <c:pt idx="0">
                          <c:v>Spain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C665-4E25-88C3-080A946B5E07}"/>
                </c:ext>
              </c:extLst>
            </c:dLbl>
            <c:dLbl>
              <c:idx val="5"/>
              <c:layout>
                <c:manualLayout>
                  <c:x val="-5.2777777777777778E-2"/>
                  <c:y val="3.1311161031821917E-2"/>
                </c:manualLayout>
              </c:layout>
              <c:tx>
                <c:strRef>
                  <c:f>'youth to adult unemp scatter'!$B$10</c:f>
                  <c:strCache>
                    <c:ptCount val="1"/>
                    <c:pt idx="0">
                      <c:v>Switzerland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{60AF4081-66D6-4A48-99E6-3D4D9E377C96}</c15:txfldGUID>
                      <c15:f>'youth to adult unemp scatter'!$B$10</c15:f>
                      <c15:dlblFieldTableCache>
                        <c:ptCount val="1"/>
                        <c:pt idx="0">
                          <c:v>Switzerland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C665-4E25-88C3-080A946B5E07}"/>
                </c:ext>
              </c:extLst>
            </c:dLbl>
            <c:dLbl>
              <c:idx val="6"/>
              <c:layout>
                <c:manualLayout>
                  <c:x val="-0.10277799650043747"/>
                  <c:y val="-2.3483370773866537E-2"/>
                </c:manualLayout>
              </c:layout>
              <c:tx>
                <c:strRef>
                  <c:f>'youth to adult unemp scatter'!$B$11</c:f>
                  <c:strCache>
                    <c:ptCount val="1"/>
                    <c:pt idx="0">
                      <c:v>Austria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{9A5A8D08-A7CC-4DA1-BC55-D915AF1ED9AB}</c15:txfldGUID>
                      <c15:f>'youth to adult unemp scatter'!$B$11</c15:f>
                      <c15:dlblFieldTableCache>
                        <c:ptCount val="1"/>
                        <c:pt idx="0">
                          <c:v>Austria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C665-4E25-88C3-080A946B5E07}"/>
                </c:ext>
              </c:extLst>
            </c:dLbl>
            <c:dLbl>
              <c:idx val="7"/>
              <c:tx>
                <c:strRef>
                  <c:f>'youth to adult unemp scatter'!$B$12</c:f>
                  <c:strCache>
                    <c:ptCount val="1"/>
                    <c:pt idx="0">
                      <c:v>Greece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{07849A56-70B7-495E-8E48-72DDBDFD97C9}</c15:txfldGUID>
                      <c15:f>'youth to adult unemp scatter'!$B$12</c15:f>
                      <c15:dlblFieldTableCache>
                        <c:ptCount val="1"/>
                        <c:pt idx="0">
                          <c:v>Greece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C665-4E25-88C3-080A946B5E07}"/>
                </c:ext>
              </c:extLst>
            </c:dLbl>
            <c:dLbl>
              <c:idx val="8"/>
              <c:layout>
                <c:manualLayout>
                  <c:x val="8.9521147855665412E-3"/>
                  <c:y val="1.7358340733977618E-2"/>
                </c:manualLayout>
              </c:layout>
              <c:tx>
                <c:strRef>
                  <c:f>'youth to adult unemp scatter'!$B$13</c:f>
                  <c:strCache>
                    <c:ptCount val="1"/>
                    <c:pt idx="0">
                      <c:v>Euro area (13 countries)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{1A8E101D-E536-42D2-96AF-6A980E691B6C}</c15:txfldGUID>
                      <c15:f>'youth to adult unemp scatter'!$B$13</c15:f>
                      <c15:dlblFieldTableCache>
                        <c:ptCount val="1"/>
                        <c:pt idx="0">
                          <c:v>Euro area (13 countries)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C665-4E25-88C3-080A946B5E07}"/>
                </c:ext>
              </c:extLst>
            </c:dLbl>
            <c:dLbl>
              <c:idx val="9"/>
              <c:tx>
                <c:strRef>
                  <c:f>'youth to adult unemp scatter'!$B$14</c:f>
                  <c:strCache>
                    <c:ptCount val="1"/>
                    <c:pt idx="0">
                      <c:v>Portugal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{645CF1EE-EEDD-437F-A10C-33A9DB19C63D}</c15:txfldGUID>
                      <c15:f>'youth to adult unemp scatter'!$B$14</c15:f>
                      <c15:dlblFieldTableCache>
                        <c:ptCount val="1"/>
                        <c:pt idx="0">
                          <c:v>Portugal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C665-4E25-88C3-080A946B5E07}"/>
                </c:ext>
              </c:extLst>
            </c:dLbl>
            <c:dLbl>
              <c:idx val="10"/>
              <c:layout>
                <c:manualLayout>
                  <c:x val="-3.6111111111111163E-2"/>
                  <c:y val="-2.348337077386644E-2"/>
                </c:manualLayout>
              </c:layout>
              <c:tx>
                <c:strRef>
                  <c:f>'youth to adult unemp scatter'!$B$15</c:f>
                  <c:strCache>
                    <c:ptCount val="1"/>
                    <c:pt idx="0">
                      <c:v>France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{8E196076-89A9-41C1-87C3-D441E0215664}</c15:txfldGUID>
                      <c15:f>'youth to adult unemp scatter'!$B$15</c15:f>
                      <c15:dlblFieldTableCache>
                        <c:ptCount val="1"/>
                        <c:pt idx="0">
                          <c:v>France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C665-4E25-88C3-080A946B5E07}"/>
                </c:ext>
              </c:extLst>
            </c:dLbl>
            <c:dLbl>
              <c:idx val="11"/>
              <c:tx>
                <c:strRef>
                  <c:f>'youth to adult unemp scatter'!$B$16</c:f>
                  <c:strCache>
                    <c:ptCount val="1"/>
                    <c:pt idx="0">
                      <c:v>Iceland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{D34EF6DA-001B-474F-99F3-941E60061FE8}</c15:txfldGUID>
                      <c15:f>'youth to adult unemp scatter'!$B$16</c15:f>
                      <c15:dlblFieldTableCache>
                        <c:ptCount val="1"/>
                        <c:pt idx="0">
                          <c:v>Iceland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C665-4E25-88C3-080A946B5E07}"/>
                </c:ext>
              </c:extLst>
            </c:dLbl>
            <c:dLbl>
              <c:idx val="12"/>
              <c:tx>
                <c:strRef>
                  <c:f>'youth to adult unemp scatter'!$B$17</c:f>
                  <c:strCache>
                    <c:ptCount val="1"/>
                    <c:pt idx="0">
                      <c:v>Finland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{BA432A19-F206-48A4-9E2D-E9489A4B46D1}</c15:txfldGUID>
                      <c15:f>'youth to adult unemp scatter'!$B$17</c15:f>
                      <c15:dlblFieldTableCache>
                        <c:ptCount val="1"/>
                        <c:pt idx="0">
                          <c:v>Finland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C665-4E25-88C3-080A946B5E07}"/>
                </c:ext>
              </c:extLst>
            </c:dLbl>
            <c:dLbl>
              <c:idx val="13"/>
              <c:layout>
                <c:manualLayout>
                  <c:x val="-0.13813832102875725"/>
                  <c:y val="1.8209685339070244E-2"/>
                </c:manualLayout>
              </c:layout>
              <c:tx>
                <c:strRef>
                  <c:f>'youth to adult unemp scatter'!$B$18</c:f>
                  <c:strCache>
                    <c:ptCount val="1"/>
                    <c:pt idx="0">
                      <c:v>United Kingdom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{1DA5BD61-62BF-4AC2-9BC3-D864DC5560F8}</c15:txfldGUID>
                      <c15:f>'youth to adult unemp scatter'!$B$18</c15:f>
                      <c15:dlblFieldTableCache>
                        <c:ptCount val="1"/>
                        <c:pt idx="0">
                          <c:v>United Kingdom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C665-4E25-88C3-080A946B5E07}"/>
                </c:ext>
              </c:extLst>
            </c:dLbl>
            <c:dLbl>
              <c:idx val="14"/>
              <c:layout>
                <c:manualLayout>
                  <c:x val="-0.11666666666666667"/>
                  <c:y val="1.8264843935229452E-2"/>
                </c:manualLayout>
              </c:layout>
              <c:tx>
                <c:strRef>
                  <c:f>'youth to adult unemp scatter'!$B$19</c:f>
                  <c:strCache>
                    <c:ptCount val="1"/>
                    <c:pt idx="0">
                      <c:v>Norway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{A8898CB4-F168-4751-B253-6DEC52FF3723}</c15:txfldGUID>
                      <c15:f>'youth to adult unemp scatter'!$B$19</c15:f>
                      <c15:dlblFieldTableCache>
                        <c:ptCount val="1"/>
                        <c:pt idx="0">
                          <c:v>Norway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C665-4E25-88C3-080A946B5E07}"/>
                </c:ext>
              </c:extLst>
            </c:dLbl>
            <c:dLbl>
              <c:idx val="15"/>
              <c:tx>
                <c:strRef>
                  <c:f>'youth to adult unemp scatter'!$B$20</c:f>
                  <c:strCache>
                    <c:ptCount val="1"/>
                    <c:pt idx="0">
                      <c:v>Italy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{066B6D50-A00C-4F19-999F-62C2084C9CD2}</c15:txfldGUID>
                      <c15:f>'youth to adult unemp scatter'!$B$20</c15:f>
                      <c15:dlblFieldTableCache>
                        <c:ptCount val="1"/>
                        <c:pt idx="0">
                          <c:v>Italy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C665-4E25-88C3-080A946B5E07}"/>
                </c:ext>
              </c:extLst>
            </c:dLbl>
            <c:dLbl>
              <c:idx val="16"/>
              <c:layout>
                <c:manualLayout>
                  <c:x val="-0.10833333333333338"/>
                  <c:y val="-2.348337077386644E-2"/>
                </c:manualLayout>
              </c:layout>
              <c:tx>
                <c:strRef>
                  <c:f>'youth to adult unemp scatter'!$B$21</c:f>
                  <c:strCache>
                    <c:ptCount val="1"/>
                    <c:pt idx="0">
                      <c:v>Sweden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200" b="0" i="0" strike="noStrike">
                      <a:latin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{8A33DF62-01A3-4F96-95D2-E70820CB443B}</c15:txfldGUID>
                      <c15:f>'youth to adult unemp scatter'!$B$21</c15:f>
                      <c15:dlblFieldTableCache>
                        <c:ptCount val="1"/>
                        <c:pt idx="0">
                          <c:v>Sweden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C665-4E25-88C3-080A946B5E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'youth to adult unemp scatter'!$D$5:$D$21</c:f>
              <c:numCache>
                <c:formatCode>General</c:formatCode>
                <c:ptCount val="17"/>
                <c:pt idx="0">
                  <c:v>4.8</c:v>
                </c:pt>
                <c:pt idx="1">
                  <c:v>6.1</c:v>
                </c:pt>
                <c:pt idx="2">
                  <c:v>5.6</c:v>
                </c:pt>
                <c:pt idx="3">
                  <c:v>10.7</c:v>
                </c:pt>
                <c:pt idx="4">
                  <c:v>23.9</c:v>
                </c:pt>
                <c:pt idx="5">
                  <c:v>3.5</c:v>
                </c:pt>
                <c:pt idx="6">
                  <c:v>4.3</c:v>
                </c:pt>
                <c:pt idx="7">
                  <c:v>25.8</c:v>
                </c:pt>
                <c:pt idx="8">
                  <c:v>10.8</c:v>
                </c:pt>
                <c:pt idx="9">
                  <c:v>14.5</c:v>
                </c:pt>
                <c:pt idx="10">
                  <c:v>8.6999999999999993</c:v>
                </c:pt>
                <c:pt idx="11">
                  <c:v>3.9</c:v>
                </c:pt>
                <c:pt idx="12">
                  <c:v>6.8</c:v>
                </c:pt>
                <c:pt idx="13">
                  <c:v>5</c:v>
                </c:pt>
                <c:pt idx="14">
                  <c:v>2.4</c:v>
                </c:pt>
                <c:pt idx="15">
                  <c:v>10.7</c:v>
                </c:pt>
                <c:pt idx="16">
                  <c:v>5.8</c:v>
                </c:pt>
              </c:numCache>
            </c:numRef>
          </c:xVal>
          <c:yVal>
            <c:numRef>
              <c:f>'youth to adult unemp scatter'!$C$5:$C$21</c:f>
              <c:numCache>
                <c:formatCode>General</c:formatCode>
                <c:ptCount val="17"/>
                <c:pt idx="0">
                  <c:v>6.3</c:v>
                </c:pt>
                <c:pt idx="1">
                  <c:v>11.2</c:v>
                </c:pt>
                <c:pt idx="2">
                  <c:v>12.2</c:v>
                </c:pt>
                <c:pt idx="3">
                  <c:v>24.2</c:v>
                </c:pt>
                <c:pt idx="4">
                  <c:v>55.1</c:v>
                </c:pt>
                <c:pt idx="5">
                  <c:v>8.3000000000000007</c:v>
                </c:pt>
                <c:pt idx="6">
                  <c:v>9.5</c:v>
                </c:pt>
                <c:pt idx="7">
                  <c:v>57</c:v>
                </c:pt>
                <c:pt idx="8">
                  <c:v>23.5</c:v>
                </c:pt>
                <c:pt idx="9">
                  <c:v>35.700000000000003</c:v>
                </c:pt>
                <c:pt idx="10">
                  <c:v>24.1</c:v>
                </c:pt>
                <c:pt idx="11">
                  <c:v>7.6</c:v>
                </c:pt>
                <c:pt idx="12">
                  <c:v>16.2</c:v>
                </c:pt>
                <c:pt idx="13">
                  <c:v>19.399999999999999</c:v>
                </c:pt>
                <c:pt idx="14">
                  <c:v>8.5</c:v>
                </c:pt>
                <c:pt idx="15">
                  <c:v>43.5</c:v>
                </c:pt>
                <c:pt idx="16">
                  <c:v>20.5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C665-4E25-88C3-080A946B5E07}"/>
            </c:ext>
          </c:extLst>
        </c:ser>
        <c:ser>
          <c:idx val="0"/>
          <c:order val="1"/>
          <c:tx>
            <c:v>X2</c:v>
          </c:tx>
          <c:spPr>
            <a:ln w="1270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'youth to adult unemp scatter'!$C$23:$D$23</c:f>
              <c:numCache>
                <c:formatCode>General</c:formatCode>
                <c:ptCount val="2"/>
                <c:pt idx="0">
                  <c:v>0</c:v>
                </c:pt>
                <c:pt idx="1">
                  <c:v>60</c:v>
                </c:pt>
              </c:numCache>
            </c:numRef>
          </c:xVal>
          <c:yVal>
            <c:numRef>
              <c:f>'youth to adult unemp scatter'!$C$24:$D$24</c:f>
              <c:numCache>
                <c:formatCode>General</c:formatCode>
                <c:ptCount val="2"/>
                <c:pt idx="0">
                  <c:v>0</c:v>
                </c:pt>
                <c:pt idx="1">
                  <c:v>120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C665-4E25-88C3-080A946B5E07}"/>
            </c:ext>
          </c:extLst>
        </c:ser>
        <c:ser>
          <c:idx val="2"/>
          <c:order val="2"/>
          <c:tx>
            <c:v>x1</c:v>
          </c:tx>
          <c:spPr>
            <a:ln w="127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'youth to adult unemp scatter'!$C$26:$D$26</c:f>
              <c:numCache>
                <c:formatCode>General</c:formatCode>
                <c:ptCount val="2"/>
                <c:pt idx="0">
                  <c:v>0</c:v>
                </c:pt>
                <c:pt idx="1">
                  <c:v>60</c:v>
                </c:pt>
              </c:numCache>
            </c:numRef>
          </c:xVal>
          <c:yVal>
            <c:numRef>
              <c:f>'youth to adult unemp scatter'!$C$27:$D$27</c:f>
              <c:numCache>
                <c:formatCode>General</c:formatCode>
                <c:ptCount val="2"/>
                <c:pt idx="0">
                  <c:v>0</c:v>
                </c:pt>
                <c:pt idx="1">
                  <c:v>60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C665-4E25-88C3-080A946B5E07}"/>
            </c:ext>
          </c:extLst>
        </c:ser>
        <c:ser>
          <c:idx val="3"/>
          <c:order val="3"/>
          <c:tx>
            <c:v>x3</c:v>
          </c:tx>
          <c:spPr>
            <a:ln w="127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'youth to adult unemp scatter'!$C$29:$D$29</c:f>
              <c:numCache>
                <c:formatCode>General</c:formatCode>
                <c:ptCount val="2"/>
                <c:pt idx="0">
                  <c:v>0</c:v>
                </c:pt>
                <c:pt idx="1">
                  <c:v>60</c:v>
                </c:pt>
              </c:numCache>
            </c:numRef>
          </c:xVal>
          <c:yVal>
            <c:numRef>
              <c:f>'youth to adult unemp scatter'!$C$30:$D$30</c:f>
              <c:numCache>
                <c:formatCode>General</c:formatCode>
                <c:ptCount val="2"/>
                <c:pt idx="0">
                  <c:v>0</c:v>
                </c:pt>
                <c:pt idx="1">
                  <c:v>180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C665-4E25-88C3-080A946B5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09504"/>
        <c:axId val="35111680"/>
      </c:scatterChart>
      <c:valAx>
        <c:axId val="35109504"/>
        <c:scaling>
          <c:orientation val="minMax"/>
          <c:max val="3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Adult Unemployment Rate (25-64)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111680"/>
        <c:crosses val="autoZero"/>
        <c:crossBetween val="midCat"/>
        <c:majorUnit val="5"/>
        <c:minorUnit val="1"/>
      </c:valAx>
      <c:valAx>
        <c:axId val="35111680"/>
        <c:scaling>
          <c:orientation val="minMax"/>
          <c:max val="6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dirty="0"/>
                  <a:t>Youth Unemployment Rate (15-24)</a:t>
                </a:r>
              </a:p>
            </c:rich>
          </c:tx>
          <c:layout>
            <c:manualLayout>
              <c:xMode val="edge"/>
              <c:yMode val="edge"/>
              <c:x val="2.3505574841371338E-2"/>
              <c:y val="0.21545015337187479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5109504"/>
        <c:crosses val="autoZero"/>
        <c:crossBetween val="midCat"/>
        <c:majorUnit val="10"/>
        <c:minorUnit val="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2982327209098864"/>
          <c:y val="2.9594836161245065E-2"/>
          <c:w val="0.53077493438320211"/>
          <c:h val="0.908606456196973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Sheet5!$F$14</c:f>
              <c:strCache>
                <c:ptCount val="1"/>
                <c:pt idx="0">
                  <c:v>25-64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Sheet5!$C$15:$C$23</c:f>
              <c:strCache>
                <c:ptCount val="9"/>
                <c:pt idx="0">
                  <c:v>Elementary Occupations</c:v>
                </c:pt>
                <c:pt idx="1">
                  <c:v>Process, Plant And Machine Operatives</c:v>
                </c:pt>
                <c:pt idx="2">
                  <c:v>Sales And Customer Service Occupations</c:v>
                </c:pt>
                <c:pt idx="3">
                  <c:v>Caring, Leisure And Other Service Occupations</c:v>
                </c:pt>
                <c:pt idx="4">
                  <c:v>Skilled Trades Occupations</c:v>
                </c:pt>
                <c:pt idx="5">
                  <c:v>Administrative And Secretarial Occupations</c:v>
                </c:pt>
                <c:pt idx="6">
                  <c:v>Associate Professional And Technical Occupations</c:v>
                </c:pt>
                <c:pt idx="7">
                  <c:v>Professional Occupations</c:v>
                </c:pt>
                <c:pt idx="8">
                  <c:v>Managers, Directors And Senior Officials</c:v>
                </c:pt>
              </c:strCache>
            </c:strRef>
          </c:cat>
          <c:val>
            <c:numRef>
              <c:f>Sheet5!$F$15:$F$23</c:f>
              <c:numCache>
                <c:formatCode>0%</c:formatCode>
                <c:ptCount val="9"/>
                <c:pt idx="0">
                  <c:v>0.10023585336901022</c:v>
                </c:pt>
                <c:pt idx="1">
                  <c:v>6.4103063193480733E-2</c:v>
                </c:pt>
                <c:pt idx="2">
                  <c:v>7.2993658845510137E-2</c:v>
                </c:pt>
                <c:pt idx="3">
                  <c:v>9.225560578467204E-2</c:v>
                </c:pt>
                <c:pt idx="4">
                  <c:v>0.10668277933537178</c:v>
                </c:pt>
                <c:pt idx="5">
                  <c:v>0.10968183258923404</c:v>
                </c:pt>
                <c:pt idx="6">
                  <c:v>0.143571182996724</c:v>
                </c:pt>
                <c:pt idx="7">
                  <c:v>0.20539937131588887</c:v>
                </c:pt>
                <c:pt idx="8">
                  <c:v>0.10507665257010816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8-4E6D-B8A3-656A94C6F8F8}"/>
            </c:ext>
          </c:extLst>
        </c:ser>
        <c:ser>
          <c:idx val="1"/>
          <c:order val="1"/>
          <c:tx>
            <c:strRef>
              <c:f>Sheet5!$G$14</c:f>
              <c:strCache>
                <c:ptCount val="1"/>
                <c:pt idx="0">
                  <c:v>16-24</c:v>
                </c:pt>
              </c:strCache>
            </c:strRef>
          </c:tx>
          <c:spPr>
            <a:solidFill>
              <a:srgbClr val="2B79BD"/>
            </a:solidFill>
            <a:ln w="38100"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Sheet5!$C$15:$C$23</c:f>
              <c:strCache>
                <c:ptCount val="9"/>
                <c:pt idx="0">
                  <c:v>Elementary Occupations</c:v>
                </c:pt>
                <c:pt idx="1">
                  <c:v>Process, Plant And Machine Operatives</c:v>
                </c:pt>
                <c:pt idx="2">
                  <c:v>Sales And Customer Service Occupations</c:v>
                </c:pt>
                <c:pt idx="3">
                  <c:v>Caring, Leisure And Other Service Occupations</c:v>
                </c:pt>
                <c:pt idx="4">
                  <c:v>Skilled Trades Occupations</c:v>
                </c:pt>
                <c:pt idx="5">
                  <c:v>Administrative And Secretarial Occupations</c:v>
                </c:pt>
                <c:pt idx="6">
                  <c:v>Associate Professional And Technical Occupations</c:v>
                </c:pt>
                <c:pt idx="7">
                  <c:v>Professional Occupations</c:v>
                </c:pt>
                <c:pt idx="8">
                  <c:v>Managers, Directors And Senior Officials</c:v>
                </c:pt>
              </c:strCache>
            </c:strRef>
          </c:cat>
          <c:val>
            <c:numRef>
              <c:f>Sheet5!$G$15:$G$23</c:f>
              <c:numCache>
                <c:formatCode>0%</c:formatCode>
                <c:ptCount val="9"/>
                <c:pt idx="0">
                  <c:v>0.23735548678455815</c:v>
                </c:pt>
                <c:pt idx="1">
                  <c:v>3.6260093379507592E-2</c:v>
                </c:pt>
                <c:pt idx="2">
                  <c:v>0.20818361740466132</c:v>
                </c:pt>
                <c:pt idx="3">
                  <c:v>0.1178604381226097</c:v>
                </c:pt>
                <c:pt idx="4">
                  <c:v>0.10471954001817547</c:v>
                </c:pt>
                <c:pt idx="5">
                  <c:v>0.10621521074681017</c:v>
                </c:pt>
                <c:pt idx="6">
                  <c:v>0.10077244001313639</c:v>
                </c:pt>
                <c:pt idx="7">
                  <c:v>6.5654447168640884E-2</c:v>
                </c:pt>
                <c:pt idx="8">
                  <c:v>2.2978726361900327E-2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88-4E6D-B8A3-656A94C6F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6326912"/>
        <c:axId val="26328448"/>
      </c:barChart>
      <c:catAx>
        <c:axId val="26326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6328448"/>
        <c:crosses val="autoZero"/>
        <c:auto val="1"/>
        <c:lblAlgn val="ctr"/>
        <c:lblOffset val="100"/>
        <c:noMultiLvlLbl val="0"/>
      </c:catAx>
      <c:valAx>
        <c:axId val="263284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632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8317001415731"/>
          <c:y val="0.26700377963061606"/>
          <c:w val="0.16136461199999813"/>
          <c:h val="0.1141284156899663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438599642725268E-2"/>
          <c:y val="1.4092184201755358E-2"/>
          <c:w val="0.75089804836499663"/>
          <c:h val="0.9532529473849310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B79BD">
                <a:lumMod val="40000"/>
                <a:lumOff val="60000"/>
              </a:srgb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DE93-485D-BDD8-DE2DD7C8F139}"/>
              </c:ext>
            </c:extLst>
          </c:dPt>
          <c:dPt>
            <c:idx val="1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DE93-485D-BDD8-DE2DD7C8F139}"/>
              </c:ext>
            </c:extLst>
          </c:dPt>
          <c:dPt>
            <c:idx val="2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DE93-485D-BDD8-DE2DD7C8F139}"/>
              </c:ext>
            </c:extLst>
          </c:dPt>
          <c:dPt>
            <c:idx val="4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DE93-485D-BDD8-DE2DD7C8F139}"/>
              </c:ext>
            </c:extLst>
          </c:dPt>
          <c:dPt>
            <c:idx val="5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DE93-485D-BDD8-DE2DD7C8F139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'[3]Emp by occ time series'!$N$30:$N$38</c:f>
              <c:strCache>
                <c:ptCount val="9"/>
                <c:pt idx="0">
                  <c:v> Elementary occupations</c:v>
                </c:pt>
                <c:pt idx="1">
                  <c:v>Process, plant &amp; machine operatives</c:v>
                </c:pt>
                <c:pt idx="2">
                  <c:v>Sales &amp; customer services</c:v>
                </c:pt>
                <c:pt idx="3">
                  <c:v> Personal services</c:v>
                </c:pt>
                <c:pt idx="4">
                  <c:v> Skilled trades</c:v>
                </c:pt>
                <c:pt idx="5">
                  <c:v> Admin &amp; secretarial</c:v>
                </c:pt>
                <c:pt idx="6">
                  <c:v>Associate professional &amp; technical</c:v>
                </c:pt>
                <c:pt idx="7">
                  <c:v> Professional occupations</c:v>
                </c:pt>
                <c:pt idx="8">
                  <c:v>Managers &amp; senior officials</c:v>
                </c:pt>
              </c:strCache>
            </c:strRef>
          </c:cat>
          <c:val>
            <c:numRef>
              <c:f>'[3]Emp by occ time series'!$P$30:$P$38</c:f>
              <c:numCache>
                <c:formatCode>General</c:formatCode>
                <c:ptCount val="9"/>
                <c:pt idx="0">
                  <c:v>-74.745000000000005</c:v>
                </c:pt>
                <c:pt idx="1">
                  <c:v>-212.85300000000001</c:v>
                </c:pt>
                <c:pt idx="2">
                  <c:v>-60.488</c:v>
                </c:pt>
                <c:pt idx="3">
                  <c:v>396.53199999999998</c:v>
                </c:pt>
                <c:pt idx="4">
                  <c:v>-206.38200000000001</c:v>
                </c:pt>
                <c:pt idx="5">
                  <c:v>-272.66899999999998</c:v>
                </c:pt>
                <c:pt idx="6">
                  <c:v>288.62099999999998</c:v>
                </c:pt>
                <c:pt idx="7">
                  <c:v>440.71600000000001</c:v>
                </c:pt>
                <c:pt idx="8">
                  <c:v>392.79700000000003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93-485D-BDD8-DE2DD7C8F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6371968"/>
        <c:axId val="26373504"/>
      </c:barChart>
      <c:catAx>
        <c:axId val="263719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low"/>
        <c:crossAx val="26373504"/>
        <c:crosses val="autoZero"/>
        <c:auto val="1"/>
        <c:lblAlgn val="ctr"/>
        <c:lblOffset val="100"/>
        <c:noMultiLvlLbl val="0"/>
      </c:catAx>
      <c:valAx>
        <c:axId val="26373504"/>
        <c:scaling>
          <c:orientation val="minMax"/>
          <c:max val="500"/>
          <c:min val="-500"/>
        </c:scaling>
        <c:delete val="1"/>
        <c:axPos val="b"/>
        <c:numFmt formatCode="General" sourceLinked="1"/>
        <c:majorTickMark val="out"/>
        <c:minorTickMark val="none"/>
        <c:tickLblPos val="nextTo"/>
        <c:crossAx val="26371968"/>
        <c:crosses val="autoZero"/>
        <c:crossBetween val="between"/>
        <c:majorUnit val="500"/>
        <c:minorUnit val="100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175329725268621"/>
          <c:y val="2.8457418130011698E-2"/>
          <c:w val="0.80281635373847338"/>
          <c:h val="0.942878283131939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B79BD">
                <a:lumMod val="40000"/>
                <a:lumOff val="60000"/>
              </a:srgb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31B8-4A42-9A88-500846A53FC2}"/>
              </c:ext>
            </c:extLst>
          </c:dPt>
          <c:dPt>
            <c:idx val="1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31B8-4A42-9A88-500846A53FC2}"/>
              </c:ext>
            </c:extLst>
          </c:dPt>
          <c:dPt>
            <c:idx val="2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31B8-4A42-9A88-500846A53FC2}"/>
              </c:ext>
            </c:extLst>
          </c:dPt>
          <c:dPt>
            <c:idx val="4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31B8-4A42-9A88-500846A53FC2}"/>
              </c:ext>
            </c:extLst>
          </c:dPt>
          <c:dPt>
            <c:idx val="5"/>
            <c:invertIfNegative val="0"/>
            <c:bubble3D val="0"/>
            <c:spPr>
              <a:solidFill>
                <a:srgbClr val="E8503E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31B8-4A42-9A88-500846A53FC2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'[3]Working Futures Occupation'!$A$17:$A$25</c:f>
              <c:strCache>
                <c:ptCount val="9"/>
                <c:pt idx="0">
                  <c:v>9. Elementary occupations</c:v>
                </c:pt>
                <c:pt idx="1">
                  <c:v>8. Process, plant and machine operatives</c:v>
                </c:pt>
                <c:pt idx="2">
                  <c:v>7. Sales and customer service</c:v>
                </c:pt>
                <c:pt idx="3">
                  <c:v>6. Caring, leisure and other service</c:v>
                </c:pt>
                <c:pt idx="4">
                  <c:v>5. Skilled trades occupations</c:v>
                </c:pt>
                <c:pt idx="5">
                  <c:v>4. Administrative and secretarial</c:v>
                </c:pt>
                <c:pt idx="6">
                  <c:v>3. Associate professional and technical</c:v>
                </c:pt>
                <c:pt idx="7">
                  <c:v>2. Professional occupations</c:v>
                </c:pt>
                <c:pt idx="8">
                  <c:v>1. Managers, directors and senior officials</c:v>
                </c:pt>
              </c:strCache>
            </c:strRef>
          </c:cat>
          <c:val>
            <c:numRef>
              <c:f>'[3]Working Futures Occupation'!$B$17:$B$25</c:f>
              <c:numCache>
                <c:formatCode>General</c:formatCode>
                <c:ptCount val="9"/>
                <c:pt idx="0">
                  <c:v>-67.398673000000144</c:v>
                </c:pt>
                <c:pt idx="1">
                  <c:v>-214.21582699999999</c:v>
                </c:pt>
                <c:pt idx="2">
                  <c:v>-64.20301900000004</c:v>
                </c:pt>
                <c:pt idx="3">
                  <c:v>649.2018579999999</c:v>
                </c:pt>
                <c:pt idx="4">
                  <c:v>-306.11200099999996</c:v>
                </c:pt>
                <c:pt idx="5">
                  <c:v>-486.10591199999999</c:v>
                </c:pt>
                <c:pt idx="6">
                  <c:v>582.83976900000016</c:v>
                </c:pt>
                <c:pt idx="7">
                  <c:v>1174.7362219999986</c:v>
                </c:pt>
                <c:pt idx="8">
                  <c:v>586.06858099999999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B8-4A42-9A88-500846A53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6490368"/>
        <c:axId val="26491904"/>
      </c:barChart>
      <c:catAx>
        <c:axId val="264903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low"/>
        <c:crossAx val="26491904"/>
        <c:crosses val="autoZero"/>
        <c:auto val="1"/>
        <c:lblAlgn val="ctr"/>
        <c:lblOffset val="100"/>
        <c:noMultiLvlLbl val="0"/>
      </c:catAx>
      <c:valAx>
        <c:axId val="26491904"/>
        <c:scaling>
          <c:orientation val="minMax"/>
          <c:min val="-500"/>
        </c:scaling>
        <c:delete val="1"/>
        <c:axPos val="b"/>
        <c:numFmt formatCode="General" sourceLinked="1"/>
        <c:majorTickMark val="out"/>
        <c:minorTickMark val="none"/>
        <c:tickLblPos val="nextTo"/>
        <c:crossAx val="264903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91203903562133"/>
          <c:y val="0.22771859516311108"/>
          <c:w val="0.5514511703907724"/>
          <c:h val="0.64029072494017381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'26'!$A$41</c:f>
              <c:strCache>
                <c:ptCount val="1"/>
                <c:pt idx="0">
                  <c:v>Well prepared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'26'!$B$39:$E$39</c:f>
              <c:strCache>
                <c:ptCount val="4"/>
                <c:pt idx="0">
                  <c:v>16 year old school leavers</c:v>
                </c:pt>
                <c:pt idx="1">
                  <c:v>17-18 year olds from school</c:v>
                </c:pt>
                <c:pt idx="2">
                  <c:v>17-18 year olds from college</c:v>
                </c:pt>
                <c:pt idx="3">
                  <c:v>University or higher education leavers</c:v>
                </c:pt>
              </c:strCache>
            </c:strRef>
          </c:cat>
          <c:val>
            <c:numRef>
              <c:f>'26'!$B$41:$E$41</c:f>
              <c:numCache>
                <c:formatCode>0%</c:formatCode>
                <c:ptCount val="4"/>
                <c:pt idx="0">
                  <c:v>0.48</c:v>
                </c:pt>
                <c:pt idx="1">
                  <c:v>0.56000000000000005</c:v>
                </c:pt>
                <c:pt idx="2">
                  <c:v>0.61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1C-4CAF-9652-995C67B2713B}"/>
            </c:ext>
          </c:extLst>
        </c:ser>
        <c:ser>
          <c:idx val="0"/>
          <c:order val="1"/>
          <c:tx>
            <c:strRef>
              <c:f>'26'!$A$40</c:f>
              <c:strCache>
                <c:ptCount val="1"/>
                <c:pt idx="0">
                  <c:v>Very well prepared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'26'!$B$39:$E$39</c:f>
              <c:strCache>
                <c:ptCount val="4"/>
                <c:pt idx="0">
                  <c:v>16 year old school leavers</c:v>
                </c:pt>
                <c:pt idx="1">
                  <c:v>17-18 year olds from school</c:v>
                </c:pt>
                <c:pt idx="2">
                  <c:v>17-18 year olds from college</c:v>
                </c:pt>
                <c:pt idx="3">
                  <c:v>University or higher education leavers</c:v>
                </c:pt>
              </c:strCache>
            </c:strRef>
          </c:cat>
          <c:val>
            <c:numRef>
              <c:f>'26'!$B$40:$E$40</c:f>
              <c:numCache>
                <c:formatCode>0%</c:formatCode>
                <c:ptCount val="4"/>
                <c:pt idx="0">
                  <c:v>0.11</c:v>
                </c:pt>
                <c:pt idx="1">
                  <c:v>0.1</c:v>
                </c:pt>
                <c:pt idx="2">
                  <c:v>0.13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1C-4CAF-9652-995C67B2713B}"/>
            </c:ext>
          </c:extLst>
        </c:ser>
        <c:ser>
          <c:idx val="2"/>
          <c:order val="2"/>
          <c:tx>
            <c:strRef>
              <c:f>'26'!$A$42</c:f>
              <c:strCache>
                <c:ptCount val="1"/>
                <c:pt idx="0">
                  <c:v>Poorly prepared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'26'!$B$39:$E$39</c:f>
              <c:strCache>
                <c:ptCount val="4"/>
                <c:pt idx="0">
                  <c:v>16 year old school leavers</c:v>
                </c:pt>
                <c:pt idx="1">
                  <c:v>17-18 year olds from school</c:v>
                </c:pt>
                <c:pt idx="2">
                  <c:v>17-18 year olds from college</c:v>
                </c:pt>
                <c:pt idx="3">
                  <c:v>University or higher education leavers</c:v>
                </c:pt>
              </c:strCache>
            </c:strRef>
          </c:cat>
          <c:val>
            <c:numRef>
              <c:f>'26'!$B$42:$E$42</c:f>
              <c:numCache>
                <c:formatCode>0%</c:formatCode>
                <c:ptCount val="4"/>
                <c:pt idx="0">
                  <c:v>-0.28999999999999998</c:v>
                </c:pt>
                <c:pt idx="1">
                  <c:v>-0.24</c:v>
                </c:pt>
                <c:pt idx="2">
                  <c:v>-0.18</c:v>
                </c:pt>
                <c:pt idx="3">
                  <c:v>-0.11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1C-4CAF-9652-995C67B2713B}"/>
            </c:ext>
          </c:extLst>
        </c:ser>
        <c:ser>
          <c:idx val="3"/>
          <c:order val="3"/>
          <c:tx>
            <c:strRef>
              <c:f>'26'!$A$43</c:f>
              <c:strCache>
                <c:ptCount val="1"/>
                <c:pt idx="0">
                  <c:v>Or very poorly prepared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'26'!$B$39:$E$39</c:f>
              <c:strCache>
                <c:ptCount val="4"/>
                <c:pt idx="0">
                  <c:v>16 year old school leavers</c:v>
                </c:pt>
                <c:pt idx="1">
                  <c:v>17-18 year olds from school</c:v>
                </c:pt>
                <c:pt idx="2">
                  <c:v>17-18 year olds from college</c:v>
                </c:pt>
                <c:pt idx="3">
                  <c:v>University or higher education leavers</c:v>
                </c:pt>
              </c:strCache>
            </c:strRef>
          </c:cat>
          <c:val>
            <c:numRef>
              <c:f>'26'!$B$43:$E$43</c:f>
              <c:numCache>
                <c:formatCode>0%</c:formatCode>
                <c:ptCount val="4"/>
                <c:pt idx="0">
                  <c:v>-7.0000000000000007E-2</c:v>
                </c:pt>
                <c:pt idx="1">
                  <c:v>-0.05</c:v>
                </c:pt>
                <c:pt idx="2">
                  <c:v>-0.04</c:v>
                </c:pt>
                <c:pt idx="3">
                  <c:v>-0.02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1C-4CAF-9652-995C67B2713B}"/>
            </c:ext>
          </c:extLst>
        </c:ser>
        <c:ser>
          <c:idx val="4"/>
          <c:order val="4"/>
          <c:tx>
            <c:strRef>
              <c:f>'26'!$A$23</c:f>
              <c:strCache>
                <c:ptCount val="1"/>
                <c:pt idx="0">
                  <c:v>VERY WELL/WELL PREPARED</c:v>
                </c:pt>
              </c:strCache>
            </c:strRef>
          </c:tx>
          <c:spPr>
            <a:noFill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'26'!$B$24:$E$24</c:f>
              <c:numCache>
                <c:formatCode>0%</c:formatCode>
                <c:ptCount val="4"/>
                <c:pt idx="0">
                  <c:v>0.59</c:v>
                </c:pt>
                <c:pt idx="1">
                  <c:v>0.66</c:v>
                </c:pt>
                <c:pt idx="2">
                  <c:v>0.74</c:v>
                </c:pt>
                <c:pt idx="3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1C-4CAF-9652-995C67B2713B}"/>
            </c:ext>
          </c:extLst>
        </c:ser>
        <c:ser>
          <c:idx val="5"/>
          <c:order val="5"/>
          <c:tx>
            <c:strRef>
              <c:f>'26'!$A$25</c:f>
              <c:strCache>
                <c:ptCount val="1"/>
                <c:pt idx="0">
                  <c:v>POORLY/VERY POORLY PREPARED</c:v>
                </c:pt>
              </c:strCache>
            </c:strRef>
          </c:tx>
          <c:spPr>
            <a:noFill/>
          </c:spPr>
          <c:invertIfNegative val="0"/>
          <c:dLbls>
            <c:dLbl>
              <c:idx val="0"/>
              <c:tx>
                <c:strRef>
                  <c:f>'26'!$B$26</c:f>
                  <c:strCache>
                    <c:ptCount val="1"/>
                    <c:pt idx="0">
                      <c:v>36%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800" b="1" i="0" strike="noStrike">
                      <a:latin typeface="Arial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{E8C9FEB7-61EC-4732-A83D-D8D3722ABBF1}</c15:txfldGUID>
                      <c15:f>'26'!$B$26</c15:f>
                      <c15:dlblFieldTableCache>
                        <c:ptCount val="1"/>
                        <c:pt idx="0">
                          <c:v>36%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991C-4CAF-9652-995C67B2713B}"/>
                </c:ext>
              </c:extLst>
            </c:dLbl>
            <c:dLbl>
              <c:idx val="1"/>
              <c:tx>
                <c:strRef>
                  <c:f>'26'!$C$26</c:f>
                  <c:strCache>
                    <c:ptCount val="1"/>
                    <c:pt idx="0">
                      <c:v>29%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800" b="1" i="0" strike="noStrike">
                      <a:latin typeface="Arial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{3824FBA2-F8D8-41CD-BC6A-3B09E759AB48}</c15:txfldGUID>
                      <c15:f>'26'!$C$26</c15:f>
                      <c15:dlblFieldTableCache>
                        <c:ptCount val="1"/>
                        <c:pt idx="0">
                          <c:v>29%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991C-4CAF-9652-995C67B2713B}"/>
                </c:ext>
              </c:extLst>
            </c:dLbl>
            <c:dLbl>
              <c:idx val="2"/>
              <c:tx>
                <c:strRef>
                  <c:f>'26'!$D$26</c:f>
                  <c:strCache>
                    <c:ptCount val="1"/>
                    <c:pt idx="0">
                      <c:v>22%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800" b="1" i="0" strike="noStrike">
                      <a:latin typeface="Arial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{F6468AD7-568D-4532-A69D-E9A7119BE042}</c15:txfldGUID>
                      <c15:f>'26'!$D$26</c15:f>
                      <c15:dlblFieldTableCache>
                        <c:ptCount val="1"/>
                        <c:pt idx="0">
                          <c:v>22%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991C-4CAF-9652-995C67B2713B}"/>
                </c:ext>
              </c:extLst>
            </c:dLbl>
            <c:dLbl>
              <c:idx val="3"/>
              <c:tx>
                <c:strRef>
                  <c:f>'26'!$E$26</c:f>
                  <c:strCache>
                    <c:ptCount val="1"/>
                    <c:pt idx="0">
                      <c:v>13%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800" b="1" i="0" strike="noStrike">
                      <a:latin typeface="Arial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{EE1E222D-F1CB-4D44-899F-0381B6C25D52}</c15:txfldGUID>
                      <c15:f>'26'!$E$26</c15:f>
                      <c15:dlblFieldTableCache>
                        <c:ptCount val="1"/>
                        <c:pt idx="0">
                          <c:v>13%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991C-4CAF-9652-995C67B27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'26'!$B$47:$E$47</c:f>
              <c:numCache>
                <c:formatCode>0%</c:formatCode>
                <c:ptCount val="4"/>
                <c:pt idx="0">
                  <c:v>-0.13</c:v>
                </c:pt>
                <c:pt idx="1">
                  <c:v>-0.13</c:v>
                </c:pt>
                <c:pt idx="2">
                  <c:v>-0.13</c:v>
                </c:pt>
                <c:pt idx="3">
                  <c:v>-0.13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1C-4CAF-9652-995C67B27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26461312"/>
        <c:axId val="26462848"/>
      </c:barChart>
      <c:catAx>
        <c:axId val="264613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6462848"/>
        <c:crosses val="autoZero"/>
        <c:auto val="1"/>
        <c:lblAlgn val="ctr"/>
        <c:lblOffset val="100"/>
        <c:noMultiLvlLbl val="0"/>
      </c:catAx>
      <c:valAx>
        <c:axId val="26462848"/>
        <c:scaling>
          <c:orientation val="minMax"/>
          <c:max val="1"/>
          <c:min val="-0.5"/>
        </c:scaling>
        <c:delete val="1"/>
        <c:axPos val="b"/>
        <c:numFmt formatCode="0%" sourceLinked="1"/>
        <c:majorTickMark val="out"/>
        <c:minorTickMark val="none"/>
        <c:tickLblPos val="nextTo"/>
        <c:crossAx val="26461312"/>
        <c:crosses val="autoZero"/>
        <c:crossBetween val="between"/>
      </c:valAx>
    </c:plotArea>
    <c:legend>
      <c:legendPos val="t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395260639835027"/>
          <c:y val="0.1459556349737432"/>
          <c:w val="0.59136338067698691"/>
          <c:h val="7.5094303948809865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0.21312</cdr:x>
      <cdr:y>0.01469</cdr:y>
    </cdr:from>
    <cdr:to>
      <cdr:x>0.78687</cdr:x>
      <cdr:y>0.12147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2110" y="81457"/>
          <a:ext cx="4824509" cy="59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b="1" dirty="0" smtClean="0"/>
            <a:t>Employer perceptions of their young recruits (Source: Employer Skills Survey 2013)</a:t>
          </a:r>
          <a:endParaRPr lang="en-GB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761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258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252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970244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95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508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kern="1200" dirty="0" smtClean="0">
              <a:solidFill>
                <a:schemeClr val="tx1"/>
              </a:solidFill>
              <a:effectLst/>
            </a:endParaRPr>
          </a:p>
          <a:p>
            <a:endParaRPr lang="en-GB" sz="1000" kern="1200" baseline="0" dirty="0" smtClean="0">
              <a:solidFill>
                <a:schemeClr val="tx1"/>
              </a:solidFill>
              <a:effectLst/>
            </a:endParaRPr>
          </a:p>
          <a:p>
            <a:endParaRPr lang="en-GB" sz="1000" baseline="0" dirty="0" smtClean="0"/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710686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900" kern="1200" dirty="0" smtClean="0">
              <a:solidFill>
                <a:schemeClr val="tx1"/>
              </a:solidFill>
              <a:effectLst/>
            </a:endParaRPr>
          </a:p>
          <a:p>
            <a:endParaRPr lang="en-GB" sz="900" kern="1200" dirty="0" smtClean="0">
              <a:solidFill>
                <a:schemeClr val="tx1"/>
              </a:solidFill>
              <a:effectLst/>
            </a:endParaRPr>
          </a:p>
          <a:p>
            <a:endParaRPr lang="en-GB" sz="900" kern="1200" dirty="0" smtClean="0">
              <a:solidFill>
                <a:schemeClr val="tx1"/>
              </a:solidFill>
              <a:effectLst/>
            </a:endParaRPr>
          </a:p>
          <a:p>
            <a:endParaRPr lang="en-GB" sz="900" kern="1200" dirty="0" smtClean="0">
              <a:solidFill>
                <a:schemeClr val="tx1"/>
              </a:solidFill>
              <a:effectLst/>
            </a:endParaRPr>
          </a:p>
          <a:p>
            <a:endParaRPr lang="en-GB" sz="900" kern="1200" baseline="0" dirty="0" smtClean="0">
              <a:solidFill>
                <a:schemeClr val="tx1"/>
              </a:solidFill>
              <a:effectLst/>
            </a:endParaRPr>
          </a:p>
          <a:p>
            <a:endParaRPr lang="en-GB" sz="900" baseline="0" dirty="0" smtClean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710686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75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686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8710144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244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800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678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Gill Sans" charset="0"/>
              <a:ea typeface="+mn-ea"/>
              <a:cs typeface="+mn-cs"/>
            </a:endParaRPr>
          </a:p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Gill Sans" charset="0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529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3668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rPr>
            </a:br>
            <a:endParaRPr lang="en-US" dirty="0" smtClean="0">
              <a:solidFill>
                <a:srgbClr val="000000"/>
              </a:solidFill>
              <a:latin typeface="Lucida Grande" charset="0"/>
              <a:ea typeface="ヒラギノ角ゴ ProN W3" charset="0"/>
              <a:cs typeface="ヒラギノ角ゴ ProN W3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7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b="0" i="0" kern="1200" dirty="0" smtClean="0">
              <a:solidFill>
                <a:schemeClr val="tx1"/>
              </a:solidFill>
              <a:effectLst/>
              <a:latin typeface="Gill Sans" charset="0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90830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55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833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Gill Sans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3162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643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67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5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FF877-70E5-402E-A637-289389BBA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69791-0184-4BFF-BA5A-1C369CEF6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551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2575"/>
            <a:ext cx="1943100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2575"/>
            <a:ext cx="5676900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6E0D8-AEB8-4790-9423-1902256C6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929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ro Page + Imag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2204864"/>
            <a:ext cx="6696744" cy="4032448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  <a:p>
            <a:pPr lvl="0"/>
            <a:endParaRPr lang="en-US" dirty="0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79388" y="1340768"/>
            <a:ext cx="1871662" cy="381642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9388" y="5157788"/>
            <a:ext cx="1871662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latin typeface="NeueHaasGroteskDisp Std Blk"/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 smtClean="0"/>
              <a:t>Picture description goes here – standard font 13pt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95736" y="1341438"/>
            <a:ext cx="6697439" cy="7191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00" b="1">
                <a:latin typeface="NeueHaasGroteskDisp Std Blk"/>
              </a:defRPr>
            </a:lvl1pPr>
          </a:lstStyle>
          <a:p>
            <a:pPr algn="l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Subtitle should not run over three lines.</a:t>
            </a:r>
            <a:endParaRPr lang="en-US" sz="2100" dirty="0">
              <a:solidFill>
                <a:schemeClr val="tx1"/>
              </a:solidFill>
              <a:latin typeface="NeueHaasGroteskDisp Std Blk" charset="0"/>
              <a:ea typeface="NeueHaasGroteskDisp Std Blk" charset="0"/>
              <a:cs typeface="NeueHaasGroteskDisp Std Blk" charset="0"/>
              <a:sym typeface="NeueHaasGroteskDisp Std Bl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373721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1550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4950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5683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8613"/>
            <a:ext cx="4038600" cy="395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8613"/>
            <a:ext cx="4038600" cy="395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39645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627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82140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2220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13EBE-9F85-4040-BED1-92F2515E8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8490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209264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NeueHaasGroteskDisp Std XL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655262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16103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2075"/>
            <a:ext cx="2057400" cy="5457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2075"/>
            <a:ext cx="6019800" cy="5457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3274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tro Page + Imag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2204864"/>
            <a:ext cx="6696744" cy="4032448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  <a:p>
            <a:pPr lvl="0"/>
            <a:endParaRPr lang="en-US" dirty="0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8404225" y="6454775"/>
            <a:ext cx="282575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79388" y="1340768"/>
            <a:ext cx="1871662" cy="381642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9388" y="5157788"/>
            <a:ext cx="1871662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latin typeface="NeueHaasGroteskDisp Std Blk"/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 smtClean="0"/>
              <a:t>Picture description goes here – standard font 13pt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95736" y="1341438"/>
            <a:ext cx="6697439" cy="7191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00" b="1">
                <a:latin typeface="NeueHaasGroteskDisp Std Blk"/>
              </a:defRPr>
            </a:lvl1pPr>
          </a:lstStyle>
          <a:p>
            <a:pPr algn="l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Subtitle should not run over three lines.</a:t>
            </a:r>
            <a:endParaRPr lang="en-US" sz="2100" dirty="0">
              <a:solidFill>
                <a:schemeClr val="tx1"/>
              </a:solidFill>
              <a:latin typeface="NeueHaasGroteskDisp Std Blk" charset="0"/>
              <a:ea typeface="NeueHaasGroteskDisp Std Blk" charset="0"/>
              <a:cs typeface="NeueHaasGroteskDisp Std Blk" charset="0"/>
              <a:sym typeface="NeueHaasGroteskDisp Std Bl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151510"/>
      </p:ext>
    </p:extLst>
  </p:cSld>
  <p:clrMapOvr>
    <a:masterClrMapping/>
  </p:clrMapOvr>
  <p:transition/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4E4FA-A893-40A3-9831-4790DF5A4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4650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D68CF-D87F-45A7-A0EB-B948E6D45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194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9DF6F-E251-4F7C-9E84-E26FE7454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020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0390A-2253-4790-9D3C-B8CF7E31A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6482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F97DD-AA24-411C-BFB9-E6FEB7AEE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5266B-789D-4F41-ABE9-3AB83F680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3618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6FDA4-B12C-4304-912A-9CB42D048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469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C174-5D1D-4ED2-9EE2-753C20F41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0434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38165-A95A-48AD-B2AC-7BD1AFF07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5741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4BEF4-2166-4A71-A98A-BD2603E05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9956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2096-850C-42CC-B926-0417D80E9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84713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51F59-D9AD-4E0A-95F2-F0F808A7F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296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UK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373416" y="5838601"/>
            <a:ext cx="1342390" cy="58039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1"/>
          <p:cNvSpPr>
            <a:spLocks/>
          </p:cNvSpPr>
          <p:nvPr/>
        </p:nvSpPr>
        <p:spPr bwMode="auto">
          <a:xfrm>
            <a:off x="-12909" y="0"/>
            <a:ext cx="9169400" cy="53975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654" y="5805264"/>
            <a:ext cx="1400810" cy="647065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4149080"/>
            <a:ext cx="7848550" cy="1104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chemeClr val="bg1"/>
                </a:solidFill>
                <a:latin typeface="NeueHaasGroteskDisp Std Blk"/>
              </a:defRPr>
            </a:lvl1pPr>
          </a:lstStyle>
          <a:p>
            <a:pPr lvl="0"/>
            <a:r>
              <a:rPr lang="en-US" dirty="0" smtClean="0"/>
              <a:t>Subtitle goes here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51520" y="1124744"/>
            <a:ext cx="7797105" cy="25915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aseline="0">
                <a:solidFill>
                  <a:schemeClr val="bg1"/>
                </a:solidFill>
                <a:latin typeface="NeueHaasGroteskDisp Std Blk"/>
              </a:defRPr>
            </a:lvl1pPr>
          </a:lstStyle>
          <a:p>
            <a:pPr lvl="0"/>
            <a:r>
              <a:rPr lang="en-GB" dirty="0" smtClean="0"/>
              <a:t>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266246"/>
      </p:ext>
    </p:extLst>
  </p:cSld>
  <p:clrMapOvr>
    <a:masterClrMapping/>
  </p:clrMapOvr>
  <p:transition/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Page + Imag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2204864"/>
            <a:ext cx="6696744" cy="4032448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  <a:p>
            <a:pPr lvl="0"/>
            <a:endParaRPr lang="en-US" dirty="0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79388" y="1340768"/>
            <a:ext cx="1871662" cy="381642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9388" y="5157788"/>
            <a:ext cx="1871662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latin typeface="NeueHaasGroteskDisp Std Blk"/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 smtClean="0"/>
              <a:t>Picture description goes here – standard font 13pt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95736" y="1341438"/>
            <a:ext cx="6697439" cy="7191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00" b="1">
                <a:latin typeface="NeueHaasGroteskDisp Std Blk"/>
              </a:defRPr>
            </a:lvl1pPr>
          </a:lstStyle>
          <a:p>
            <a:pPr algn="l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Subtitle should not run over three lines.</a:t>
            </a:r>
            <a:endParaRPr lang="en-US" sz="2100" dirty="0">
              <a:solidFill>
                <a:schemeClr val="tx1"/>
              </a:solidFill>
              <a:latin typeface="NeueHaasGroteskDisp Std Blk" charset="0"/>
              <a:ea typeface="NeueHaasGroteskDisp Std Blk" charset="0"/>
              <a:cs typeface="NeueHaasGroteskDisp Std Blk" charset="0"/>
              <a:sym typeface="NeueHaasGroteskDisp Std Bl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236315"/>
      </p:ext>
    </p:extLst>
  </p:cSld>
  <p:clrMapOvr>
    <a:masterClrMapping/>
  </p:clrMapOvr>
  <p:transition/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Pag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1340768"/>
            <a:ext cx="6696744" cy="4896544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  <a:p>
            <a:pPr lvl="0"/>
            <a:endParaRPr lang="en-US" dirty="0" smtClean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79388" y="1340768"/>
            <a:ext cx="1871662" cy="381642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79388" y="5157788"/>
            <a:ext cx="1871662" cy="1079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latin typeface="NeueHaasGroteskDisp Std Blk"/>
              </a:defRPr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en-US" dirty="0" smtClean="0"/>
              <a:t>Picture description goes here – standard font 13pt</a:t>
            </a:r>
          </a:p>
        </p:txBody>
      </p:sp>
    </p:spTree>
    <p:extLst>
      <p:ext uri="{BB962C8B-B14F-4D97-AF65-F5344CB8AC3E}">
        <p14:creationId xmlns:p14="http://schemas.microsoft.com/office/powerpoint/2010/main" val="1562146966"/>
      </p:ext>
    </p:extLst>
  </p:cSld>
  <p:clrMapOvr>
    <a:masterClrMapping/>
  </p:clrMapOvr>
  <p:transition/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2276872"/>
            <a:ext cx="8712968" cy="4032448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 baseline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1340768"/>
            <a:ext cx="8713787" cy="8642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>
                <a:latin typeface="NeueHaasGroteskDisp Std Blk"/>
              </a:defRPr>
            </a:lvl1pPr>
          </a:lstStyle>
          <a:p>
            <a:pPr lvl="0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Subtitle should not run over three lines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928905"/>
      </p:ext>
    </p:extLst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32639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5100" y="32639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41A4-22CA-431E-B417-6E2014D2A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5471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1340768"/>
            <a:ext cx="8712968" cy="4968552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 i="0" baseline="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49025"/>
      </p:ext>
    </p:extLst>
  </p:cSld>
  <p:clrMapOvr>
    <a:masterClrMapping/>
  </p:clrMapOvr>
  <p:transition/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Subtitle +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2204864"/>
            <a:ext cx="8712968" cy="2952328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79388" y="5300663"/>
            <a:ext cx="8713787" cy="1296987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100" baseline="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pPr lvl="0"/>
            <a:r>
              <a:rPr lang="en-GB" dirty="0" smtClean="0"/>
              <a:t>Call to action in 21pt and same colour as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1340768"/>
            <a:ext cx="8713787" cy="79216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2100" b="1">
                <a:latin typeface="NeueHaasGroteskDisp Std Blk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/>
            </a:pPr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Subtitle should not run over three lines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34658948"/>
      </p:ext>
    </p:extLst>
  </p:cSld>
  <p:clrMapOvr>
    <a:masterClrMapping/>
  </p:clrMapOvr>
  <p:transition/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1340768"/>
            <a:ext cx="8712968" cy="3816424"/>
          </a:xfrm>
          <a:prstGeom prst="rect">
            <a:avLst/>
          </a:prstGeom>
        </p:spPr>
        <p:txBody>
          <a:bodyPr/>
          <a:lstStyle>
            <a:lvl1pPr marL="0" indent="0" eaLnBrk="1" hangingPunct="1">
              <a:buSzPct val="125000"/>
              <a:buFontTx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 – All quotes need to be attributed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endParaRPr lang="en-US" kern="0" dirty="0" smtClean="0"/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Line break after ten words; 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Standard font should be 21 point;</a:t>
            </a:r>
          </a:p>
          <a:p>
            <a:pPr marL="254000" indent="-254000" eaLnBrk="1" hangingPunct="1">
              <a:buSzPct val="125000"/>
              <a:buFontTx/>
              <a:buChar char="•"/>
            </a:pPr>
            <a:r>
              <a:rPr lang="en-US" kern="0" dirty="0" smtClean="0"/>
              <a:t>Best practice is no more than three bullets.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79388" y="5300663"/>
            <a:ext cx="8713787" cy="1296987"/>
          </a:xfrm>
          <a:prstGeom prst="rect">
            <a:avLst/>
          </a:prstGeom>
          <a:ln w="1270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100" baseline="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pPr lvl="0"/>
            <a:r>
              <a:rPr lang="en-GB" dirty="0" smtClean="0"/>
              <a:t>Call to action in 21pt and same colour as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881272"/>
      </p:ext>
    </p:extLst>
  </p:cSld>
  <p:clrMapOvr>
    <a:masterClrMapping/>
  </p:clrMapOvr>
  <p:transition/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1340768"/>
            <a:ext cx="4248472" cy="4968552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644008" y="1340768"/>
            <a:ext cx="4248472" cy="4968552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</a:t>
            </a:r>
          </a:p>
        </p:txBody>
      </p:sp>
    </p:spTree>
    <p:extLst>
      <p:ext uri="{BB962C8B-B14F-4D97-AF65-F5344CB8AC3E}">
        <p14:creationId xmlns:p14="http://schemas.microsoft.com/office/powerpoint/2010/main" val="3768120512"/>
      </p:ext>
    </p:extLst>
  </p:cSld>
  <p:clrMapOvr>
    <a:masterClrMapping/>
  </p:clrMapOvr>
  <p:transition/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plit +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>
            <a:lvl1pPr algn="l">
              <a:defRPr sz="3400">
                <a:solidFill>
                  <a:schemeClr val="tx2"/>
                </a:solidFill>
                <a:latin typeface="NeueHaasGroteskDisp Std Blk"/>
              </a:defRPr>
            </a:lvl1pPr>
          </a:lstStyle>
          <a:p>
            <a:r>
              <a:rPr lang="en-US" dirty="0" smtClean="0"/>
              <a:t>Title goes here – Standard font 34pt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9512" y="1988840"/>
            <a:ext cx="4248472" cy="4320480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644008" y="1988840"/>
            <a:ext cx="4248472" cy="4320480"/>
          </a:xfrm>
          <a:prstGeom prst="rect">
            <a:avLst/>
          </a:prstGeom>
        </p:spPr>
        <p:txBody>
          <a:bodyPr/>
          <a:lstStyle>
            <a:lvl1pPr marL="0" indent="0">
              <a:buFont typeface="Arial" pitchFamily="34" charset="0"/>
              <a:buNone/>
              <a:defRPr sz="2100">
                <a:latin typeface="NeueHaasGroteskDisp Std Blk"/>
              </a:defRPr>
            </a:lvl1pPr>
            <a:lvl2pPr marL="742950" indent="-285750">
              <a:buFont typeface="Arial" pitchFamily="34" charset="0"/>
              <a:buChar char="•"/>
              <a:defRPr sz="2100">
                <a:latin typeface="NeueHaasGroteskDisp Std Blk"/>
              </a:defRPr>
            </a:lvl2pPr>
            <a:lvl3pPr>
              <a:defRPr>
                <a:latin typeface="NeueHaasGroteskDisp Std Blk"/>
              </a:defRPr>
            </a:lvl3pPr>
            <a:lvl4pPr>
              <a:defRPr>
                <a:latin typeface="NeueHaasGroteskDisp Std Blk"/>
              </a:defRPr>
            </a:lvl4pPr>
            <a:lvl5pPr>
              <a:defRPr>
                <a:latin typeface="NeueHaasGroteskDisp Std Blk"/>
              </a:defRPr>
            </a:lvl5pPr>
          </a:lstStyle>
          <a:p>
            <a:pPr lvl="0"/>
            <a:r>
              <a:rPr lang="en-US" dirty="0" smtClean="0"/>
              <a:t>Content should be added here in size 21 text.</a:t>
            </a:r>
          </a:p>
          <a:p>
            <a:pPr lvl="0"/>
            <a:r>
              <a:rPr lang="en-US" dirty="0" smtClean="0"/>
              <a:t>“Quotes should be shown in quotation marks and be size 21 in italic”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79388" y="1125538"/>
            <a:ext cx="4248150" cy="86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>
                <a:solidFill>
                  <a:schemeClr val="tx2"/>
                </a:solidFill>
                <a:latin typeface="NeueHaasGroteskDisp Std Blk"/>
              </a:defRPr>
            </a:lvl1pPr>
          </a:lstStyle>
          <a:p>
            <a:pPr lvl="0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644008" y="1124744"/>
            <a:ext cx="4248150" cy="86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>
                <a:solidFill>
                  <a:schemeClr val="tx2"/>
                </a:solidFill>
                <a:latin typeface="NeueHaasGroteskDisp Std Blk"/>
              </a:defRPr>
            </a:lvl1pPr>
          </a:lstStyle>
          <a:p>
            <a:pPr lvl="0"/>
            <a:r>
              <a:rPr lang="en-US" sz="2100" dirty="0" smtClean="0">
                <a:solidFill>
                  <a:schemeClr val="tx1"/>
                </a:solidFill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Subtitle if needed in 21pt bold.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206079"/>
      </p:ext>
    </p:extLst>
  </p:cSld>
  <p:clrMapOvr>
    <a:masterClrMapping/>
  </p:clrMapOvr>
  <p:transition/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424BC-6C94-43B5-8E39-BE7F3E3A2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3780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8FB2E-7C9F-448A-9417-CBA254D42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276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1E34D-0986-4BBA-9EE9-E2084CB93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5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8A25C-82F9-457C-A869-241F29E48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549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BF4A0-DD53-437A-897B-0F383AD6F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528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NeueHaasGroteskDisp Std XLt" charset="0"/>
              </a:rPr>
              <a:t>Click icon to add picture</a:t>
            </a:r>
            <a:endParaRPr lang="en-GB" noProof="0" smtClean="0">
              <a:sym typeface="NeueHaasGroteskDisp Std XL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435D-3594-45C5-BE4F-C0C6FDC5F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150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2575"/>
            <a:ext cx="777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eueHaasGroteskDisp Std Blk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3263900"/>
            <a:ext cx="6400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eueHaasGroteskDisp Std XLt" charset="0"/>
              </a:rPr>
              <a:t>Click to edit Master text styles</a:t>
            </a:r>
          </a:p>
          <a:p>
            <a:pPr lvl="1"/>
            <a:r>
              <a:rPr lang="en-US" smtClean="0">
                <a:sym typeface="NeueHaasGroteskDisp Std XLt" charset="0"/>
              </a:rPr>
              <a:t>Second level</a:t>
            </a:r>
          </a:p>
          <a:p>
            <a:pPr lvl="2"/>
            <a:r>
              <a:rPr lang="en-US" smtClean="0">
                <a:sym typeface="NeueHaasGroteskDisp Std XLt" charset="0"/>
              </a:rPr>
              <a:t>Third level</a:t>
            </a:r>
          </a:p>
          <a:p>
            <a:pPr lvl="3"/>
            <a:r>
              <a:rPr lang="en-US" smtClean="0">
                <a:sym typeface="NeueHaasGroteskDisp Std XLt" charset="0"/>
              </a:rPr>
              <a:t>Fourth level</a:t>
            </a:r>
          </a:p>
          <a:p>
            <a:pPr lvl="4"/>
            <a:r>
              <a:rPr lang="en-US" smtClean="0">
                <a:sym typeface="NeueHaasGroteskDisp Std XLt" charset="0"/>
              </a:rPr>
              <a:t>Fifth level</a:t>
            </a:r>
            <a:endParaRPr lang="en-US" smtClean="0">
              <a:sym typeface="Lucida Grande" charset="0"/>
            </a:endParaRP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54775"/>
            <a:ext cx="2825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78787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9ED7AE57-E7B6-4C39-9503-6D419DDCA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+mj-lt"/>
          <a:ea typeface="+mj-ea"/>
          <a:cs typeface="+mj-cs"/>
          <a:sym typeface="NeueHaasGroteskDisp Std Blk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500">
          <a:solidFill>
            <a:srgbClr val="FFFFFF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9pPr>
    </p:titleStyle>
    <p:bodyStyle>
      <a:lvl1pPr marL="342900" indent="-342900" algn="l" rtl="0" eaLnBrk="1" fontAlgn="base" hangingPunct="1">
        <a:spcBef>
          <a:spcPts val="800"/>
        </a:spcBef>
        <a:spcAft>
          <a:spcPct val="0"/>
        </a:spcAft>
        <a:defRPr sz="3400">
          <a:solidFill>
            <a:srgbClr val="FFFFFF"/>
          </a:solidFill>
          <a:latin typeface="+mn-lt"/>
          <a:ea typeface="+mn-ea"/>
          <a:cs typeface="+mn-cs"/>
          <a:sym typeface="NeueHaasGroteskDisp Std XLt" charset="0"/>
        </a:defRPr>
      </a:lvl1pPr>
      <a:lvl2pPr marL="419100" indent="38100" algn="l" rtl="0" eaLnBrk="1" fontAlgn="base" hangingPunct="1">
        <a:spcBef>
          <a:spcPts val="700"/>
        </a:spcBef>
        <a:spcAft>
          <a:spcPct val="0"/>
        </a:spcAft>
        <a:defRPr sz="28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2pPr>
      <a:lvl3pPr marL="876300" indent="38100" algn="l" rtl="0" eaLnBrk="1" fontAlgn="base" hangingPunct="1">
        <a:spcBef>
          <a:spcPts val="600"/>
        </a:spcBef>
        <a:spcAft>
          <a:spcPct val="0"/>
        </a:spcAft>
        <a:defRPr sz="24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3pPr>
      <a:lvl4pPr marL="1333500" indent="381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4pPr>
      <a:lvl5pPr marL="1790700" indent="381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5pPr>
      <a:lvl6pPr marL="22479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6pPr>
      <a:lvl7pPr marL="27051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7pPr>
      <a:lvl8pPr marL="31623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8pPr>
      <a:lvl9pPr marL="3619500" algn="l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Lucida Grande" charset="0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2075"/>
            <a:ext cx="8229600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eueHaasGroteskDisp Std Blk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8613"/>
            <a:ext cx="8229600" cy="39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NeueHaasGroteskDisp Std XLt" charset="0"/>
              </a:rPr>
              <a:t>Click to edit Master text styles</a:t>
            </a:r>
          </a:p>
          <a:p>
            <a:pPr lvl="1"/>
            <a:r>
              <a:rPr lang="en-US" smtClean="0">
                <a:sym typeface="NeueHaasGroteskDisp Std XLt" charset="0"/>
              </a:rPr>
              <a:t>Second level</a:t>
            </a:r>
          </a:p>
          <a:p>
            <a:pPr lvl="2"/>
            <a:r>
              <a:rPr lang="en-US" smtClean="0">
                <a:sym typeface="NeueHaasGroteskDisp Std XLt" charset="0"/>
              </a:rPr>
              <a:t>Third level</a:t>
            </a:r>
          </a:p>
          <a:p>
            <a:pPr lvl="3"/>
            <a:r>
              <a:rPr lang="en-US" smtClean="0">
                <a:sym typeface="NeueHaasGroteskDisp Std XLt" charset="0"/>
              </a:rPr>
              <a:t>Fourth level</a:t>
            </a:r>
          </a:p>
          <a:p>
            <a:pPr lvl="4"/>
            <a:r>
              <a:rPr lang="en-US" smtClean="0">
                <a:sym typeface="NeueHaasGroteskDisp Std XL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5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+mj-lt"/>
          <a:ea typeface="+mj-ea"/>
          <a:cs typeface="+mj-cs"/>
          <a:sym typeface="NeueHaasGroteskDisp Std Blk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rgbClr val="2B79BD"/>
          </a:solidFill>
          <a:latin typeface="NeueHaasGroteskDisp Std Blk" charset="0"/>
          <a:ea typeface="ヒラギノ角ゴ ProN W6" charset="0"/>
          <a:cs typeface="ヒラギノ角ゴ ProN W6" charset="0"/>
          <a:sym typeface="NeueHaasGroteskDisp Std Blk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1pPr>
      <a:lvl2pPr marL="742950" indent="-285750" algn="l" rtl="0" eaLnBrk="0" fontAlgn="base" hangingPunct="0">
        <a:spcBef>
          <a:spcPts val="7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5pPr>
      <a:lvl6pPr marL="457200" algn="l" rtl="0" fontAlgn="base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6pPr>
      <a:lvl7pPr marL="914400" algn="l" rtl="0" fontAlgn="base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7pPr>
      <a:lvl8pPr marL="1371600" algn="l" rtl="0" fontAlgn="base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8pPr>
      <a:lvl9pPr marL="1828800" algn="l" rtl="0" fontAlgn="base">
        <a:spcBef>
          <a:spcPts val="500"/>
        </a:spcBef>
        <a:spcAft>
          <a:spcPct val="0"/>
        </a:spcAft>
        <a:defRPr sz="2100">
          <a:solidFill>
            <a:schemeClr val="tx1"/>
          </a:solidFill>
          <a:latin typeface="+mn-lt"/>
          <a:ea typeface="+mn-ea"/>
          <a:cs typeface="+mn-cs"/>
          <a:sym typeface="NeueHaasGroteskDisp Std XLt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54775"/>
            <a:ext cx="2825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78787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89D0F70E-5A8E-423D-8FEC-B25899208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42950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54775"/>
            <a:ext cx="2825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78787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9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l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42950" indent="-285750" algn="l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0" y="0"/>
            <a:ext cx="9169400" cy="5397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-238125"/>
            <a:ext cx="8877300" cy="4229100"/>
          </a:xfrm>
        </p:spPr>
        <p:txBody>
          <a:bodyPr/>
          <a:lstStyle/>
          <a:p>
            <a:r>
              <a:rPr lang="en-GB" sz="4400" dirty="0" smtClean="0"/>
              <a:t>Developing vocational pathways</a:t>
            </a:r>
            <a:endParaRPr lang="en-GB" sz="4400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4152900"/>
            <a:ext cx="6400800" cy="7747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sz="4400" dirty="0" smtClean="0"/>
              <a:t>Alison Morris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sz="4400" dirty="0" smtClean="0"/>
              <a:t>Assistant Director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5791200"/>
            <a:ext cx="16779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53" y="5546849"/>
            <a:ext cx="1352550" cy="11334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79512" y="6843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spc="-150" dirty="0" smtClean="0"/>
              <a:t>Employers overwhelmingly find young people well prepared for work</a:t>
            </a:r>
            <a:endParaRPr lang="en-GB" sz="2800" b="1" spc="-15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83851"/>
              </p:ext>
            </p:extLst>
          </p:nvPr>
        </p:nvGraphicFramePr>
        <p:xfrm>
          <a:off x="367635" y="1259311"/>
          <a:ext cx="840873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16606" y="6284050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Base: all employers who have recruited  an education leaver in the last two to three years</a:t>
            </a:r>
            <a:endParaRPr lang="en-GB" sz="800" dirty="0"/>
          </a:p>
        </p:txBody>
      </p:sp>
      <p:sp>
        <p:nvSpPr>
          <p:cNvPr id="3" name="Oval 2"/>
          <p:cNvSpPr/>
          <p:nvPr/>
        </p:nvSpPr>
        <p:spPr bwMode="auto">
          <a:xfrm>
            <a:off x="8098432" y="2708920"/>
            <a:ext cx="864096" cy="576064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780902" y="3585525"/>
            <a:ext cx="864096" cy="576064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538257" y="4509120"/>
            <a:ext cx="864096" cy="576064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348854" y="5373216"/>
            <a:ext cx="864096" cy="576064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86541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3D1A83-DC1D-43E7-A826-A080D0E049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683682"/>
              </p:ext>
            </p:extLst>
          </p:nvPr>
        </p:nvGraphicFramePr>
        <p:xfrm>
          <a:off x="457200" y="1484784"/>
          <a:ext cx="8229600" cy="4896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506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16 year olds  from school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17 or 18 year olds from school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17 or 18 year olds from FE College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u="none" strike="noStrike" dirty="0">
                          <a:effectLst/>
                        </a:rPr>
                        <a:t>HE 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Lack of working world / life experience or maturity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23%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18%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14%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8%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Poor attitude / personality or lack of motivation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18%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11%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Lack required skills or competencies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10%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9%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7%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5%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Lack of common sense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6%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4%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3%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2%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Literacy/numeracy skills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4%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4%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2%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r" fontAlgn="ctr"/>
                      <a:r>
                        <a:rPr lang="en-GB" sz="1200" u="none" strike="noStrike" dirty="0">
                          <a:effectLst/>
                        </a:rPr>
                        <a:t>Poor education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3%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>
                          <a:effectLst/>
                        </a:rPr>
                        <a:t>2%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u="none" strike="noStrike" dirty="0">
                          <a:effectLst/>
                        </a:rPr>
                        <a:t>1%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6843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spc="-150" dirty="0" smtClean="0"/>
              <a:t>Experience and attitude seem to be the predominant concerns of employers</a:t>
            </a:r>
            <a:endParaRPr lang="en-GB" sz="2800" b="1" spc="-150" dirty="0"/>
          </a:p>
        </p:txBody>
      </p:sp>
      <p:sp>
        <p:nvSpPr>
          <p:cNvPr id="5" name="Oval 4"/>
          <p:cNvSpPr/>
          <p:nvPr/>
        </p:nvSpPr>
        <p:spPr bwMode="auto">
          <a:xfrm>
            <a:off x="212710" y="2132856"/>
            <a:ext cx="3423185" cy="792088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12710" y="2924944"/>
            <a:ext cx="3423185" cy="792088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97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124744"/>
            <a:ext cx="8229600" cy="424847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What opportunities are there for young people to gain experience through earning and learning?</a:t>
            </a:r>
          </a:p>
        </p:txBody>
      </p:sp>
    </p:spTree>
    <p:extLst>
      <p:ext uri="{BB962C8B-B14F-4D97-AF65-F5344CB8AC3E}">
        <p14:creationId xmlns:p14="http://schemas.microsoft.com/office/powerpoint/2010/main" val="419565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3424BC-6C94-43B5-8E39-BE7F3E3A2AE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Earning and Learning in different countries</a:t>
            </a:r>
            <a:endParaRPr lang="en-GB" sz="2400" b="1" spc="-15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135243"/>
              </p:ext>
            </p:extLst>
          </p:nvPr>
        </p:nvGraphicFramePr>
        <p:xfrm>
          <a:off x="323528" y="692696"/>
          <a:ext cx="828092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626555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pc="-150" dirty="0" smtClean="0"/>
              <a:t>Apprenticeships</a:t>
            </a:r>
            <a:r>
              <a:rPr lang="en-GB" sz="3200" b="1" spc="-150" dirty="0"/>
              <a:t> </a:t>
            </a:r>
            <a:r>
              <a:rPr lang="en-GB" sz="3200" b="1" spc="-150" dirty="0" smtClean="0"/>
              <a:t>in the UK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23539"/>
            <a:ext cx="8424936" cy="395128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Employers are satisfied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Learners are satisfied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Apprenticeships help people improve their skills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Numbers are increasing</a:t>
            </a:r>
          </a:p>
        </p:txBody>
      </p:sp>
    </p:spTree>
    <p:extLst>
      <p:ext uri="{BB962C8B-B14F-4D97-AF65-F5344CB8AC3E}">
        <p14:creationId xmlns:p14="http://schemas.microsoft.com/office/powerpoint/2010/main" val="235448031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trike="sngStrike" spc="-150" dirty="0" smtClean="0"/>
              <a:t>A</a:t>
            </a:r>
            <a:r>
              <a:rPr lang="en-GB" sz="3200" b="1" spc="-150" dirty="0" smtClean="0"/>
              <a:t>pprenticeships going forward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23539"/>
            <a:ext cx="8424936" cy="448578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Increase in the number of employers offering Apprenticeships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Standards set by employers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At the right level for industry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spc="-150" dirty="0" smtClean="0"/>
              <a:t>Support progression to further study</a:t>
            </a:r>
          </a:p>
        </p:txBody>
      </p:sp>
    </p:spTree>
    <p:extLst>
      <p:ext uri="{BB962C8B-B14F-4D97-AF65-F5344CB8AC3E}">
        <p14:creationId xmlns:p14="http://schemas.microsoft.com/office/powerpoint/2010/main" val="20641496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124744"/>
            <a:ext cx="8229600" cy="424847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Given the importance of experience, how can young people be best supported into work?</a:t>
            </a:r>
          </a:p>
        </p:txBody>
      </p:sp>
    </p:spTree>
    <p:extLst>
      <p:ext uri="{BB962C8B-B14F-4D97-AF65-F5344CB8AC3E}">
        <p14:creationId xmlns:p14="http://schemas.microsoft.com/office/powerpoint/2010/main" val="333545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pc="-150" dirty="0"/>
              <a:t>A comprehensive package of ‘Work inspiration’ for young </a:t>
            </a:r>
            <a:r>
              <a:rPr lang="en-GB" sz="3200" b="1" spc="-150" dirty="0" smtClean="0"/>
              <a:t>people includes: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823539"/>
            <a:ext cx="5400600" cy="3951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/>
              <a:t>Good quality labour market </a:t>
            </a:r>
            <a:r>
              <a:rPr lang="en-GB" sz="2400" spc="-150" dirty="0" smtClean="0"/>
              <a:t>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Mock interviews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Talks in schools and site visits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Challenges, competitions and project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Mentoring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Virtual activities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spc="-150" dirty="0" smtClean="0"/>
              <a:t>Full time work experience placements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16603"/>
            <a:ext cx="2895600" cy="402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3469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 New Conversation. Employer and College Engagement</a:t>
            </a:r>
            <a:endParaRPr lang="en-GB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58940"/>
            <a:ext cx="21621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27" y="5373216"/>
            <a:ext cx="22955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25602"/>
            <a:ext cx="2847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33" y="1772816"/>
            <a:ext cx="2319820" cy="3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3602104" y="1988840"/>
            <a:ext cx="5301419" cy="264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000" dirty="0"/>
              <a:t>Stronger relationships between colleges and employers can secure the right skills and aptitudes for today’s and </a:t>
            </a:r>
            <a:r>
              <a:rPr lang="en-GB" sz="2000" dirty="0" smtClean="0"/>
              <a:t>tomorrow’s workforce.</a:t>
            </a:r>
            <a:endParaRPr lang="en-GB" sz="2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000" dirty="0"/>
              <a:t>Colleges with strong long term relationships understand employers’ needs and are </a:t>
            </a:r>
            <a:r>
              <a:rPr lang="en-GB" sz="2000" dirty="0" smtClean="0"/>
              <a:t>best placed </a:t>
            </a:r>
            <a:r>
              <a:rPr lang="en-GB" sz="2000" dirty="0"/>
              <a:t>to equip students with skills </a:t>
            </a:r>
            <a:r>
              <a:rPr lang="en-GB" sz="2000" dirty="0" smtClean="0"/>
              <a:t>for work.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48219497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548" y="30377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spc="-150" dirty="0" smtClean="0">
                <a:solidFill>
                  <a:srgbClr val="2B79BD"/>
                </a:solidFill>
                <a:latin typeface="NeueHaasGroteskDisp Std Blk"/>
              </a:rPr>
              <a:t>Characteristics of colleges engaged in successful strategic relationships with employers</a:t>
            </a:r>
            <a:endParaRPr lang="en-GB" sz="2800" b="1" spc="-150" dirty="0">
              <a:solidFill>
                <a:srgbClr val="2B79BD"/>
              </a:solidFill>
              <a:latin typeface="NeueHaasGroteskDisp Std Bl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1484784"/>
            <a:ext cx="78809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dirty="0" smtClean="0"/>
              <a:t>They </a:t>
            </a:r>
            <a:r>
              <a:rPr lang="en-GB" sz="2400" b="1" dirty="0" smtClean="0"/>
              <a:t>regularly </a:t>
            </a:r>
            <a:r>
              <a:rPr lang="en-GB" sz="2400" b="1" dirty="0"/>
              <a:t>engage with key local employers </a:t>
            </a:r>
            <a:r>
              <a:rPr lang="en-GB" sz="2400" b="1" dirty="0" smtClean="0"/>
              <a:t>and </a:t>
            </a:r>
            <a:r>
              <a:rPr lang="en-GB" sz="2400" b="1" dirty="0"/>
              <a:t>stakeholders</a:t>
            </a:r>
            <a:r>
              <a:rPr lang="en-GB" sz="2400" dirty="0"/>
              <a:t> at the most senior levels, and as </a:t>
            </a:r>
            <a:r>
              <a:rPr lang="en-GB" sz="2400" dirty="0" smtClean="0"/>
              <a:t>a </a:t>
            </a:r>
            <a:r>
              <a:rPr lang="en-GB" sz="2400" dirty="0"/>
              <a:t>result have created ‘advocates’ for the college in </a:t>
            </a:r>
            <a:r>
              <a:rPr lang="en-GB" sz="2400" dirty="0" smtClean="0"/>
              <a:t>the </a:t>
            </a:r>
            <a:r>
              <a:rPr lang="en-GB" sz="2400" dirty="0"/>
              <a:t>business </a:t>
            </a:r>
            <a:r>
              <a:rPr lang="en-GB" sz="2400" dirty="0" smtClean="0"/>
              <a:t>community.</a:t>
            </a:r>
          </a:p>
          <a:p>
            <a:pPr algn="l"/>
            <a:endParaRPr lang="en-GB" sz="2400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dirty="0"/>
              <a:t>T</a:t>
            </a:r>
            <a:r>
              <a:rPr lang="en-GB" sz="2400" dirty="0" smtClean="0"/>
              <a:t>hey </a:t>
            </a:r>
            <a:r>
              <a:rPr lang="en-GB" sz="2400" dirty="0"/>
              <a:t>have built credibility </a:t>
            </a:r>
            <a:r>
              <a:rPr lang="en-GB" sz="2400" dirty="0" smtClean="0"/>
              <a:t>and </a:t>
            </a:r>
            <a:r>
              <a:rPr lang="en-GB" sz="2400" dirty="0"/>
              <a:t>respect through this engagement and can </a:t>
            </a:r>
            <a:r>
              <a:rPr lang="en-GB" sz="2400" b="1" dirty="0" smtClean="0"/>
              <a:t>talk </a:t>
            </a:r>
            <a:r>
              <a:rPr lang="en-GB" sz="2400" b="1" dirty="0"/>
              <a:t>knowledgeably about the opportunities and </a:t>
            </a:r>
            <a:r>
              <a:rPr lang="en-GB" sz="2400" b="1" dirty="0" smtClean="0"/>
              <a:t>challenges </a:t>
            </a:r>
            <a:r>
              <a:rPr lang="en-GB" sz="2400" b="1" dirty="0"/>
              <a:t>that local businesses face.</a:t>
            </a:r>
            <a:r>
              <a:rPr lang="en-GB" sz="2400" dirty="0"/>
              <a:t> </a:t>
            </a:r>
            <a:endParaRPr lang="en-GB" sz="2400" dirty="0" smtClean="0"/>
          </a:p>
          <a:p>
            <a:pPr algn="l"/>
            <a:endParaRPr lang="en-GB" sz="2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dirty="0" smtClean="0"/>
              <a:t>They </a:t>
            </a:r>
            <a:r>
              <a:rPr lang="en-GB" sz="2400" b="1" dirty="0" smtClean="0"/>
              <a:t>see </a:t>
            </a:r>
            <a:r>
              <a:rPr lang="en-GB" sz="2400" b="1" dirty="0"/>
              <a:t>themselves as a business</a:t>
            </a:r>
            <a:r>
              <a:rPr lang="en-GB" sz="2400" dirty="0"/>
              <a:t>, </a:t>
            </a:r>
            <a:r>
              <a:rPr lang="en-GB" sz="2400" dirty="0" smtClean="0"/>
              <a:t>talk </a:t>
            </a:r>
            <a:r>
              <a:rPr lang="en-GB" sz="2400" dirty="0"/>
              <a:t>a business language, and </a:t>
            </a:r>
            <a:r>
              <a:rPr lang="en-GB" sz="2400" b="1" dirty="0" smtClean="0"/>
              <a:t>drive </a:t>
            </a:r>
            <a:r>
              <a:rPr lang="en-GB" sz="2400" b="1" dirty="0"/>
              <a:t>this </a:t>
            </a:r>
            <a:r>
              <a:rPr lang="en-GB" sz="2400" b="1" dirty="0" smtClean="0"/>
              <a:t>narrative </a:t>
            </a:r>
            <a:r>
              <a:rPr lang="en-GB" sz="2400" b="1" dirty="0"/>
              <a:t>throughout the organisation</a:t>
            </a:r>
            <a:r>
              <a:rPr lang="en-GB" sz="2400" dirty="0"/>
              <a:t>, starting with </a:t>
            </a:r>
            <a:r>
              <a:rPr lang="en-GB" sz="2400" dirty="0" smtClean="0"/>
              <a:t>the </a:t>
            </a:r>
            <a:r>
              <a:rPr lang="en-GB" sz="2400" dirty="0"/>
              <a:t>governing body. </a:t>
            </a:r>
          </a:p>
        </p:txBody>
      </p:sp>
    </p:spTree>
    <p:extLst>
      <p:ext uri="{BB962C8B-B14F-4D97-AF65-F5344CB8AC3E}">
        <p14:creationId xmlns:p14="http://schemas.microsoft.com/office/powerpoint/2010/main" val="32961643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124744"/>
            <a:ext cx="8229600" cy="4248472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rgbClr val="2B79BD"/>
                </a:solidFill>
              </a:rPr>
              <a:t>As the economy recovers, what is the situation facing young people?</a:t>
            </a:r>
          </a:p>
        </p:txBody>
      </p:sp>
    </p:spTree>
    <p:extLst>
      <p:ext uri="{BB962C8B-B14F-4D97-AF65-F5344CB8AC3E}">
        <p14:creationId xmlns:p14="http://schemas.microsoft.com/office/powerpoint/2010/main" val="392735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Forging Futures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46041"/>
            <a:ext cx="2886075" cy="407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904" y="1746041"/>
            <a:ext cx="497889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Why universities and employers collaborate to develop alternative pathways to higher level skills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How </a:t>
            </a:r>
            <a:r>
              <a:rPr lang="en-GB" sz="2200" dirty="0"/>
              <a:t>successful examples of collaboration can be set up, delivered and </a:t>
            </a:r>
            <a:r>
              <a:rPr lang="en-GB" sz="2200" dirty="0" smtClean="0"/>
              <a:t>sustained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Promotes </a:t>
            </a:r>
            <a:r>
              <a:rPr lang="en-GB" sz="2200" dirty="0"/>
              <a:t>the need for increased collaboration of this kind</a:t>
            </a:r>
            <a:endParaRPr lang="en-GB" sz="22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/>
              <a:t>Showcases 12 case studies in six industrial sectors across the UK</a:t>
            </a:r>
            <a:endParaRPr lang="en-GB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16338187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Case study: University of Derby</a:t>
            </a:r>
            <a:br>
              <a:rPr lang="en-GB" b="1" dirty="0" smtClean="0"/>
            </a:br>
            <a:r>
              <a:rPr lang="en-GB" b="1" dirty="0" smtClean="0"/>
              <a:t>Higher Apprenticeships 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60648"/>
            <a:ext cx="122413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395536" y="2420888"/>
            <a:ext cx="8147248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1pPr>
            <a:lvl2pPr marL="742950" indent="-285750" algn="l" rtl="0" eaLnBrk="0" fontAlgn="base" hangingPunct="0">
              <a:spcBef>
                <a:spcPts val="7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2pPr>
            <a:lvl3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3pPr>
            <a:lvl4pPr marL="1600200" indent="-228600" algn="l" rtl="0" eaLnBrk="0" fontAlgn="base" hangingPunct="0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4pPr>
            <a:lvl5pPr marL="2057400" indent="-228600" algn="l" rtl="0" eaLnBrk="0" fontAlgn="base" hangingPunct="0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5pPr>
            <a:lvl6pPr marL="457200" algn="l" rtl="0" fontAlgn="base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6pPr>
            <a:lvl7pPr marL="914400" algn="l" rtl="0" fontAlgn="base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7pPr>
            <a:lvl8pPr marL="1371600" algn="l" rtl="0" fontAlgn="base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8pPr>
            <a:lvl9pPr marL="1828800" algn="l" rtl="0" fontAlgn="base">
              <a:spcBef>
                <a:spcPts val="50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kern="0" dirty="0" smtClean="0"/>
              <a:t>Designed in partnership with industry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kern="0" dirty="0" smtClean="0"/>
              <a:t>Developing the next generation of leaders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kern="0" dirty="0" smtClean="0"/>
              <a:t>Solving an identified business need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kern="0" dirty="0" smtClean="0"/>
              <a:t>Situated within the wider suite of qualifications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kern="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200" kern="0" dirty="0" smtClean="0"/>
          </a:p>
        </p:txBody>
      </p:sp>
    </p:spTree>
    <p:extLst>
      <p:ext uri="{BB962C8B-B14F-4D97-AF65-F5344CB8AC3E}">
        <p14:creationId xmlns:p14="http://schemas.microsoft.com/office/powerpoint/2010/main" val="60582584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1619672" y="1124744"/>
            <a:ext cx="6933456" cy="424847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26575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/>
        </p:nvSpPr>
        <p:spPr bwMode="auto">
          <a:xfrm>
            <a:off x="0" y="0"/>
            <a:ext cx="9169400" cy="5397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GB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546100"/>
            <a:ext cx="6438900" cy="1143000"/>
          </a:xfrm>
        </p:spPr>
        <p:txBody>
          <a:bodyPr/>
          <a:lstStyle/>
          <a:p>
            <a:pPr marL="0" indent="0" eaLnBrk="1" hangingPunct="1"/>
            <a:r>
              <a:rPr lang="en-US" sz="3300" dirty="0" smtClean="0"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Thank you.</a:t>
            </a:r>
            <a:endParaRPr lang="en-US" sz="3300" dirty="0" smtClean="0">
              <a:latin typeface="NeueHaasGroteskDisp Std Blk" charset="0"/>
              <a:ea typeface="ヒラギノ角ゴ ProN W6" charset="0"/>
              <a:cs typeface="ヒラギノ角ゴ ProN W6" charset="0"/>
              <a:sym typeface="NeueHaasGroteskDisp Std Blk" charset="0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5791200"/>
            <a:ext cx="16779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114800"/>
            <a:ext cx="7747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3097213"/>
            <a:ext cx="7112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2022475"/>
            <a:ext cx="3175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907704" y="1951294"/>
            <a:ext cx="6438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1pPr>
            <a:lvl2pPr marL="419100" indent="38100" algn="l" rtl="0" eaLnBrk="1" fontAlgn="base" hangingPunct="1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2pPr>
            <a:lvl3pPr marL="876300" indent="38100" algn="l" rtl="0" eaLnBrk="1" fontAlgn="base" hangingPunct="1">
              <a:spcBef>
                <a:spcPts val="600"/>
              </a:spcBef>
              <a:spcAft>
                <a:spcPct val="0"/>
              </a:spcAft>
              <a:defRPr sz="24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3pPr>
            <a:lvl4pPr marL="13335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4pPr>
            <a:lvl5pPr marL="17907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5pPr>
            <a:lvl6pPr marL="22479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6pPr>
            <a:lvl7pPr marL="2705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7pPr>
            <a:lvl8pPr marL="31623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8pPr>
            <a:lvl9pPr marL="36195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9pPr>
          </a:lstStyle>
          <a:p>
            <a:pPr marL="0" indent="0"/>
            <a:r>
              <a:rPr lang="en-US" sz="3300" kern="0" dirty="0" smtClean="0">
                <a:latin typeface="NeueHaasGroteskDisp Std Blk" charset="0"/>
                <a:ea typeface="ヒラギノ角ゴ ProN W6" charset="0"/>
                <a:cs typeface="ヒラギノ角ゴ ProN W6" charset="0"/>
                <a:sym typeface="NeueHaasGroteskDisp Std Blk" charset="0"/>
              </a:rPr>
              <a:t>07825 522479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07704" y="2971800"/>
            <a:ext cx="6438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1pPr>
            <a:lvl2pPr marL="419100" indent="38100" algn="l" rtl="0" eaLnBrk="1" fontAlgn="base" hangingPunct="1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2pPr>
            <a:lvl3pPr marL="876300" indent="38100" algn="l" rtl="0" eaLnBrk="1" fontAlgn="base" hangingPunct="1">
              <a:spcBef>
                <a:spcPts val="600"/>
              </a:spcBef>
              <a:spcAft>
                <a:spcPct val="0"/>
              </a:spcAft>
              <a:defRPr sz="24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3pPr>
            <a:lvl4pPr marL="13335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4pPr>
            <a:lvl5pPr marL="17907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5pPr>
            <a:lvl6pPr marL="22479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6pPr>
            <a:lvl7pPr marL="2705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7pPr>
            <a:lvl8pPr marL="31623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8pPr>
            <a:lvl9pPr marL="36195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9pPr>
          </a:lstStyle>
          <a:p>
            <a:pPr marL="0" indent="0"/>
            <a:r>
              <a:rPr lang="en-US" sz="3300" kern="0" dirty="0">
                <a:latin typeface="NeueHaasGroteskDisp Std Blk" charset="0"/>
                <a:ea typeface="ヒラギノ角ゴ ProN W6" charset="0"/>
                <a:cs typeface="ヒラギノ角ゴ ProN W6" charset="0"/>
                <a:sym typeface="NeueHaasGroteskDisp Std Blk" charset="0"/>
              </a:rPr>
              <a:t>a</a:t>
            </a:r>
            <a:r>
              <a:rPr lang="en-US" sz="3300" kern="0" dirty="0" smtClean="0">
                <a:latin typeface="NeueHaasGroteskDisp Std Blk" charset="0"/>
                <a:ea typeface="ヒラギノ角ゴ ProN W6" charset="0"/>
                <a:cs typeface="ヒラギノ角ゴ ProN W6" charset="0"/>
                <a:sym typeface="NeueHaasGroteskDisp Std Blk" charset="0"/>
              </a:rPr>
              <a:t>lison.morris@ukces.org.uk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907704" y="4114800"/>
            <a:ext cx="6438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NeueHaasGroteskDisp Std XLt" charset="0"/>
              </a:defRPr>
            </a:lvl1pPr>
            <a:lvl2pPr marL="419100" indent="38100" algn="l" rtl="0" eaLnBrk="1" fontAlgn="base" hangingPunct="1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2pPr>
            <a:lvl3pPr marL="876300" indent="38100" algn="l" rtl="0" eaLnBrk="1" fontAlgn="base" hangingPunct="1">
              <a:spcBef>
                <a:spcPts val="600"/>
              </a:spcBef>
              <a:spcAft>
                <a:spcPct val="0"/>
              </a:spcAft>
              <a:defRPr sz="24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3pPr>
            <a:lvl4pPr marL="13335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4pPr>
            <a:lvl5pPr marL="1790700" indent="38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5pPr>
            <a:lvl6pPr marL="22479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6pPr>
            <a:lvl7pPr marL="27051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7pPr>
            <a:lvl8pPr marL="31623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8pPr>
            <a:lvl9pPr marL="3619500" algn="l" rtl="0" eaLnBrk="1" fontAlgn="base" hangingPunct="1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Lucida Grande" charset="0"/>
                <a:ea typeface="+mn-ea"/>
                <a:cs typeface="+mn-cs"/>
                <a:sym typeface="Lucida Grande" charset="0"/>
              </a:defRPr>
            </a:lvl9pPr>
          </a:lstStyle>
          <a:p>
            <a:pPr marL="0" indent="0"/>
            <a:r>
              <a:rPr lang="en-US" sz="3300" kern="0" dirty="0" smtClean="0"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@</a:t>
            </a:r>
            <a:r>
              <a:rPr lang="en-US" sz="3300" kern="0" dirty="0" err="1" smtClean="0"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ukces</a:t>
            </a:r>
            <a:r>
              <a:rPr lang="en-US" sz="3300" kern="0" dirty="0" smtClean="0"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 @</a:t>
            </a:r>
            <a:r>
              <a:rPr lang="en-US" sz="3300" kern="0" dirty="0" err="1" smtClean="0">
                <a:latin typeface="NeueHaasGroteskDisp Std Blk" charset="0"/>
                <a:ea typeface="NeueHaasGroteskDisp Std Blk" charset="0"/>
                <a:cs typeface="NeueHaasGroteskDisp Std Blk" charset="0"/>
                <a:sym typeface="NeueHaasGroteskDisp Std Blk" charset="0"/>
              </a:rPr>
              <a:t>alimorris_ukces</a:t>
            </a:r>
            <a:endParaRPr lang="en-US" sz="3300" kern="0" dirty="0" smtClean="0">
              <a:latin typeface="NeueHaasGroteskDisp Std Blk" charset="0"/>
              <a:ea typeface="ヒラギノ角ゴ ProN W6" charset="0"/>
              <a:cs typeface="ヒラギノ角ゴ ProN W6" charset="0"/>
              <a:sym typeface="NeueHaasGroteskDisp Std Blk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323224"/>
              </p:ext>
            </p:extLst>
          </p:nvPr>
        </p:nvGraphicFramePr>
        <p:xfrm>
          <a:off x="282488" y="667310"/>
          <a:ext cx="8465976" cy="600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Context: Youth Unemployment in the UK</a:t>
            </a:r>
            <a:endParaRPr lang="en-GB" sz="2400" b="1" spc="-150" dirty="0"/>
          </a:p>
        </p:txBody>
      </p:sp>
      <p:sp>
        <p:nvSpPr>
          <p:cNvPr id="6" name="TextBox 5"/>
          <p:cNvSpPr txBox="1"/>
          <p:nvPr/>
        </p:nvSpPr>
        <p:spPr>
          <a:xfrm>
            <a:off x="2447764" y="713388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Numbers of 16-24 “workless” young people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5073182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Context: measures of youth “</a:t>
            </a:r>
            <a:r>
              <a:rPr lang="en-GB" sz="2400" b="1" spc="-150" dirty="0" err="1" smtClean="0"/>
              <a:t>worklessness</a:t>
            </a:r>
            <a:r>
              <a:rPr lang="en-GB" sz="2400" b="1" spc="-150" dirty="0" smtClean="0"/>
              <a:t>” rates across Europe</a:t>
            </a:r>
            <a:endParaRPr lang="en-GB" sz="2400" b="1" spc="-15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789971"/>
              </p:ext>
            </p:extLst>
          </p:nvPr>
        </p:nvGraphicFramePr>
        <p:xfrm>
          <a:off x="251520" y="764704"/>
          <a:ext cx="549257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310273"/>
              </p:ext>
            </p:extLst>
          </p:nvPr>
        </p:nvGraphicFramePr>
        <p:xfrm>
          <a:off x="4624038" y="764704"/>
          <a:ext cx="549257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1872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Context: Young people left behind?</a:t>
            </a:r>
            <a:endParaRPr lang="en-GB" sz="2400" b="1" spc="-15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276685"/>
              </p:ext>
            </p:extLst>
          </p:nvPr>
        </p:nvGraphicFramePr>
        <p:xfrm>
          <a:off x="251520" y="764704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705246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241580"/>
              </p:ext>
            </p:extLst>
          </p:nvPr>
        </p:nvGraphicFramePr>
        <p:xfrm>
          <a:off x="359024" y="672250"/>
          <a:ext cx="7093296" cy="5853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9024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Is the UK’s youth unemployment problem unique?</a:t>
            </a:r>
            <a:endParaRPr lang="en-GB" sz="2400" b="1" spc="-15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012160" y="5085184"/>
            <a:ext cx="2736304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bg2">
                    <a:lumMod val="75000"/>
                  </a:schemeClr>
                </a:solidFill>
                <a:effectLst/>
                <a:latin typeface="Arial"/>
                <a:ea typeface="Times New Roman"/>
                <a:cs typeface="Times New Roman"/>
              </a:rPr>
              <a:t>Youth unemployment lower than adult</a:t>
            </a:r>
            <a:endParaRPr lang="en-GB" sz="2400" dirty="0">
              <a:solidFill>
                <a:schemeClr val="bg2">
                  <a:lumMod val="75000"/>
                </a:schemeClr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012160" y="2939527"/>
            <a:ext cx="2736304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bg2">
                    <a:lumMod val="75000"/>
                  </a:schemeClr>
                </a:solidFill>
                <a:effectLst/>
                <a:latin typeface="Arial"/>
                <a:ea typeface="Times New Roman"/>
                <a:cs typeface="Times New Roman"/>
              </a:rPr>
              <a:t>Youth unemployment between 1 and 2 times greater than adult</a:t>
            </a:r>
            <a:endParaRPr lang="en-GB" sz="2400" dirty="0">
              <a:solidFill>
                <a:schemeClr val="bg2">
                  <a:lumMod val="75000"/>
                </a:schemeClr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865984" y="1772816"/>
            <a:ext cx="3090391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bg2">
                    <a:lumMod val="75000"/>
                  </a:schemeClr>
                </a:solidFill>
                <a:effectLst/>
                <a:latin typeface="Arial"/>
                <a:ea typeface="Times New Roman"/>
                <a:cs typeface="Times New Roman"/>
              </a:rPr>
              <a:t>Youth unemployment between 2 and 3 times greater than adult</a:t>
            </a:r>
            <a:endParaRPr lang="en-GB" sz="2400" dirty="0">
              <a:solidFill>
                <a:schemeClr val="bg2">
                  <a:lumMod val="75000"/>
                </a:schemeClr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39752" y="980728"/>
            <a:ext cx="1847850" cy="792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dirty="0">
                <a:solidFill>
                  <a:schemeClr val="bg2">
                    <a:lumMod val="75000"/>
                  </a:schemeClr>
                </a:solidFill>
                <a:effectLst/>
                <a:latin typeface="Arial"/>
                <a:ea typeface="Times New Roman"/>
                <a:cs typeface="Times New Roman"/>
              </a:rPr>
              <a:t>Youth unemployment 3 or more times greater than adult</a:t>
            </a:r>
            <a:endParaRPr lang="en-GB" sz="2400" dirty="0">
              <a:solidFill>
                <a:schemeClr val="bg2">
                  <a:lumMod val="75000"/>
                </a:schemeClr>
              </a:solidFill>
              <a:effectLst/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39007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655968"/>
              </p:ext>
            </p:extLst>
          </p:nvPr>
        </p:nvGraphicFramePr>
        <p:xfrm>
          <a:off x="30334" y="1640605"/>
          <a:ext cx="4253634" cy="510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050670"/>
              </p:ext>
            </p:extLst>
          </p:nvPr>
        </p:nvGraphicFramePr>
        <p:xfrm>
          <a:off x="4139952" y="1712613"/>
          <a:ext cx="23762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506007"/>
              </p:ext>
            </p:extLst>
          </p:nvPr>
        </p:nvGraphicFramePr>
        <p:xfrm>
          <a:off x="6516216" y="1712613"/>
          <a:ext cx="25202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703334" y="654156"/>
            <a:ext cx="2808312" cy="9861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effectLst/>
                <a:latin typeface="Arial"/>
                <a:ea typeface="Times New Roman"/>
                <a:cs typeface="Times New Roman"/>
              </a:rPr>
              <a:t>Breakdown of youth and adult workers by occupation (2013) (base: all employed workers in each age group</a:t>
            </a:r>
            <a:endParaRPr lang="en-GB" sz="24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4499992" y="762169"/>
            <a:ext cx="194881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effectLst/>
                <a:latin typeface="Arial"/>
                <a:ea typeface="Times New Roman"/>
                <a:cs typeface="Times New Roman"/>
              </a:rPr>
              <a:t>Net change in total employment 2007 Q4 to 2013 Q4 (000s)</a:t>
            </a:r>
            <a:endParaRPr lang="en-GB" sz="24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660231" y="762169"/>
            <a:ext cx="1948815" cy="7701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effectLst/>
                <a:latin typeface="Arial"/>
                <a:ea typeface="Times New Roman"/>
                <a:cs typeface="Times New Roman"/>
              </a:rPr>
              <a:t>Net change in total employment 2012 to 2022 (000s)</a:t>
            </a:r>
            <a:endParaRPr lang="en-GB" sz="24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9024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Occupational change</a:t>
            </a:r>
            <a:endParaRPr lang="en-GB" sz="2400" b="1" spc="-150" dirty="0"/>
          </a:p>
        </p:txBody>
      </p:sp>
    </p:spTree>
    <p:extLst>
      <p:ext uri="{BB962C8B-B14F-4D97-AF65-F5344CB8AC3E}">
        <p14:creationId xmlns:p14="http://schemas.microsoft.com/office/powerpoint/2010/main" val="20233862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9024" y="116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spc="-150" dirty="0" smtClean="0"/>
              <a:t>Summary - The labour market for young people</a:t>
            </a:r>
            <a:endParaRPr lang="en-GB" sz="2400" b="1" spc="-15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98072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GB" sz="2400" b="1" spc="-150" dirty="0" smtClean="0"/>
              <a:t>Youth unemployment is falling and that is welcome….</a:t>
            </a:r>
          </a:p>
          <a:p>
            <a:pPr marL="457200" indent="-457200" algn="l">
              <a:buAutoNum type="arabicPeriod"/>
            </a:pPr>
            <a:endParaRPr lang="en-GB" sz="2400" b="1" spc="-150" dirty="0"/>
          </a:p>
          <a:p>
            <a:pPr marL="457200" indent="-457200" algn="l">
              <a:buAutoNum type="arabicPeriod"/>
            </a:pPr>
            <a:r>
              <a:rPr lang="en-GB" sz="2400" b="1" spc="-150" dirty="0" smtClean="0"/>
              <a:t>…but it is much higher than we’d expect given our relatively low adult unemployment rate</a:t>
            </a:r>
          </a:p>
          <a:p>
            <a:pPr marL="457200" indent="-457200" algn="l">
              <a:buAutoNum type="arabicPeriod"/>
            </a:pPr>
            <a:endParaRPr lang="en-GB" sz="2400" b="1" spc="-150" dirty="0"/>
          </a:p>
          <a:p>
            <a:pPr marL="457200" indent="-457200" algn="l">
              <a:buAutoNum type="arabicPeriod"/>
            </a:pPr>
            <a:r>
              <a:rPr lang="en-GB" sz="2400" b="1" spc="-150" dirty="0" smtClean="0"/>
              <a:t>The gap between youth and adult unemployment has been growing for over 30 years.</a:t>
            </a:r>
          </a:p>
          <a:p>
            <a:pPr marL="457200" indent="-457200" algn="l">
              <a:buAutoNum type="arabicPeriod"/>
            </a:pPr>
            <a:endParaRPr lang="en-GB" sz="2400" b="1" spc="-150" dirty="0"/>
          </a:p>
          <a:p>
            <a:pPr marL="457200" indent="-457200" algn="l">
              <a:buAutoNum type="arabicPeriod"/>
            </a:pPr>
            <a:r>
              <a:rPr lang="en-GB" sz="2400" b="1" spc="-150" dirty="0" smtClean="0"/>
              <a:t>In part this is because of the nature of jobs the economy is creating, and these factors, while not unique, seem more acute when compared to other countries</a:t>
            </a:r>
            <a:endParaRPr lang="en-GB" sz="2400" b="1" spc="-150" dirty="0"/>
          </a:p>
        </p:txBody>
      </p:sp>
    </p:spTree>
    <p:extLst>
      <p:ext uri="{BB962C8B-B14F-4D97-AF65-F5344CB8AC3E}">
        <p14:creationId xmlns:p14="http://schemas.microsoft.com/office/powerpoint/2010/main" val="191299207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124744"/>
            <a:ext cx="8229600" cy="424847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What do employers think about young people?</a:t>
            </a:r>
          </a:p>
        </p:txBody>
      </p:sp>
    </p:spTree>
    <p:extLst>
      <p:ext uri="{BB962C8B-B14F-4D97-AF65-F5344CB8AC3E}">
        <p14:creationId xmlns:p14="http://schemas.microsoft.com/office/powerpoint/2010/main" val="293840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investm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B79BD"/>
      </a:accent1>
      <a:accent2>
        <a:srgbClr val="333399"/>
      </a:accent2>
      <a:accent3>
        <a:srgbClr val="FFFFFF"/>
      </a:accent3>
      <a:accent4>
        <a:srgbClr val="000000"/>
      </a:accent4>
      <a:accent5>
        <a:srgbClr val="ACBEDB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NeueHaasGroteskDisp Std Blk"/>
        <a:ea typeface="ヒラギノ角ゴ ProN W6"/>
        <a:cs typeface="ヒラギノ角ゴ ProN W6"/>
      </a:majorFont>
      <a:minorFont>
        <a:latin typeface="NeueHaasGroteskDisp Std XL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B79BD"/>
      </a:accent1>
      <a:accent2>
        <a:srgbClr val="333399"/>
      </a:accent2>
      <a:accent3>
        <a:srgbClr val="FFFFFF"/>
      </a:accent3>
      <a:accent4>
        <a:srgbClr val="000000"/>
      </a:accent4>
      <a:accent5>
        <a:srgbClr val="ACBEDB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NeueHaasGroteskDisp Std Blk"/>
        <a:ea typeface="ヒラギノ角ゴ ProN W6"/>
        <a:cs typeface="ヒラギノ角ゴ ProN W6"/>
      </a:majorFont>
      <a:minorFont>
        <a:latin typeface="NeueHaasGroteskDisp Std XL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- Blank">
  <a:themeElements>
    <a:clrScheme name="Default -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UKCES Commissioner Insights">
      <a:dk1>
        <a:sysClr val="windowText" lastClr="000000"/>
      </a:dk1>
      <a:lt1>
        <a:sysClr val="window" lastClr="FFFFFF"/>
      </a:lt1>
      <a:dk2>
        <a:srgbClr val="E31A52"/>
      </a:dk2>
      <a:lt2>
        <a:srgbClr val="CFC4C3"/>
      </a:lt2>
      <a:accent1>
        <a:srgbClr val="2B79BD"/>
      </a:accent1>
      <a:accent2>
        <a:srgbClr val="836DB0"/>
      </a:accent2>
      <a:accent3>
        <a:srgbClr val="E8503E"/>
      </a:accent3>
      <a:accent4>
        <a:srgbClr val="E31A52"/>
      </a:accent4>
      <a:accent5>
        <a:srgbClr val="12BFD6"/>
      </a:accent5>
      <a:accent6>
        <a:srgbClr val="233A75"/>
      </a:accent6>
      <a:hlink>
        <a:srgbClr val="0080FF"/>
      </a:hlink>
      <a:folHlink>
        <a:srgbClr val="5EAEFF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M UKCES Colours">
    <a:dk1>
      <a:sysClr val="windowText" lastClr="000000"/>
    </a:dk1>
    <a:lt1>
      <a:sysClr val="window" lastClr="FFFFFF"/>
    </a:lt1>
    <a:dk2>
      <a:srgbClr val="5D4F4B"/>
    </a:dk2>
    <a:lt2>
      <a:srgbClr val="00B588"/>
    </a:lt2>
    <a:accent1>
      <a:srgbClr val="8C6CD0"/>
    </a:accent1>
    <a:accent2>
      <a:srgbClr val="DC0451"/>
    </a:accent2>
    <a:accent3>
      <a:srgbClr val="FF5800"/>
    </a:accent3>
    <a:accent4>
      <a:srgbClr val="00C6D7"/>
    </a:accent4>
    <a:accent5>
      <a:srgbClr val="B5A300"/>
    </a:accent5>
    <a:accent6>
      <a:srgbClr val="9B6E51"/>
    </a:accent6>
    <a:hlink>
      <a:srgbClr val="3D7EDB"/>
    </a:hlink>
    <a:folHlink>
      <a:srgbClr val="92A5A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UKCES Commissioner Insights">
    <a:dk1>
      <a:sysClr val="windowText" lastClr="000000"/>
    </a:dk1>
    <a:lt1>
      <a:sysClr val="window" lastClr="FFFFFF"/>
    </a:lt1>
    <a:dk2>
      <a:srgbClr val="E31A52"/>
    </a:dk2>
    <a:lt2>
      <a:srgbClr val="CFC4C3"/>
    </a:lt2>
    <a:accent1>
      <a:srgbClr val="2B79BD"/>
    </a:accent1>
    <a:accent2>
      <a:srgbClr val="836DB0"/>
    </a:accent2>
    <a:accent3>
      <a:srgbClr val="E8503E"/>
    </a:accent3>
    <a:accent4>
      <a:srgbClr val="E31A52"/>
    </a:accent4>
    <a:accent5>
      <a:srgbClr val="12BFD6"/>
    </a:accent5>
    <a:accent6>
      <a:srgbClr val="233A75"/>
    </a:accent6>
    <a:hlink>
      <a:srgbClr val="0080FF"/>
    </a:hlink>
    <a:folHlink>
      <a:srgbClr val="5EAEFF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UKCES Commissioner Insights">
    <a:dk1>
      <a:sysClr val="windowText" lastClr="000000"/>
    </a:dk1>
    <a:lt1>
      <a:sysClr val="window" lastClr="FFFFFF"/>
    </a:lt1>
    <a:dk2>
      <a:srgbClr val="E31A52"/>
    </a:dk2>
    <a:lt2>
      <a:srgbClr val="CFC4C3"/>
    </a:lt2>
    <a:accent1>
      <a:srgbClr val="2B79BD"/>
    </a:accent1>
    <a:accent2>
      <a:srgbClr val="836DB0"/>
    </a:accent2>
    <a:accent3>
      <a:srgbClr val="E8503E"/>
    </a:accent3>
    <a:accent4>
      <a:srgbClr val="E31A52"/>
    </a:accent4>
    <a:accent5>
      <a:srgbClr val="12BFD6"/>
    </a:accent5>
    <a:accent6>
      <a:srgbClr val="233A75"/>
    </a:accent6>
    <a:hlink>
      <a:srgbClr val="0080FF"/>
    </a:hlink>
    <a:folHlink>
      <a:srgbClr val="5EAEFF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M UKCES Colours">
    <a:dk1>
      <a:sysClr val="windowText" lastClr="000000"/>
    </a:dk1>
    <a:lt1>
      <a:sysClr val="window" lastClr="FFFFFF"/>
    </a:lt1>
    <a:dk2>
      <a:srgbClr val="5D4F4B"/>
    </a:dk2>
    <a:lt2>
      <a:srgbClr val="00B588"/>
    </a:lt2>
    <a:accent1>
      <a:srgbClr val="8C6CD0"/>
    </a:accent1>
    <a:accent2>
      <a:srgbClr val="DC0451"/>
    </a:accent2>
    <a:accent3>
      <a:srgbClr val="FF5800"/>
    </a:accent3>
    <a:accent4>
      <a:srgbClr val="00C6D7"/>
    </a:accent4>
    <a:accent5>
      <a:srgbClr val="B5A300"/>
    </a:accent5>
    <a:accent6>
      <a:srgbClr val="9B6E51"/>
    </a:accent6>
    <a:hlink>
      <a:srgbClr val="3D7EDB"/>
    </a:hlink>
    <a:folHlink>
      <a:srgbClr val="92A5A4"/>
    </a:folHlink>
  </a:clrScheme>
  <a:fontScheme name="UKCommissi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Urban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UKCES Commissioner Insights">
    <a:dk1>
      <a:sysClr val="windowText" lastClr="000000"/>
    </a:dk1>
    <a:lt1>
      <a:sysClr val="window" lastClr="FFFFFF"/>
    </a:lt1>
    <a:dk2>
      <a:srgbClr val="E31A52"/>
    </a:dk2>
    <a:lt2>
      <a:srgbClr val="CFC4C3"/>
    </a:lt2>
    <a:accent1>
      <a:srgbClr val="2B79BD"/>
    </a:accent1>
    <a:accent2>
      <a:srgbClr val="836DB0"/>
    </a:accent2>
    <a:accent3>
      <a:srgbClr val="E8503E"/>
    </a:accent3>
    <a:accent4>
      <a:srgbClr val="E31A52"/>
    </a:accent4>
    <a:accent5>
      <a:srgbClr val="12BFD6"/>
    </a:accent5>
    <a:accent6>
      <a:srgbClr val="233A75"/>
    </a:accent6>
    <a:hlink>
      <a:srgbClr val="0080FF"/>
    </a:hlink>
    <a:folHlink>
      <a:srgbClr val="5EAEFF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UKCES Commissioner Insights">
    <a:dk1>
      <a:sysClr val="windowText" lastClr="000000"/>
    </a:dk1>
    <a:lt1>
      <a:sysClr val="window" lastClr="FFFFFF"/>
    </a:lt1>
    <a:dk2>
      <a:srgbClr val="E31A52"/>
    </a:dk2>
    <a:lt2>
      <a:srgbClr val="CFC4C3"/>
    </a:lt2>
    <a:accent1>
      <a:srgbClr val="2B79BD"/>
    </a:accent1>
    <a:accent2>
      <a:srgbClr val="836DB0"/>
    </a:accent2>
    <a:accent3>
      <a:srgbClr val="E8503E"/>
    </a:accent3>
    <a:accent4>
      <a:srgbClr val="E31A52"/>
    </a:accent4>
    <a:accent5>
      <a:srgbClr val="12BFD6"/>
    </a:accent5>
    <a:accent6>
      <a:srgbClr val="233A75"/>
    </a:accent6>
    <a:hlink>
      <a:srgbClr val="0080FF"/>
    </a:hlink>
    <a:folHlink>
      <a:srgbClr val="5EAEFF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UKCES Commissioner Insights">
    <a:dk1>
      <a:sysClr val="windowText" lastClr="000000"/>
    </a:dk1>
    <a:lt1>
      <a:sysClr val="window" lastClr="FFFFFF"/>
    </a:lt1>
    <a:dk2>
      <a:srgbClr val="E31A52"/>
    </a:dk2>
    <a:lt2>
      <a:srgbClr val="CFC4C3"/>
    </a:lt2>
    <a:accent1>
      <a:srgbClr val="2B79BD"/>
    </a:accent1>
    <a:accent2>
      <a:srgbClr val="836DB0"/>
    </a:accent2>
    <a:accent3>
      <a:srgbClr val="E8503E"/>
    </a:accent3>
    <a:accent4>
      <a:srgbClr val="E31A52"/>
    </a:accent4>
    <a:accent5>
      <a:srgbClr val="12BFD6"/>
    </a:accent5>
    <a:accent6>
      <a:srgbClr val="233A75"/>
    </a:accent6>
    <a:hlink>
      <a:srgbClr val="0080FF"/>
    </a:hlink>
    <a:folHlink>
      <a:srgbClr val="5EAEFF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investment</Template>
  <TotalTime>1171</TotalTime>
  <Pages>0</Pages>
  <Words>791</Words>
  <Characters>0</Characters>
  <Application>Microsoft Office PowerPoint</Application>
  <PresentationFormat>On-screen Show (4:3)</PresentationFormat>
  <Lines>0</Lines>
  <Paragraphs>130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Arial</vt:lpstr>
      <vt:lpstr>Calibri</vt:lpstr>
      <vt:lpstr>Gill Sans</vt:lpstr>
      <vt:lpstr>Lucida Grande</vt:lpstr>
      <vt:lpstr>NeueHaasGroteskDisp Std Blk</vt:lpstr>
      <vt:lpstr>NeueHaasGroteskDisp Std XLt</vt:lpstr>
      <vt:lpstr>Times New Roman</vt:lpstr>
      <vt:lpstr>Wingdings</vt:lpstr>
      <vt:lpstr>ヒラギノ角ゴ ProN W3</vt:lpstr>
      <vt:lpstr>ヒラギノ角ゴ ProN W6</vt:lpstr>
      <vt:lpstr>investment</vt:lpstr>
      <vt:lpstr>Default - Title and Content</vt:lpstr>
      <vt:lpstr>Default - Blank</vt:lpstr>
      <vt:lpstr>Blank</vt:lpstr>
      <vt:lpstr>Developing vocational pathways</vt:lpstr>
      <vt:lpstr>As the economy recovers, what is the situation facing young people?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 employers think about young people?</vt:lpstr>
      <vt:lpstr>PowerPoint Presentation</vt:lpstr>
      <vt:lpstr>PowerPoint Presentation</vt:lpstr>
      <vt:lpstr>What opportunities are there for young people to gain experience through earning and learning?</vt:lpstr>
      <vt:lpstr>PowerPoint Presentation</vt:lpstr>
      <vt:lpstr>Apprenticeships in the UK</vt:lpstr>
      <vt:lpstr>Apprenticeships going forward</vt:lpstr>
      <vt:lpstr>Given the importance of experience, how can young people be best supported into work?</vt:lpstr>
      <vt:lpstr>A comprehensive package of ‘Work inspiration’ for young people includes:</vt:lpstr>
      <vt:lpstr>A New Conversation. Employer and College Engagement</vt:lpstr>
      <vt:lpstr>PowerPoint Presentation</vt:lpstr>
      <vt:lpstr>Forging Futures</vt:lpstr>
      <vt:lpstr>Case study: University of Derby Higher Apprenticeships </vt:lpstr>
      <vt:lpstr>Any questions?</vt:lpstr>
      <vt:lpstr>PowerPoint Presentation</vt:lpstr>
    </vt:vector>
  </TitlesOfParts>
  <Company>UK Commission for Employement and Skills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here</dc:title>
  <dc:creator>Reema Malhotra</dc:creator>
  <cp:lastModifiedBy>Hugh Joslin</cp:lastModifiedBy>
  <cp:revision>71</cp:revision>
  <dcterms:created xsi:type="dcterms:W3CDTF">2014-09-23T12:56:20Z</dcterms:created>
  <dcterms:modified xsi:type="dcterms:W3CDTF">2016-01-25T15:12:48Z</dcterms:modified>
</cp:coreProperties>
</file>