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55" r:id="rId3"/>
    <p:sldId id="361" r:id="rId4"/>
    <p:sldId id="362" r:id="rId5"/>
    <p:sldId id="352" r:id="rId6"/>
    <p:sldId id="363" r:id="rId7"/>
    <p:sldId id="364" r:id="rId8"/>
    <p:sldId id="366" r:id="rId9"/>
    <p:sldId id="365" r:id="rId10"/>
    <p:sldId id="337" r:id="rId11"/>
    <p:sldId id="338" r:id="rId12"/>
    <p:sldId id="367" r:id="rId13"/>
    <p:sldId id="321" r:id="rId14"/>
    <p:sldId id="322" r:id="rId15"/>
    <p:sldId id="323" r:id="rId16"/>
    <p:sldId id="342" r:id="rId17"/>
    <p:sldId id="339" r:id="rId18"/>
    <p:sldId id="340" r:id="rId19"/>
    <p:sldId id="324" r:id="rId20"/>
    <p:sldId id="325" r:id="rId21"/>
    <p:sldId id="327" r:id="rId22"/>
    <p:sldId id="328" r:id="rId23"/>
    <p:sldId id="329" r:id="rId24"/>
    <p:sldId id="368" r:id="rId25"/>
    <p:sldId id="370" r:id="rId26"/>
    <p:sldId id="369" r:id="rId27"/>
    <p:sldId id="319" r:id="rId28"/>
    <p:sldId id="297" r:id="rId29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11" autoAdjust="0"/>
  </p:normalViewPr>
  <p:slideViewPr>
    <p:cSldViewPr showGuides="1">
      <p:cViewPr varScale="1">
        <p:scale>
          <a:sx n="85" d="100"/>
          <a:sy n="85" d="100"/>
        </p:scale>
        <p:origin x="5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147" cy="4966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377" y="0"/>
            <a:ext cx="2890147" cy="4966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F20BE-7FE2-4682-9E01-262BE921FE50}" type="datetimeFigureOut">
              <a:rPr lang="en-GB" smtClean="0"/>
              <a:pPr/>
              <a:t>10/03/2016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596" y="4715793"/>
            <a:ext cx="5335896" cy="4466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390"/>
            <a:ext cx="2890147" cy="4966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377" y="9428390"/>
            <a:ext cx="2890147" cy="4966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9AABE-91BD-4261-837B-FEABA093CF0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067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D94\DATA\Corporate Marketing\Brand Development\Master Brand Assets\Master Logo+River Lockups\UEL BRANDING DEVICE MASTER rgb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714808" y="3429000"/>
            <a:ext cx="15716984" cy="392924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000109"/>
            <a:ext cx="7772400" cy="642942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420" y="1676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C830-2931-40F4-A9AD-9D1B2FCAF2C8}" type="datetimeFigureOut">
              <a:rPr lang="en-US" smtClean="0"/>
              <a:pPr/>
              <a:t>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F499-35EC-47F5-ADA8-AEB26AC70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287" b="3516"/>
          <a:stretch>
            <a:fillRect/>
          </a:stretch>
        </p:blipFill>
        <p:spPr bwMode="auto">
          <a:xfrm>
            <a:off x="6372200" y="5671860"/>
            <a:ext cx="2771800" cy="1186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2C830-2931-40F4-A9AD-9D1B2FCAF2C8}" type="datetimeFigureOut">
              <a:rPr lang="en-US" smtClean="0"/>
              <a:pPr/>
              <a:t>3/10/2016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7F499-35EC-47F5-ADA8-AEB26AC70B6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g.c.tindell@uel.ac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0648"/>
            <a:ext cx="9144000" cy="144016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Patterns of HE participation in London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628800"/>
            <a:ext cx="8712968" cy="5014910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March 4</a:t>
            </a:r>
            <a:r>
              <a:rPr lang="en-GB" baseline="30000" dirty="0"/>
              <a:t>th</a:t>
            </a:r>
            <a:r>
              <a:rPr lang="en-GB" dirty="0"/>
              <a:t> 2016</a:t>
            </a:r>
          </a:p>
          <a:p>
            <a:endParaRPr lang="en-GB" sz="2400" dirty="0"/>
          </a:p>
          <a:p>
            <a:r>
              <a:rPr lang="en-GB" dirty="0"/>
              <a:t>Gary </a:t>
            </a:r>
            <a:r>
              <a:rPr lang="en-GB" dirty="0" err="1"/>
              <a:t>Tindell</a:t>
            </a:r>
            <a:endParaRPr lang="en-GB" dirty="0"/>
          </a:p>
          <a:p>
            <a:r>
              <a:rPr lang="en-GB" dirty="0"/>
              <a:t>Information Improvement Manager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23666"/>
            <a:ext cx="1097868" cy="92004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Autofit/>
          </a:bodyPr>
          <a:lstStyle/>
          <a:p>
            <a:r>
              <a:rPr lang="en-GB" sz="3600" dirty="0"/>
              <a:t>Local Authority – Young residents progressing to HE – Time-Series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60" y="1196752"/>
            <a:ext cx="9153160" cy="5661248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9160" y="1363656"/>
            <a:ext cx="8651304" cy="4525963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16208" y="5552467"/>
            <a:ext cx="5400008" cy="864096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Clear signs of reduction in the numbers of Young people progressing to HE for every LA followed by increase in 2013/14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Autofit/>
          </a:bodyPr>
          <a:lstStyle/>
          <a:p>
            <a:r>
              <a:rPr lang="en-GB" sz="3600" dirty="0"/>
              <a:t>Local Authority – Increase in Tuition Fees – Annual Change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3999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732240" y="1772816"/>
            <a:ext cx="2232248" cy="324036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rgbClr val="000000"/>
                </a:solidFill>
              </a:rPr>
              <a:t>Rate of reduction  by LA ranges from 5% to 20%, although most clustered around 12%-14%.  Red line indicates the average reduction of 13.3%.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r>
              <a:rPr lang="en-GB" dirty="0"/>
              <a:t>Local Authority – The year after the increase – Annual Change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0200"/>
            <a:ext cx="9144000" cy="5257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123728" y="1196752"/>
            <a:ext cx="2160240" cy="36004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Rate of increase  by LA ranges from 1% to 15%, with two LAs experiencing a small reduction of 1% (Red line indicates the average increase of 7.3%). </a:t>
            </a:r>
          </a:p>
        </p:txBody>
      </p:sp>
    </p:spTree>
    <p:extLst>
      <p:ext uri="{BB962C8B-B14F-4D97-AF65-F5344CB8AC3E}">
        <p14:creationId xmlns:p14="http://schemas.microsoft.com/office/powerpoint/2010/main" val="251794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en-GB" sz="3600" dirty="0"/>
              <a:t>Student Profile - Age on entry to HE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24744"/>
            <a:ext cx="9144000" cy="57332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67744" y="3501008"/>
            <a:ext cx="4248472" cy="136815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Evidence of recovery in the number of under 20 year olds progressing to HE, but no sign of a similar upturn for 21-24 year olds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/>
          </a:bodyPr>
          <a:lstStyle/>
          <a:p>
            <a:r>
              <a:rPr lang="en-GB" dirty="0"/>
              <a:t>Student Profile - Gender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2160" y="4365104"/>
            <a:ext cx="2376264" cy="9144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</a:rPr>
              <a:t>Narrowing of the gender gap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908720"/>
            <a:ext cx="9144000" cy="594928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267744" y="3917843"/>
            <a:ext cx="3744416" cy="115212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The pattern is almost identical although there is evidence of a narrowing of the gender gap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/>
          </a:bodyPr>
          <a:lstStyle/>
          <a:p>
            <a:r>
              <a:rPr lang="en-GB" sz="3600" dirty="0"/>
              <a:t>Student Profile - Ethnicity</a:t>
            </a:r>
          </a:p>
        </p:txBody>
      </p:sp>
      <p:sp>
        <p:nvSpPr>
          <p:cNvPr id="9" name="Rectangle 8"/>
          <p:cNvSpPr/>
          <p:nvPr/>
        </p:nvSpPr>
        <p:spPr>
          <a:xfrm>
            <a:off x="6012160" y="4365104"/>
            <a:ext cx="2376264" cy="1368152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0000"/>
                </a:solidFill>
              </a:rPr>
              <a:t>Similar ethnic profile to London, although higher proportion of Indian students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80728"/>
            <a:ext cx="9143999" cy="58772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187624" y="3091272"/>
            <a:ext cx="4680520" cy="165618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The largest reduction as a result of the tuition fee increase became apparent for young, white entrants to HE (-20%) although evidence of a 7% increase in the following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en-GB" sz="3600" dirty="0"/>
              <a:t>Student Profile - Ethnicity Annual Change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448" y="980728"/>
            <a:ext cx="9147448" cy="58772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31840" y="1052736"/>
            <a:ext cx="2448272" cy="201622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Surprisingly, largest annual increase post-fee increase is evident within the young Bangladeshi communities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Autofit/>
          </a:bodyPr>
          <a:lstStyle/>
          <a:p>
            <a:r>
              <a:rPr lang="en-GB" sz="3400" dirty="0"/>
              <a:t>Entry to HE - Progression to HE by Type of Previous Inst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0200"/>
            <a:ext cx="9121485" cy="5257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71800" y="3140968"/>
            <a:ext cx="3960440" cy="144016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Despite a blip in 2012/13, the majority of young students originate from School Sixth Forms followed by FE Colleges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340769"/>
            <a:ext cx="9756576" cy="55235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en-GB" sz="3200" dirty="0"/>
              <a:t>Entry to HE - Progression to HE by Type of Previous Inst:  Annual Change</a:t>
            </a:r>
          </a:p>
        </p:txBody>
      </p:sp>
      <p:sp>
        <p:nvSpPr>
          <p:cNvPr id="4" name="Rectangle 3"/>
          <p:cNvSpPr/>
          <p:nvPr/>
        </p:nvSpPr>
        <p:spPr>
          <a:xfrm>
            <a:off x="5868144" y="980728"/>
            <a:ext cx="3240360" cy="25202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Largest increase amongst young students originating from school sixth forms with sixth form colleges not far behind. ‘Other’ largely comprises students educated at a overseas institution.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80728"/>
            <a:ext cx="9144000" cy="58772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4096"/>
          </a:xfrm>
        </p:spPr>
        <p:txBody>
          <a:bodyPr>
            <a:normAutofit/>
          </a:bodyPr>
          <a:lstStyle/>
          <a:p>
            <a:r>
              <a:rPr lang="en-GB" sz="3600" dirty="0"/>
              <a:t>Entry to HE - Entry Qualifications (2013/14)</a:t>
            </a:r>
          </a:p>
        </p:txBody>
      </p:sp>
      <p:sp>
        <p:nvSpPr>
          <p:cNvPr id="6" name="Rectangle 5"/>
          <p:cNvSpPr/>
          <p:nvPr/>
        </p:nvSpPr>
        <p:spPr>
          <a:xfrm>
            <a:off x="6300192" y="4653136"/>
            <a:ext cx="2664296" cy="18002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The majority of young students progress to HE with A/AS levels as their means of gaining entry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GB" dirty="0"/>
              <a:t>Background (Internal Research &amp; External Collaborations)</a:t>
            </a:r>
          </a:p>
          <a:p>
            <a:pPr marL="514350" indent="-514350">
              <a:buAutoNum type="arabicParenR"/>
            </a:pPr>
            <a:r>
              <a:rPr lang="en-GB" dirty="0"/>
              <a:t>Methodology</a:t>
            </a:r>
          </a:p>
          <a:p>
            <a:pPr marL="514350" indent="-514350">
              <a:buAutoNum type="arabicParenR"/>
            </a:pPr>
            <a:r>
              <a:rPr lang="en-GB" dirty="0"/>
              <a:t>Report findings: The higher education journey of young London residents (July 2015)</a:t>
            </a:r>
          </a:p>
          <a:p>
            <a:pPr marL="514350" indent="-514350">
              <a:buAutoNum type="arabicParenR"/>
            </a:pPr>
            <a:r>
              <a:rPr lang="en-GB" dirty="0"/>
              <a:t>Dissemination &amp; Impacts</a:t>
            </a:r>
          </a:p>
          <a:p>
            <a:pPr marL="514350" indent="-514350">
              <a:buAutoNum type="arabicParenR"/>
            </a:pPr>
            <a:r>
              <a:rPr lang="en-GB" dirty="0"/>
              <a:t>Questions</a:t>
            </a:r>
          </a:p>
          <a:p>
            <a:pPr marL="514350" indent="0">
              <a:buNone/>
            </a:pPr>
            <a:endParaRPr lang="en-GB" dirty="0"/>
          </a:p>
          <a:p>
            <a:pPr marL="914400" lvl="1" indent="19050" algn="r">
              <a:buNone/>
            </a:pPr>
            <a:r>
              <a:rPr lang="en-GB" dirty="0"/>
              <a:t>	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36712"/>
            <a:ext cx="9144000" cy="60212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>
            <a:normAutofit/>
          </a:bodyPr>
          <a:lstStyle/>
          <a:p>
            <a:r>
              <a:rPr lang="en-GB" sz="3600" dirty="0"/>
              <a:t>Entry to HE - Tariff Scores (2013/14)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4048" y="4725144"/>
            <a:ext cx="4032448" cy="18002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Tariff scores starting to change form its bell-shaped distribution. However, their is evidence of significant reduction in those entering HE with the lower tariff scores (1-119).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9" y="924762"/>
            <a:ext cx="9143999" cy="5949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836712"/>
          </a:xfrm>
        </p:spPr>
        <p:txBody>
          <a:bodyPr>
            <a:normAutofit/>
          </a:bodyPr>
          <a:lstStyle/>
          <a:p>
            <a:r>
              <a:rPr lang="en-GB" sz="3600" dirty="0"/>
              <a:t>Choice of HEI - Type of HEI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9632" y="3501008"/>
            <a:ext cx="7200800" cy="115212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Almost 23% of young new entrants now progress to a Russell Group HEI. Although post-92s still remain the largest recruiter, the market share is declining from a peak of 49% in 2009/10 to below 45% in 2013/14.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764704"/>
            <a:ext cx="9143999" cy="60932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en-GB" sz="3600" dirty="0"/>
              <a:t>Choice of HEI - Location of HEI (2013/14)</a:t>
            </a:r>
          </a:p>
        </p:txBody>
      </p:sp>
      <p:sp>
        <p:nvSpPr>
          <p:cNvPr id="6" name="Rectangle 5"/>
          <p:cNvSpPr/>
          <p:nvPr/>
        </p:nvSpPr>
        <p:spPr>
          <a:xfrm>
            <a:off x="6372200" y="4293096"/>
            <a:ext cx="2771800" cy="246330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Tend to study relatively locally, mostly in London and the South-East. However, evidence of return to growth in English-based HEIs.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80728"/>
            <a:ext cx="9144000" cy="58772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r>
              <a:rPr lang="en-GB" sz="3600" dirty="0"/>
              <a:t>Choice of HEI - HEI attended (2013/14)</a:t>
            </a:r>
          </a:p>
        </p:txBody>
      </p:sp>
      <p:sp>
        <p:nvSpPr>
          <p:cNvPr id="7" name="Rectangle 6"/>
          <p:cNvSpPr/>
          <p:nvPr/>
        </p:nvSpPr>
        <p:spPr>
          <a:xfrm>
            <a:off x="6372200" y="4725144"/>
            <a:ext cx="2520280" cy="1599208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000000"/>
                </a:solidFill>
              </a:rPr>
              <a:t>Wide range of HEIs attended, although not one dominant institution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/>
              <a:t>Dissemination &amp;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001419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Regional report launched annually at seminar and disseminated widely across London</a:t>
            </a:r>
          </a:p>
          <a:p>
            <a:r>
              <a:rPr lang="en-GB" dirty="0"/>
              <a:t>Accompanying mini-borough reports discussed at 14-19 LA groups </a:t>
            </a:r>
          </a:p>
          <a:p>
            <a:r>
              <a:rPr lang="en-GB" dirty="0"/>
              <a:t>Presentation at Action on Access-UUK-OFFA-HEFCE conference (Feb 2014)</a:t>
            </a:r>
          </a:p>
          <a:p>
            <a:r>
              <a:rPr lang="en-GB" dirty="0"/>
              <a:t>Regional report included as part of the supporting evidence for the HE Green paper Social Mobility Action Group </a:t>
            </a:r>
          </a:p>
        </p:txBody>
      </p:sp>
    </p:spTree>
    <p:extLst>
      <p:ext uri="{BB962C8B-B14F-4D97-AF65-F5344CB8AC3E}">
        <p14:creationId xmlns:p14="http://schemas.microsoft.com/office/powerpoint/2010/main" val="3993447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/>
              <a:t>International Dissemination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968552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/>
              <a:t>Invited presentation at joint City of Malmo/Malmo University Conference Sweden (May 2014)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/>
              <a:t>Resulted in City-University collaborative projects clustered around data and policy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/>
              <a:t>Study visit by colleagues from Malmo University (Dec 2014 &amp; March 2015)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/>
              <a:t>Scheduled visit to London in October 2016 form senior staff at the University and City to share findings and good practice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420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Jisc</a:t>
            </a:r>
            <a:r>
              <a:rPr lang="en-GB" dirty="0"/>
              <a:t>/HESA HEIDI Lab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25658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 new national analytics research and development project representing </a:t>
            </a:r>
            <a:r>
              <a:rPr lang="en-US" dirty="0"/>
              <a:t>a first attempt at large scale cross institutional collaboration to create new BI dashboards</a:t>
            </a:r>
          </a:p>
          <a:p>
            <a:r>
              <a:rPr lang="en-US" dirty="0"/>
              <a:t>One of the projects is based on the collaborative model with London Councils but expanding this across the UK and integrating with other national datasets (</a:t>
            </a:r>
            <a:r>
              <a:rPr lang="en-US" dirty="0" err="1"/>
              <a:t>Labour</a:t>
            </a:r>
            <a:r>
              <a:rPr lang="en-US" dirty="0"/>
              <a:t> Market, Skills, Economic Infrastructure, IMD, POLAR3, School &amp; College Performance, etc.)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6550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/>
              <a:t> </a:t>
            </a:r>
          </a:p>
          <a:p>
            <a:pPr algn="ctr">
              <a:buNone/>
            </a:pPr>
            <a:endParaRPr lang="en-GB" sz="4800" dirty="0"/>
          </a:p>
          <a:p>
            <a:pPr algn="ctr">
              <a:buNone/>
            </a:pPr>
            <a:r>
              <a:rPr lang="en-GB" sz="4800" dirty="0"/>
              <a:t>Questions?</a:t>
            </a:r>
          </a:p>
          <a:p>
            <a:pPr marL="1160463" indent="-1160463">
              <a:buNone/>
            </a:pPr>
            <a:r>
              <a:rPr lang="en-GB" sz="3600" dirty="0"/>
              <a:t>	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Gary </a:t>
            </a:r>
            <a:r>
              <a:rPr lang="en-GB" dirty="0" err="1"/>
              <a:t>Tindell</a:t>
            </a:r>
            <a:endParaRPr lang="en-GB" dirty="0"/>
          </a:p>
          <a:p>
            <a:pPr>
              <a:buNone/>
            </a:pPr>
            <a:r>
              <a:rPr lang="en-GB" dirty="0"/>
              <a:t>Information Improvement Manager</a:t>
            </a:r>
          </a:p>
          <a:p>
            <a:pPr>
              <a:buNone/>
            </a:pPr>
            <a:r>
              <a:rPr lang="en-GB" dirty="0"/>
              <a:t>IT Services</a:t>
            </a:r>
          </a:p>
          <a:p>
            <a:pPr>
              <a:buNone/>
            </a:pPr>
            <a:r>
              <a:rPr lang="en-GB" dirty="0"/>
              <a:t>University of East London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Email: </a:t>
            </a:r>
            <a:r>
              <a:rPr lang="en-GB" dirty="0">
                <a:hlinkClick r:id="rId2"/>
              </a:rPr>
              <a:t>g.c.tindell@uel.ac.uk</a:t>
            </a:r>
            <a:endParaRPr lang="en-GB" dirty="0"/>
          </a:p>
          <a:p>
            <a:pPr>
              <a:buNone/>
            </a:pPr>
            <a:r>
              <a:rPr lang="en-GB"/>
              <a:t>Tel:  0208 223 2065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rmAutofit/>
          </a:bodyPr>
          <a:lstStyle/>
          <a:p>
            <a:r>
              <a:rPr lang="en-GB" dirty="0"/>
              <a:t>Longstanding Internal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78198" cy="5500702"/>
          </a:xfrm>
        </p:spPr>
        <p:txBody>
          <a:bodyPr>
            <a:normAutofit/>
          </a:bodyPr>
          <a:lstStyle/>
          <a:p>
            <a:r>
              <a:rPr lang="en-GB" sz="3000" dirty="0"/>
              <a:t>First started analysing borough level HE data in 2002 to develop a strategy to align UEL programmes with emerging employment sectors </a:t>
            </a:r>
          </a:p>
          <a:p>
            <a:r>
              <a:rPr lang="en-GB" sz="3000" dirty="0"/>
              <a:t>UEL used the data to internally for competitor analysis, identification of potential new markets for courses &amp; areas for targeting WP outreach</a:t>
            </a:r>
          </a:p>
          <a:p>
            <a:r>
              <a:rPr lang="en-GB" sz="3000" dirty="0"/>
              <a:t>Data repurposed to provide localised HE participation data and used as a KPI by CLG to justify capital spend on HE in the Thames Gateway </a:t>
            </a:r>
          </a:p>
          <a:p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365605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/>
              <a:t>External Collaborations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507288" cy="5073427"/>
          </a:xfrm>
        </p:spPr>
        <p:txBody>
          <a:bodyPr/>
          <a:lstStyle/>
          <a:p>
            <a:r>
              <a:rPr lang="en-GB" dirty="0"/>
              <a:t>Commissioned by the LBN to examine HE participation of local residents, particularly those educated at 16-19 outside the LA</a:t>
            </a:r>
          </a:p>
          <a:p>
            <a:r>
              <a:rPr lang="en-GB" dirty="0"/>
              <a:t>The outcomes of the report were used to inform the business case for a £18 million investment in specialist sixth form centre</a:t>
            </a:r>
          </a:p>
          <a:p>
            <a:r>
              <a:rPr lang="en-GB" dirty="0"/>
              <a:t>This collaboration was extended to all London Local Authorities as a result of a commission from London Councils</a:t>
            </a:r>
          </a:p>
        </p:txBody>
      </p:sp>
    </p:spTree>
    <p:extLst>
      <p:ext uri="{BB962C8B-B14F-4D97-AF65-F5344CB8AC3E}">
        <p14:creationId xmlns:p14="http://schemas.microsoft.com/office/powerpoint/2010/main" val="914950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84576"/>
          </a:xfrm>
        </p:spPr>
        <p:txBody>
          <a:bodyPr>
            <a:normAutofit/>
          </a:bodyPr>
          <a:lstStyle/>
          <a:p>
            <a:r>
              <a:rPr lang="en-GB" dirty="0"/>
              <a:t>Data procured from Higher Education Statistics Agency (HESA)</a:t>
            </a:r>
          </a:p>
          <a:p>
            <a:r>
              <a:rPr lang="en-GB" dirty="0"/>
              <a:t>Analysis focuses on Young London-domiciled residents aged 18-24 years progressing to HE studying for a undergraduate degree on a full or part-time basis</a:t>
            </a:r>
          </a:p>
          <a:p>
            <a:r>
              <a:rPr lang="en-GB" dirty="0"/>
              <a:t>Report examines the HE journey from pre-HE institutions, through their higher education study and onto their graduate employment destinations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002234"/>
          </a:xfrm>
        </p:spPr>
        <p:txBody>
          <a:bodyPr>
            <a:normAutofit fontScale="90000"/>
          </a:bodyPr>
          <a:lstStyle/>
          <a:p>
            <a:r>
              <a:rPr lang="en-GB" dirty="0"/>
              <a:t>Report findings: The higher education journey of young London residents (July 2015)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Overall progression to HE (London and by Local Authority)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Student Profile (Age, Gender &amp; Ethnicity)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Entry Characteristics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HEIs by type and location</a:t>
            </a:r>
          </a:p>
          <a:p>
            <a:pPr marL="514350" indent="-514350">
              <a:buFont typeface="+mj-lt"/>
              <a:buAutoNum type="arabicParenR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arenR"/>
            </a:pPr>
            <a:endParaRPr lang="en-GB" dirty="0"/>
          </a:p>
          <a:p>
            <a:pPr marL="514350" indent="-514350">
              <a:buFont typeface="+mj-lt"/>
              <a:buAutoNum type="arabicParenR"/>
            </a:pPr>
            <a:endParaRPr lang="en-GB" dirty="0"/>
          </a:p>
          <a:p>
            <a:pPr marL="514350" indent="-514350">
              <a:buFont typeface="+mj-lt"/>
              <a:buAutoNum type="arabicParenR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584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GB" dirty="0"/>
              <a:t>Young London residents progressing to HE (2007/8 – 2013/14)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56792"/>
            <a:ext cx="9144000" cy="53012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19672" y="3645024"/>
            <a:ext cx="6192688" cy="237626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Despite a small blip in 2010/11, evidence of steady growth in Young London residents progressing to HE, until the increase in tuition fees led to a 13% drop in 2012/13.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following year saw a partial recovery of +7%</a:t>
            </a:r>
          </a:p>
        </p:txBody>
      </p:sp>
    </p:spTree>
    <p:extLst>
      <p:ext uri="{BB962C8B-B14F-4D97-AF65-F5344CB8AC3E}">
        <p14:creationId xmlns:p14="http://schemas.microsoft.com/office/powerpoint/2010/main" val="50605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1268760"/>
          </a:xfrm>
        </p:spPr>
        <p:txBody>
          <a:bodyPr>
            <a:normAutofit fontScale="90000"/>
          </a:bodyPr>
          <a:lstStyle/>
          <a:p>
            <a:r>
              <a:rPr lang="en-GB" dirty="0"/>
              <a:t> Young London residents progressing to HE - % year-on-year change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412776"/>
            <a:ext cx="9143999" cy="54452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70238" y="2996952"/>
            <a:ext cx="3600400" cy="252028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Some degree of turbulence within the sector making it difficult for HEIs to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Clear indication of the impact of the increase in tuition fees in 2012/13 followed by some partial recovery</a:t>
            </a:r>
          </a:p>
        </p:txBody>
      </p:sp>
    </p:spTree>
    <p:extLst>
      <p:ext uri="{BB962C8B-B14F-4D97-AF65-F5344CB8AC3E}">
        <p14:creationId xmlns:p14="http://schemas.microsoft.com/office/powerpoint/2010/main" val="377421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1340768"/>
          </a:xfrm>
        </p:spPr>
        <p:txBody>
          <a:bodyPr>
            <a:normAutofit fontScale="90000"/>
          </a:bodyPr>
          <a:lstStyle/>
          <a:p>
            <a:r>
              <a:rPr lang="en-GB" dirty="0"/>
              <a:t>Young London residents progressing to HE (Nos)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56792"/>
            <a:ext cx="9143999" cy="530120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75656" y="3068960"/>
            <a:ext cx="4536504" cy="2016224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increase in tuition fees in 2012/13 resulted in new students regressing to below 2007/08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0000"/>
                </a:solidFill>
              </a:rPr>
              <a:t>The following year saw new student numbers increase by over 4,300</a:t>
            </a:r>
          </a:p>
          <a:p>
            <a:pPr algn="ctr"/>
            <a:r>
              <a:rPr lang="en-GB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631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UEL Master Brand">
      <a:dk1>
        <a:srgbClr val="0063A4"/>
      </a:dk1>
      <a:lt1>
        <a:sysClr val="window" lastClr="FFFFFF"/>
      </a:lt1>
      <a:dk2>
        <a:srgbClr val="009ADA"/>
      </a:dk2>
      <a:lt2>
        <a:srgbClr val="EEECE1"/>
      </a:lt2>
      <a:accent1>
        <a:srgbClr val="A7A9AC"/>
      </a:accent1>
      <a:accent2>
        <a:srgbClr val="A7A9AC"/>
      </a:accent2>
      <a:accent3>
        <a:srgbClr val="A7A9AC"/>
      </a:accent3>
      <a:accent4>
        <a:srgbClr val="A7A9AC"/>
      </a:accent4>
      <a:accent5>
        <a:srgbClr val="A7A9AC"/>
      </a:accent5>
      <a:accent6>
        <a:srgbClr val="A7A9AC"/>
      </a:accent6>
      <a:hlink>
        <a:srgbClr val="009ADA"/>
      </a:hlink>
      <a:folHlink>
        <a:srgbClr val="009ADA"/>
      </a:folHlink>
    </a:clrScheme>
    <a:fontScheme name="U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6970</TotalTime>
  <Words>1053</Words>
  <Application>Microsoft Office PowerPoint</Application>
  <PresentationFormat>On-screen Show (4:3)</PresentationFormat>
  <Paragraphs>106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Patterns of HE participation in London</vt:lpstr>
      <vt:lpstr>Agenda</vt:lpstr>
      <vt:lpstr>Longstanding Internal Research</vt:lpstr>
      <vt:lpstr>External Collaborations</vt:lpstr>
      <vt:lpstr>Methodology</vt:lpstr>
      <vt:lpstr>Report findings: The higher education journey of young London residents (July 2015) </vt:lpstr>
      <vt:lpstr>Young London residents progressing to HE (2007/8 – 2013/14)</vt:lpstr>
      <vt:lpstr> Young London residents progressing to HE - % year-on-year change</vt:lpstr>
      <vt:lpstr>Young London residents progressing to HE (Nos) </vt:lpstr>
      <vt:lpstr>Local Authority – Young residents progressing to HE – Time-Series</vt:lpstr>
      <vt:lpstr>Local Authority – Increase in Tuition Fees – Annual Change</vt:lpstr>
      <vt:lpstr>Local Authority – The year after the increase – Annual Change</vt:lpstr>
      <vt:lpstr>Student Profile - Age on entry to HE</vt:lpstr>
      <vt:lpstr>Student Profile - Gender</vt:lpstr>
      <vt:lpstr>Student Profile - Ethnicity</vt:lpstr>
      <vt:lpstr>Student Profile - Ethnicity Annual Change</vt:lpstr>
      <vt:lpstr>Entry to HE - Progression to HE by Type of Previous Inst</vt:lpstr>
      <vt:lpstr>Entry to HE - Progression to HE by Type of Previous Inst:  Annual Change</vt:lpstr>
      <vt:lpstr>Entry to HE - Entry Qualifications (2013/14)</vt:lpstr>
      <vt:lpstr>Entry to HE - Tariff Scores (2013/14)</vt:lpstr>
      <vt:lpstr>Choice of HEI - Type of HEI</vt:lpstr>
      <vt:lpstr>Choice of HEI - Location of HEI (2013/14)</vt:lpstr>
      <vt:lpstr>Choice of HEI - HEI attended (2013/14)</vt:lpstr>
      <vt:lpstr>Dissemination &amp; Impacts</vt:lpstr>
      <vt:lpstr>International Dissemination</vt:lpstr>
      <vt:lpstr>Jisc/HESA HEIDI Lab Project</vt:lpstr>
      <vt:lpstr>PowerPoint Presentation</vt:lpstr>
      <vt:lpstr>Contact Details</vt:lpstr>
    </vt:vector>
  </TitlesOfParts>
  <Company>University of East London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of Health &amp; Bioscience</dc:title>
  <dc:creator>stuart2</dc:creator>
  <cp:lastModifiedBy>Nadine Crawford-Piper</cp:lastModifiedBy>
  <cp:revision>404</cp:revision>
  <dcterms:created xsi:type="dcterms:W3CDTF">2011-02-16T17:01:59Z</dcterms:created>
  <dcterms:modified xsi:type="dcterms:W3CDTF">2016-03-10T10:52:07Z</dcterms:modified>
</cp:coreProperties>
</file>