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905F72-6C07-4083-A465-62D7D3C58E90}"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3269E0A5-52D8-46C7-BA89-8D4178B0B49F}">
      <dgm:prSet/>
      <dgm:spPr/>
      <dgm:t>
        <a:bodyPr/>
        <a:lstStyle/>
        <a:p>
          <a:r>
            <a:rPr lang="en-GB"/>
            <a:t>For eight emerging economies, a repeated annual increase of public spending by 1% of GDP over 5 years in the care sector, the green economy or in infrastructure ….</a:t>
          </a:r>
          <a:endParaRPr lang="en-US"/>
        </a:p>
      </dgm:t>
    </dgm:pt>
    <dgm:pt modelId="{24F904D6-0AFD-46A3-AEF6-E5F979AC7D24}" type="parTrans" cxnId="{F5C62E51-3680-47BA-A144-D894A47C7CE5}">
      <dgm:prSet/>
      <dgm:spPr/>
      <dgm:t>
        <a:bodyPr/>
        <a:lstStyle/>
        <a:p>
          <a:endParaRPr lang="en-US"/>
        </a:p>
      </dgm:t>
    </dgm:pt>
    <dgm:pt modelId="{A4B36D7A-20C2-4615-AD52-6319E394FCC0}" type="sibTrans" cxnId="{F5C62E51-3680-47BA-A144-D894A47C7CE5}">
      <dgm:prSet/>
      <dgm:spPr/>
      <dgm:t>
        <a:bodyPr/>
        <a:lstStyle/>
        <a:p>
          <a:endParaRPr lang="en-US"/>
        </a:p>
      </dgm:t>
    </dgm:pt>
    <dgm:pt modelId="{606DDD52-A7AA-48E8-AFA0-EC209D01C6ED}">
      <dgm:prSet/>
      <dgm:spPr/>
      <dgm:t>
        <a:bodyPr/>
        <a:lstStyle/>
        <a:p>
          <a:r>
            <a:rPr lang="en-GB"/>
            <a:t>…. would increase GDP on average by 10 to 12 %</a:t>
          </a:r>
          <a:endParaRPr lang="en-US"/>
        </a:p>
      </dgm:t>
    </dgm:pt>
    <dgm:pt modelId="{F4F570E2-ABE5-4356-888A-F5D923A6E79B}" type="parTrans" cxnId="{FA28F392-8E58-44CD-AC59-BAFA21601A36}">
      <dgm:prSet/>
      <dgm:spPr/>
      <dgm:t>
        <a:bodyPr/>
        <a:lstStyle/>
        <a:p>
          <a:endParaRPr lang="en-US"/>
        </a:p>
      </dgm:t>
    </dgm:pt>
    <dgm:pt modelId="{61363730-5628-4A22-B027-799CDD58D431}" type="sibTrans" cxnId="{FA28F392-8E58-44CD-AC59-BAFA21601A36}">
      <dgm:prSet/>
      <dgm:spPr/>
      <dgm:t>
        <a:bodyPr/>
        <a:lstStyle/>
        <a:p>
          <a:endParaRPr lang="en-US"/>
        </a:p>
      </dgm:t>
    </dgm:pt>
    <dgm:pt modelId="{69D5B56E-6324-485B-AA37-4E8F2249A30D}">
      <dgm:prSet/>
      <dgm:spPr/>
      <dgm:t>
        <a:bodyPr/>
        <a:lstStyle/>
        <a:p>
          <a:r>
            <a:rPr lang="en-GB"/>
            <a:t>…. and employment by  6 to 12% on average</a:t>
          </a:r>
          <a:endParaRPr lang="en-US"/>
        </a:p>
      </dgm:t>
    </dgm:pt>
    <dgm:pt modelId="{3F4DE8D4-056A-4130-AA4B-4A89D28FE8FA}" type="parTrans" cxnId="{04013A7D-7239-4A3B-BFAF-73CBB841A516}">
      <dgm:prSet/>
      <dgm:spPr/>
      <dgm:t>
        <a:bodyPr/>
        <a:lstStyle/>
        <a:p>
          <a:endParaRPr lang="en-US"/>
        </a:p>
      </dgm:t>
    </dgm:pt>
    <dgm:pt modelId="{CBC8C646-44AB-46CE-81A7-73A04523D2AB}" type="sibTrans" cxnId="{04013A7D-7239-4A3B-BFAF-73CBB841A516}">
      <dgm:prSet/>
      <dgm:spPr/>
      <dgm:t>
        <a:bodyPr/>
        <a:lstStyle/>
        <a:p>
          <a:endParaRPr lang="en-US"/>
        </a:p>
      </dgm:t>
    </dgm:pt>
    <dgm:pt modelId="{D4C7BF63-87C0-414B-B84C-53E32E6C33B9}">
      <dgm:prSet/>
      <dgm:spPr/>
      <dgm:t>
        <a:bodyPr/>
        <a:lstStyle/>
        <a:p>
          <a:r>
            <a:rPr lang="en-GB"/>
            <a:t>Positive spill-overs on productivity and from there on wages and working conditions</a:t>
          </a:r>
          <a:endParaRPr lang="en-US"/>
        </a:p>
      </dgm:t>
    </dgm:pt>
    <dgm:pt modelId="{024DBE3F-E67E-44FE-AC93-AC214FD47431}" type="parTrans" cxnId="{FD315F7B-AE11-4C4C-BE11-5609ED898193}">
      <dgm:prSet/>
      <dgm:spPr/>
      <dgm:t>
        <a:bodyPr/>
        <a:lstStyle/>
        <a:p>
          <a:endParaRPr lang="en-US"/>
        </a:p>
      </dgm:t>
    </dgm:pt>
    <dgm:pt modelId="{9B1CCEF5-D827-4D57-BC88-6F33165C82F8}" type="sibTrans" cxnId="{FD315F7B-AE11-4C4C-BE11-5609ED898193}">
      <dgm:prSet/>
      <dgm:spPr/>
      <dgm:t>
        <a:bodyPr/>
        <a:lstStyle/>
        <a:p>
          <a:endParaRPr lang="en-US"/>
        </a:p>
      </dgm:t>
    </dgm:pt>
    <dgm:pt modelId="{41CAF5C0-624D-49F6-8286-E7D069A41E11}">
      <dgm:prSet/>
      <dgm:spPr/>
      <dgm:t>
        <a:bodyPr/>
        <a:lstStyle/>
        <a:p>
          <a:r>
            <a:rPr lang="en-GB"/>
            <a:t>Partly self-financed, hence a role for (i) progressive fiscal policy and (ii) accommodating monetary policy (dual mandate with a higher weight for employment, band not point inflation targets) to fill the rest of the gap  </a:t>
          </a:r>
          <a:endParaRPr lang="en-US"/>
        </a:p>
      </dgm:t>
    </dgm:pt>
    <dgm:pt modelId="{16ED0401-46E3-48E1-8FB6-A450F7DA4C2D}" type="parTrans" cxnId="{5C1C0791-4047-4467-A19D-96A2B1E6F0A8}">
      <dgm:prSet/>
      <dgm:spPr/>
      <dgm:t>
        <a:bodyPr/>
        <a:lstStyle/>
        <a:p>
          <a:endParaRPr lang="en-US"/>
        </a:p>
      </dgm:t>
    </dgm:pt>
    <dgm:pt modelId="{233D5601-9F23-40C8-9373-DFDA43C8715A}" type="sibTrans" cxnId="{5C1C0791-4047-4467-A19D-96A2B1E6F0A8}">
      <dgm:prSet/>
      <dgm:spPr/>
      <dgm:t>
        <a:bodyPr/>
        <a:lstStyle/>
        <a:p>
          <a:endParaRPr lang="en-US"/>
        </a:p>
      </dgm:t>
    </dgm:pt>
    <dgm:pt modelId="{00980FD9-B2AD-4EFA-828E-221BD5EDECDA}">
      <dgm:prSet/>
      <dgm:spPr/>
      <dgm:t>
        <a:bodyPr/>
        <a:lstStyle/>
        <a:p>
          <a:r>
            <a:rPr lang="en-GB" dirty="0"/>
            <a:t>Links up with international financial issues (debt cancellation, advanced economies leading the way to generate space on current account balances for emerging)</a:t>
          </a:r>
          <a:endParaRPr lang="en-US" dirty="0"/>
        </a:p>
      </dgm:t>
    </dgm:pt>
    <dgm:pt modelId="{2DD5B406-5E2F-4040-AB44-779FA05B20D7}" type="parTrans" cxnId="{2A3820B2-8CC5-4B66-9702-9FE21C6956DF}">
      <dgm:prSet/>
      <dgm:spPr/>
      <dgm:t>
        <a:bodyPr/>
        <a:lstStyle/>
        <a:p>
          <a:endParaRPr lang="en-US"/>
        </a:p>
      </dgm:t>
    </dgm:pt>
    <dgm:pt modelId="{69419A0E-DFB9-4E01-B2F7-E449844DE0AD}" type="sibTrans" cxnId="{2A3820B2-8CC5-4B66-9702-9FE21C6956DF}">
      <dgm:prSet/>
      <dgm:spPr/>
      <dgm:t>
        <a:bodyPr/>
        <a:lstStyle/>
        <a:p>
          <a:endParaRPr lang="en-US"/>
        </a:p>
      </dgm:t>
    </dgm:pt>
    <dgm:pt modelId="{DAACDF1A-8F34-499A-8978-E3037C541EAC}" type="pres">
      <dgm:prSet presAssocID="{5A905F72-6C07-4083-A465-62D7D3C58E90}" presName="diagram" presStyleCnt="0">
        <dgm:presLayoutVars>
          <dgm:dir/>
          <dgm:resizeHandles val="exact"/>
        </dgm:presLayoutVars>
      </dgm:prSet>
      <dgm:spPr/>
    </dgm:pt>
    <dgm:pt modelId="{94C095CB-CFDB-41A7-A7D5-3B3AFC8AB6D6}" type="pres">
      <dgm:prSet presAssocID="{3269E0A5-52D8-46C7-BA89-8D4178B0B49F}" presName="node" presStyleLbl="node1" presStyleIdx="0" presStyleCnt="6">
        <dgm:presLayoutVars>
          <dgm:bulletEnabled val="1"/>
        </dgm:presLayoutVars>
      </dgm:prSet>
      <dgm:spPr/>
    </dgm:pt>
    <dgm:pt modelId="{79984BE3-A67F-4CBF-BD64-376CE6F540A7}" type="pres">
      <dgm:prSet presAssocID="{A4B36D7A-20C2-4615-AD52-6319E394FCC0}" presName="sibTrans" presStyleCnt="0"/>
      <dgm:spPr/>
    </dgm:pt>
    <dgm:pt modelId="{D49E829F-7B94-4C1D-826C-27F29E73FB94}" type="pres">
      <dgm:prSet presAssocID="{606DDD52-A7AA-48E8-AFA0-EC209D01C6ED}" presName="node" presStyleLbl="node1" presStyleIdx="1" presStyleCnt="6">
        <dgm:presLayoutVars>
          <dgm:bulletEnabled val="1"/>
        </dgm:presLayoutVars>
      </dgm:prSet>
      <dgm:spPr/>
    </dgm:pt>
    <dgm:pt modelId="{AE713151-8CD8-467B-8B09-8A1F78D926B3}" type="pres">
      <dgm:prSet presAssocID="{61363730-5628-4A22-B027-799CDD58D431}" presName="sibTrans" presStyleCnt="0"/>
      <dgm:spPr/>
    </dgm:pt>
    <dgm:pt modelId="{C7B6584E-FCBD-4C38-8BAD-3DD150B2EB3E}" type="pres">
      <dgm:prSet presAssocID="{69D5B56E-6324-485B-AA37-4E8F2249A30D}" presName="node" presStyleLbl="node1" presStyleIdx="2" presStyleCnt="6">
        <dgm:presLayoutVars>
          <dgm:bulletEnabled val="1"/>
        </dgm:presLayoutVars>
      </dgm:prSet>
      <dgm:spPr/>
    </dgm:pt>
    <dgm:pt modelId="{B36836AF-843D-4B56-82C3-F554BCFC3B72}" type="pres">
      <dgm:prSet presAssocID="{CBC8C646-44AB-46CE-81A7-73A04523D2AB}" presName="sibTrans" presStyleCnt="0"/>
      <dgm:spPr/>
    </dgm:pt>
    <dgm:pt modelId="{2DF1722B-D5F4-4680-80EA-3370E20C527B}" type="pres">
      <dgm:prSet presAssocID="{D4C7BF63-87C0-414B-B84C-53E32E6C33B9}" presName="node" presStyleLbl="node1" presStyleIdx="3" presStyleCnt="6">
        <dgm:presLayoutVars>
          <dgm:bulletEnabled val="1"/>
        </dgm:presLayoutVars>
      </dgm:prSet>
      <dgm:spPr/>
    </dgm:pt>
    <dgm:pt modelId="{536FE2AC-879F-47C3-BD2A-4129EE3A4575}" type="pres">
      <dgm:prSet presAssocID="{9B1CCEF5-D827-4D57-BC88-6F33165C82F8}" presName="sibTrans" presStyleCnt="0"/>
      <dgm:spPr/>
    </dgm:pt>
    <dgm:pt modelId="{DC818618-1176-4103-BE19-7B8AD3F96688}" type="pres">
      <dgm:prSet presAssocID="{41CAF5C0-624D-49F6-8286-E7D069A41E11}" presName="node" presStyleLbl="node1" presStyleIdx="4" presStyleCnt="6">
        <dgm:presLayoutVars>
          <dgm:bulletEnabled val="1"/>
        </dgm:presLayoutVars>
      </dgm:prSet>
      <dgm:spPr/>
    </dgm:pt>
    <dgm:pt modelId="{F7A33A53-89C3-44AC-BDBC-A3707152EA7C}" type="pres">
      <dgm:prSet presAssocID="{233D5601-9F23-40C8-9373-DFDA43C8715A}" presName="sibTrans" presStyleCnt="0"/>
      <dgm:spPr/>
    </dgm:pt>
    <dgm:pt modelId="{85638D12-4E5A-4C88-913A-D5A3E3712A7F}" type="pres">
      <dgm:prSet presAssocID="{00980FD9-B2AD-4EFA-828E-221BD5EDECDA}" presName="node" presStyleLbl="node1" presStyleIdx="5" presStyleCnt="6">
        <dgm:presLayoutVars>
          <dgm:bulletEnabled val="1"/>
        </dgm:presLayoutVars>
      </dgm:prSet>
      <dgm:spPr/>
    </dgm:pt>
  </dgm:ptLst>
  <dgm:cxnLst>
    <dgm:cxn modelId="{8D9F9018-2BEA-4449-9949-A4D94873CC84}" type="presOf" srcId="{69D5B56E-6324-485B-AA37-4E8F2249A30D}" destId="{C7B6584E-FCBD-4C38-8BAD-3DD150B2EB3E}" srcOrd="0" destOrd="0" presId="urn:microsoft.com/office/officeart/2005/8/layout/default"/>
    <dgm:cxn modelId="{22FBCD25-2780-45A3-92C1-4EB2A263CEF8}" type="presOf" srcId="{5A905F72-6C07-4083-A465-62D7D3C58E90}" destId="{DAACDF1A-8F34-499A-8978-E3037C541EAC}" srcOrd="0" destOrd="0" presId="urn:microsoft.com/office/officeart/2005/8/layout/default"/>
    <dgm:cxn modelId="{69D69B27-6D61-4A2C-B462-ED5B557780B9}" type="presOf" srcId="{606DDD52-A7AA-48E8-AFA0-EC209D01C6ED}" destId="{D49E829F-7B94-4C1D-826C-27F29E73FB94}" srcOrd="0" destOrd="0" presId="urn:microsoft.com/office/officeart/2005/8/layout/default"/>
    <dgm:cxn modelId="{4A540834-B660-4392-9EBF-3D87CE2B9B62}" type="presOf" srcId="{3269E0A5-52D8-46C7-BA89-8D4178B0B49F}" destId="{94C095CB-CFDB-41A7-A7D5-3B3AFC8AB6D6}" srcOrd="0" destOrd="0" presId="urn:microsoft.com/office/officeart/2005/8/layout/default"/>
    <dgm:cxn modelId="{913F1341-0479-47E2-94DD-1FA395FCAAF4}" type="presOf" srcId="{00980FD9-B2AD-4EFA-828E-221BD5EDECDA}" destId="{85638D12-4E5A-4C88-913A-D5A3E3712A7F}" srcOrd="0" destOrd="0" presId="urn:microsoft.com/office/officeart/2005/8/layout/default"/>
    <dgm:cxn modelId="{F5C62E51-3680-47BA-A144-D894A47C7CE5}" srcId="{5A905F72-6C07-4083-A465-62D7D3C58E90}" destId="{3269E0A5-52D8-46C7-BA89-8D4178B0B49F}" srcOrd="0" destOrd="0" parTransId="{24F904D6-0AFD-46A3-AEF6-E5F979AC7D24}" sibTransId="{A4B36D7A-20C2-4615-AD52-6319E394FCC0}"/>
    <dgm:cxn modelId="{82D45754-1595-42E9-B547-F55AEE8E424E}" type="presOf" srcId="{D4C7BF63-87C0-414B-B84C-53E32E6C33B9}" destId="{2DF1722B-D5F4-4680-80EA-3370E20C527B}" srcOrd="0" destOrd="0" presId="urn:microsoft.com/office/officeart/2005/8/layout/default"/>
    <dgm:cxn modelId="{95855578-DE7C-4779-BC9C-88A418A443D1}" type="presOf" srcId="{41CAF5C0-624D-49F6-8286-E7D069A41E11}" destId="{DC818618-1176-4103-BE19-7B8AD3F96688}" srcOrd="0" destOrd="0" presId="urn:microsoft.com/office/officeart/2005/8/layout/default"/>
    <dgm:cxn modelId="{FD315F7B-AE11-4C4C-BE11-5609ED898193}" srcId="{5A905F72-6C07-4083-A465-62D7D3C58E90}" destId="{D4C7BF63-87C0-414B-B84C-53E32E6C33B9}" srcOrd="3" destOrd="0" parTransId="{024DBE3F-E67E-44FE-AC93-AC214FD47431}" sibTransId="{9B1CCEF5-D827-4D57-BC88-6F33165C82F8}"/>
    <dgm:cxn modelId="{04013A7D-7239-4A3B-BFAF-73CBB841A516}" srcId="{5A905F72-6C07-4083-A465-62D7D3C58E90}" destId="{69D5B56E-6324-485B-AA37-4E8F2249A30D}" srcOrd="2" destOrd="0" parTransId="{3F4DE8D4-056A-4130-AA4B-4A89D28FE8FA}" sibTransId="{CBC8C646-44AB-46CE-81A7-73A04523D2AB}"/>
    <dgm:cxn modelId="{5C1C0791-4047-4467-A19D-96A2B1E6F0A8}" srcId="{5A905F72-6C07-4083-A465-62D7D3C58E90}" destId="{41CAF5C0-624D-49F6-8286-E7D069A41E11}" srcOrd="4" destOrd="0" parTransId="{16ED0401-46E3-48E1-8FB6-A450F7DA4C2D}" sibTransId="{233D5601-9F23-40C8-9373-DFDA43C8715A}"/>
    <dgm:cxn modelId="{FA28F392-8E58-44CD-AC59-BAFA21601A36}" srcId="{5A905F72-6C07-4083-A465-62D7D3C58E90}" destId="{606DDD52-A7AA-48E8-AFA0-EC209D01C6ED}" srcOrd="1" destOrd="0" parTransId="{F4F570E2-ABE5-4356-888A-F5D923A6E79B}" sibTransId="{61363730-5628-4A22-B027-799CDD58D431}"/>
    <dgm:cxn modelId="{2A3820B2-8CC5-4B66-9702-9FE21C6956DF}" srcId="{5A905F72-6C07-4083-A465-62D7D3C58E90}" destId="{00980FD9-B2AD-4EFA-828E-221BD5EDECDA}" srcOrd="5" destOrd="0" parTransId="{2DD5B406-5E2F-4040-AB44-779FA05B20D7}" sibTransId="{69419A0E-DFB9-4E01-B2F7-E449844DE0AD}"/>
    <dgm:cxn modelId="{A751EFD6-7116-4254-8A56-D0DCCB28EC2D}" type="presParOf" srcId="{DAACDF1A-8F34-499A-8978-E3037C541EAC}" destId="{94C095CB-CFDB-41A7-A7D5-3B3AFC8AB6D6}" srcOrd="0" destOrd="0" presId="urn:microsoft.com/office/officeart/2005/8/layout/default"/>
    <dgm:cxn modelId="{552AF184-87DE-4D67-BAA7-7C94B12D40B1}" type="presParOf" srcId="{DAACDF1A-8F34-499A-8978-E3037C541EAC}" destId="{79984BE3-A67F-4CBF-BD64-376CE6F540A7}" srcOrd="1" destOrd="0" presId="urn:microsoft.com/office/officeart/2005/8/layout/default"/>
    <dgm:cxn modelId="{9C478934-A9CB-43EC-B8E0-E530DB950B9A}" type="presParOf" srcId="{DAACDF1A-8F34-499A-8978-E3037C541EAC}" destId="{D49E829F-7B94-4C1D-826C-27F29E73FB94}" srcOrd="2" destOrd="0" presId="urn:microsoft.com/office/officeart/2005/8/layout/default"/>
    <dgm:cxn modelId="{76F8E3EE-1FCF-4464-9928-0815D30E7214}" type="presParOf" srcId="{DAACDF1A-8F34-499A-8978-E3037C541EAC}" destId="{AE713151-8CD8-467B-8B09-8A1F78D926B3}" srcOrd="3" destOrd="0" presId="urn:microsoft.com/office/officeart/2005/8/layout/default"/>
    <dgm:cxn modelId="{2BCE5FED-9712-4579-BC90-60BC631A338E}" type="presParOf" srcId="{DAACDF1A-8F34-499A-8978-E3037C541EAC}" destId="{C7B6584E-FCBD-4C38-8BAD-3DD150B2EB3E}" srcOrd="4" destOrd="0" presId="urn:microsoft.com/office/officeart/2005/8/layout/default"/>
    <dgm:cxn modelId="{5DF3F44A-1028-4513-9F7B-2A51952CF0A7}" type="presParOf" srcId="{DAACDF1A-8F34-499A-8978-E3037C541EAC}" destId="{B36836AF-843D-4B56-82C3-F554BCFC3B72}" srcOrd="5" destOrd="0" presId="urn:microsoft.com/office/officeart/2005/8/layout/default"/>
    <dgm:cxn modelId="{BFE9A347-6491-4EA0-A3B8-10361065FFFB}" type="presParOf" srcId="{DAACDF1A-8F34-499A-8978-E3037C541EAC}" destId="{2DF1722B-D5F4-4680-80EA-3370E20C527B}" srcOrd="6" destOrd="0" presId="urn:microsoft.com/office/officeart/2005/8/layout/default"/>
    <dgm:cxn modelId="{8C009899-949A-4A3C-A101-BBD854ED472E}" type="presParOf" srcId="{DAACDF1A-8F34-499A-8978-E3037C541EAC}" destId="{536FE2AC-879F-47C3-BD2A-4129EE3A4575}" srcOrd="7" destOrd="0" presId="urn:microsoft.com/office/officeart/2005/8/layout/default"/>
    <dgm:cxn modelId="{2BEAD67D-A851-4856-BB02-60CDDED03DB7}" type="presParOf" srcId="{DAACDF1A-8F34-499A-8978-E3037C541EAC}" destId="{DC818618-1176-4103-BE19-7B8AD3F96688}" srcOrd="8" destOrd="0" presId="urn:microsoft.com/office/officeart/2005/8/layout/default"/>
    <dgm:cxn modelId="{7F6CD886-6280-4129-8AC7-DCBE5BEF08D2}" type="presParOf" srcId="{DAACDF1A-8F34-499A-8978-E3037C541EAC}" destId="{F7A33A53-89C3-44AC-BDBC-A3707152EA7C}" srcOrd="9" destOrd="0" presId="urn:microsoft.com/office/officeart/2005/8/layout/default"/>
    <dgm:cxn modelId="{9E448944-512B-4878-994E-D8F319BC6161}" type="presParOf" srcId="{DAACDF1A-8F34-499A-8978-E3037C541EAC}" destId="{85638D12-4E5A-4C88-913A-D5A3E3712A7F}"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B923866-F54A-4562-B474-A425934D223B}"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5FC9463B-D61F-4CE8-B383-45BFE353F02D}">
      <dgm:prSet/>
      <dgm:spPr/>
      <dgm:t>
        <a:bodyPr/>
        <a:lstStyle/>
        <a:p>
          <a:pPr>
            <a:defRPr cap="all"/>
          </a:pPr>
          <a:r>
            <a:rPr lang="en-GB"/>
            <a:t>OECD Economic Outlook: Estimates on necessary investment to manage climate change are huge</a:t>
          </a:r>
          <a:endParaRPr lang="en-US"/>
        </a:p>
      </dgm:t>
    </dgm:pt>
    <dgm:pt modelId="{08DECE2F-0D78-4D07-ABF2-0AB1682069DB}" type="parTrans" cxnId="{E3C52403-6686-487F-97BB-ECA181D32A18}">
      <dgm:prSet/>
      <dgm:spPr/>
      <dgm:t>
        <a:bodyPr/>
        <a:lstStyle/>
        <a:p>
          <a:endParaRPr lang="en-US"/>
        </a:p>
      </dgm:t>
    </dgm:pt>
    <dgm:pt modelId="{BE720749-C5C2-4C97-87A9-6782F8B76920}" type="sibTrans" cxnId="{E3C52403-6686-487F-97BB-ECA181D32A18}">
      <dgm:prSet/>
      <dgm:spPr/>
      <dgm:t>
        <a:bodyPr/>
        <a:lstStyle/>
        <a:p>
          <a:endParaRPr lang="en-US"/>
        </a:p>
      </dgm:t>
    </dgm:pt>
    <dgm:pt modelId="{E6C38B02-2586-47D3-A4DB-5F7E2BA00A6F}">
      <dgm:prSet/>
      <dgm:spPr/>
      <dgm:t>
        <a:bodyPr/>
        <a:lstStyle/>
        <a:p>
          <a:pPr>
            <a:defRPr cap="all"/>
          </a:pPr>
          <a:r>
            <a:rPr lang="en-GB"/>
            <a:t>Revised (in course of euro crisis) estimates by IMF of fiscal multipliers show similarly high values (substantially above 1)</a:t>
          </a:r>
          <a:endParaRPr lang="en-US"/>
        </a:p>
      </dgm:t>
    </dgm:pt>
    <dgm:pt modelId="{4372424D-A2ED-4292-9F9A-8462235715FF}" type="parTrans" cxnId="{678F9D26-B6C4-44E2-A5D5-BBDA7F2A2855}">
      <dgm:prSet/>
      <dgm:spPr/>
      <dgm:t>
        <a:bodyPr/>
        <a:lstStyle/>
        <a:p>
          <a:endParaRPr lang="en-US"/>
        </a:p>
      </dgm:t>
    </dgm:pt>
    <dgm:pt modelId="{883BC3BF-0CA8-42D6-999E-6DDB0B99F451}" type="sibTrans" cxnId="{678F9D26-B6C4-44E2-A5D5-BBDA7F2A2855}">
      <dgm:prSet/>
      <dgm:spPr/>
      <dgm:t>
        <a:bodyPr/>
        <a:lstStyle/>
        <a:p>
          <a:endParaRPr lang="en-US"/>
        </a:p>
      </dgm:t>
    </dgm:pt>
    <dgm:pt modelId="{310BB3A2-E62E-47F2-BE51-C2F42928D197}">
      <dgm:prSet/>
      <dgm:spPr/>
      <dgm:t>
        <a:bodyPr/>
        <a:lstStyle/>
        <a:p>
          <a:pPr>
            <a:defRPr cap="all"/>
          </a:pPr>
          <a:r>
            <a:rPr lang="en-GB" dirty="0"/>
            <a:t>OECD Employment and Social Affairs research on the care sector</a:t>
          </a:r>
          <a:endParaRPr lang="en-US" dirty="0"/>
        </a:p>
      </dgm:t>
    </dgm:pt>
    <dgm:pt modelId="{420938F8-2351-42F2-AC53-4CB10D7EEDD5}" type="parTrans" cxnId="{24562DBC-0505-41BE-A02D-438F085775FE}">
      <dgm:prSet/>
      <dgm:spPr/>
      <dgm:t>
        <a:bodyPr/>
        <a:lstStyle/>
        <a:p>
          <a:endParaRPr lang="en-US"/>
        </a:p>
      </dgm:t>
    </dgm:pt>
    <dgm:pt modelId="{D369CD13-D1CA-4010-98DA-A9CA6EC39BB8}" type="sibTrans" cxnId="{24562DBC-0505-41BE-A02D-438F085775FE}">
      <dgm:prSet/>
      <dgm:spPr/>
      <dgm:t>
        <a:bodyPr/>
        <a:lstStyle/>
        <a:p>
          <a:endParaRPr lang="en-US"/>
        </a:p>
      </dgm:t>
    </dgm:pt>
    <dgm:pt modelId="{734735E7-A12D-4C73-9564-D62C10DE7A99}" type="pres">
      <dgm:prSet presAssocID="{1B923866-F54A-4562-B474-A425934D223B}" presName="diagram" presStyleCnt="0">
        <dgm:presLayoutVars>
          <dgm:dir/>
          <dgm:resizeHandles val="exact"/>
        </dgm:presLayoutVars>
      </dgm:prSet>
      <dgm:spPr/>
    </dgm:pt>
    <dgm:pt modelId="{09F9331B-3A4A-4CB5-B6E3-B33925A0A211}" type="pres">
      <dgm:prSet presAssocID="{5FC9463B-D61F-4CE8-B383-45BFE353F02D}" presName="node" presStyleLbl="node1" presStyleIdx="0" presStyleCnt="3">
        <dgm:presLayoutVars>
          <dgm:bulletEnabled val="1"/>
        </dgm:presLayoutVars>
      </dgm:prSet>
      <dgm:spPr/>
    </dgm:pt>
    <dgm:pt modelId="{4E5B73FE-D58D-4261-A32D-CFEB7D005143}" type="pres">
      <dgm:prSet presAssocID="{BE720749-C5C2-4C97-87A9-6782F8B76920}" presName="sibTrans" presStyleCnt="0"/>
      <dgm:spPr/>
    </dgm:pt>
    <dgm:pt modelId="{DE7E767B-7EF5-4B41-A324-9C5D415058BE}" type="pres">
      <dgm:prSet presAssocID="{E6C38B02-2586-47D3-A4DB-5F7E2BA00A6F}" presName="node" presStyleLbl="node1" presStyleIdx="1" presStyleCnt="3">
        <dgm:presLayoutVars>
          <dgm:bulletEnabled val="1"/>
        </dgm:presLayoutVars>
      </dgm:prSet>
      <dgm:spPr/>
    </dgm:pt>
    <dgm:pt modelId="{A70E81BC-950D-42FD-B541-DCBA8351BF31}" type="pres">
      <dgm:prSet presAssocID="{883BC3BF-0CA8-42D6-999E-6DDB0B99F451}" presName="sibTrans" presStyleCnt="0"/>
      <dgm:spPr/>
    </dgm:pt>
    <dgm:pt modelId="{C4DC7A4F-1708-4AB9-8B03-EBF101E53510}" type="pres">
      <dgm:prSet presAssocID="{310BB3A2-E62E-47F2-BE51-C2F42928D197}" presName="node" presStyleLbl="node1" presStyleIdx="2" presStyleCnt="3">
        <dgm:presLayoutVars>
          <dgm:bulletEnabled val="1"/>
        </dgm:presLayoutVars>
      </dgm:prSet>
      <dgm:spPr/>
    </dgm:pt>
  </dgm:ptLst>
  <dgm:cxnLst>
    <dgm:cxn modelId="{E3C52403-6686-487F-97BB-ECA181D32A18}" srcId="{1B923866-F54A-4562-B474-A425934D223B}" destId="{5FC9463B-D61F-4CE8-B383-45BFE353F02D}" srcOrd="0" destOrd="0" parTransId="{08DECE2F-0D78-4D07-ABF2-0AB1682069DB}" sibTransId="{BE720749-C5C2-4C97-87A9-6782F8B76920}"/>
    <dgm:cxn modelId="{644BEC0E-6066-4FB7-8EE5-9E90F7F950E0}" type="presOf" srcId="{310BB3A2-E62E-47F2-BE51-C2F42928D197}" destId="{C4DC7A4F-1708-4AB9-8B03-EBF101E53510}" srcOrd="0" destOrd="0" presId="urn:microsoft.com/office/officeart/2005/8/layout/default"/>
    <dgm:cxn modelId="{678F9D26-B6C4-44E2-A5D5-BBDA7F2A2855}" srcId="{1B923866-F54A-4562-B474-A425934D223B}" destId="{E6C38B02-2586-47D3-A4DB-5F7E2BA00A6F}" srcOrd="1" destOrd="0" parTransId="{4372424D-A2ED-4292-9F9A-8462235715FF}" sibTransId="{883BC3BF-0CA8-42D6-999E-6DDB0B99F451}"/>
    <dgm:cxn modelId="{244B8466-750A-4F8C-A82C-259169B77262}" type="presOf" srcId="{1B923866-F54A-4562-B474-A425934D223B}" destId="{734735E7-A12D-4C73-9564-D62C10DE7A99}" srcOrd="0" destOrd="0" presId="urn:microsoft.com/office/officeart/2005/8/layout/default"/>
    <dgm:cxn modelId="{42374F4F-E446-424E-9279-54D040885C92}" type="presOf" srcId="{E6C38B02-2586-47D3-A4DB-5F7E2BA00A6F}" destId="{DE7E767B-7EF5-4B41-A324-9C5D415058BE}" srcOrd="0" destOrd="0" presId="urn:microsoft.com/office/officeart/2005/8/layout/default"/>
    <dgm:cxn modelId="{24562DBC-0505-41BE-A02D-438F085775FE}" srcId="{1B923866-F54A-4562-B474-A425934D223B}" destId="{310BB3A2-E62E-47F2-BE51-C2F42928D197}" srcOrd="2" destOrd="0" parTransId="{420938F8-2351-42F2-AC53-4CB10D7EEDD5}" sibTransId="{D369CD13-D1CA-4010-98DA-A9CA6EC39BB8}"/>
    <dgm:cxn modelId="{7FE00EC8-C9C7-41B5-9BAB-BAF066B4108D}" type="presOf" srcId="{5FC9463B-D61F-4CE8-B383-45BFE353F02D}" destId="{09F9331B-3A4A-4CB5-B6E3-B33925A0A211}" srcOrd="0" destOrd="0" presId="urn:microsoft.com/office/officeart/2005/8/layout/default"/>
    <dgm:cxn modelId="{D7F744C8-B5E5-4640-8620-5E1293B48B2F}" type="presParOf" srcId="{734735E7-A12D-4C73-9564-D62C10DE7A99}" destId="{09F9331B-3A4A-4CB5-B6E3-B33925A0A211}" srcOrd="0" destOrd="0" presId="urn:microsoft.com/office/officeart/2005/8/layout/default"/>
    <dgm:cxn modelId="{485FE59B-E0A2-4406-ABAC-9048969C40BF}" type="presParOf" srcId="{734735E7-A12D-4C73-9564-D62C10DE7A99}" destId="{4E5B73FE-D58D-4261-A32D-CFEB7D005143}" srcOrd="1" destOrd="0" presId="urn:microsoft.com/office/officeart/2005/8/layout/default"/>
    <dgm:cxn modelId="{EE9E9211-58F6-438B-8F49-99A603C500B5}" type="presParOf" srcId="{734735E7-A12D-4C73-9564-D62C10DE7A99}" destId="{DE7E767B-7EF5-4B41-A324-9C5D415058BE}" srcOrd="2" destOrd="0" presId="urn:microsoft.com/office/officeart/2005/8/layout/default"/>
    <dgm:cxn modelId="{D73CE7DB-7940-4908-BEF3-86BCCECEA5A0}" type="presParOf" srcId="{734735E7-A12D-4C73-9564-D62C10DE7A99}" destId="{A70E81BC-950D-42FD-B541-DCBA8351BF31}" srcOrd="3" destOrd="0" presId="urn:microsoft.com/office/officeart/2005/8/layout/default"/>
    <dgm:cxn modelId="{2A509ECF-F397-4E19-949D-4A93A348D522}" type="presParOf" srcId="{734735E7-A12D-4C73-9564-D62C10DE7A99}" destId="{C4DC7A4F-1708-4AB9-8B03-EBF101E53510}"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5932D5E-DE3F-4558-A641-0CD735DDB995}"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CAAA1D6E-8B0C-4BF8-B5BF-4F03235C7353}">
      <dgm:prSet/>
      <dgm:spPr/>
      <dgm:t>
        <a:bodyPr/>
        <a:lstStyle/>
        <a:p>
          <a:r>
            <a:rPr lang="en-GB"/>
            <a:t>Quest against high inflation: Led by the Fed, an unprecedented and joint monetary policy cycle hiking interest rates across almost all advanced economies</a:t>
          </a:r>
          <a:endParaRPr lang="en-US"/>
        </a:p>
      </dgm:t>
    </dgm:pt>
    <dgm:pt modelId="{84F8F81F-4456-4466-B176-96686F929FC5}" type="parTrans" cxnId="{104B55F8-E8AF-40F5-9FD5-C3CD4E9B2DCA}">
      <dgm:prSet/>
      <dgm:spPr/>
      <dgm:t>
        <a:bodyPr/>
        <a:lstStyle/>
        <a:p>
          <a:endParaRPr lang="en-US"/>
        </a:p>
      </dgm:t>
    </dgm:pt>
    <dgm:pt modelId="{68F2CD8C-52F4-4CD2-96D3-45AD8D3E3713}" type="sibTrans" cxnId="{104B55F8-E8AF-40F5-9FD5-C3CD4E9B2DCA}">
      <dgm:prSet/>
      <dgm:spPr/>
      <dgm:t>
        <a:bodyPr/>
        <a:lstStyle/>
        <a:p>
          <a:endParaRPr lang="en-US"/>
        </a:p>
      </dgm:t>
    </dgm:pt>
    <dgm:pt modelId="{F8C84442-8A2C-47F1-BBFC-355A7F110BAE}">
      <dgm:prSet/>
      <dgm:spPr/>
      <dgm:t>
        <a:bodyPr/>
        <a:lstStyle/>
        <a:p>
          <a:r>
            <a:rPr lang="en-GB" dirty="0"/>
            <a:t>Turn up the heat on emerging economies in particular :</a:t>
          </a:r>
          <a:endParaRPr lang="en-US" dirty="0"/>
        </a:p>
      </dgm:t>
    </dgm:pt>
    <dgm:pt modelId="{CBB58F7B-DDD0-403A-9B73-EE230FD3D1DC}" type="parTrans" cxnId="{8A38D54F-6471-47E5-83CE-C9F63D09104F}">
      <dgm:prSet/>
      <dgm:spPr/>
      <dgm:t>
        <a:bodyPr/>
        <a:lstStyle/>
        <a:p>
          <a:endParaRPr lang="en-US"/>
        </a:p>
      </dgm:t>
    </dgm:pt>
    <dgm:pt modelId="{D9EB4C0C-A6FC-4C0E-A08A-94900F430FB8}" type="sibTrans" cxnId="{8A38D54F-6471-47E5-83CE-C9F63D09104F}">
      <dgm:prSet/>
      <dgm:spPr/>
      <dgm:t>
        <a:bodyPr/>
        <a:lstStyle/>
        <a:p>
          <a:endParaRPr lang="en-US"/>
        </a:p>
      </dgm:t>
    </dgm:pt>
    <dgm:pt modelId="{F0BD2F00-5E3E-4583-9661-30AC565A42DB}">
      <dgm:prSet/>
      <dgm:spPr/>
      <dgm:t>
        <a:bodyPr/>
        <a:lstStyle/>
        <a:p>
          <a:r>
            <a:rPr lang="en-GB"/>
            <a:t>Capital flight into US- dollars</a:t>
          </a:r>
          <a:r>
            <a:rPr lang="en-US"/>
            <a:t>, currency depreciation making imports unaffordable (fertilizers for food!) and increasing burden and service of external debt</a:t>
          </a:r>
        </a:p>
      </dgm:t>
    </dgm:pt>
    <dgm:pt modelId="{5302E064-68C1-4009-935D-D7356CDA8F96}" type="parTrans" cxnId="{F690CA19-4B19-49F0-977C-9DEF55C25F3B}">
      <dgm:prSet/>
      <dgm:spPr/>
      <dgm:t>
        <a:bodyPr/>
        <a:lstStyle/>
        <a:p>
          <a:endParaRPr lang="en-US"/>
        </a:p>
      </dgm:t>
    </dgm:pt>
    <dgm:pt modelId="{28F562D8-E5A6-4E2C-9DB9-2849D363F7DB}" type="sibTrans" cxnId="{F690CA19-4B19-49F0-977C-9DEF55C25F3B}">
      <dgm:prSet/>
      <dgm:spPr/>
      <dgm:t>
        <a:bodyPr/>
        <a:lstStyle/>
        <a:p>
          <a:endParaRPr lang="en-US"/>
        </a:p>
      </dgm:t>
    </dgm:pt>
    <dgm:pt modelId="{6015919C-66F8-4C88-BE9C-7DEB26B8501A}">
      <dgm:prSet/>
      <dgm:spPr/>
      <dgm:t>
        <a:bodyPr/>
        <a:lstStyle/>
        <a:p>
          <a:r>
            <a:rPr lang="en-US" dirty="0"/>
            <a:t>Forcing their central banks to tighten and stifle their economy as well</a:t>
          </a:r>
        </a:p>
      </dgm:t>
    </dgm:pt>
    <dgm:pt modelId="{51F203FA-AB88-4551-92A6-35F3F20500ED}" type="parTrans" cxnId="{F628AF7E-9DF0-423F-B809-1C42371E2527}">
      <dgm:prSet/>
      <dgm:spPr/>
      <dgm:t>
        <a:bodyPr/>
        <a:lstStyle/>
        <a:p>
          <a:endParaRPr lang="en-US"/>
        </a:p>
      </dgm:t>
    </dgm:pt>
    <dgm:pt modelId="{5A1780F6-7C89-4960-84B3-97757B1E1FA2}" type="sibTrans" cxnId="{F628AF7E-9DF0-423F-B809-1C42371E2527}">
      <dgm:prSet/>
      <dgm:spPr/>
      <dgm:t>
        <a:bodyPr/>
        <a:lstStyle/>
        <a:p>
          <a:endParaRPr lang="en-US"/>
        </a:p>
      </dgm:t>
    </dgm:pt>
    <dgm:pt modelId="{E20899CC-5FB8-48BD-8C0C-702EB00104EE}">
      <dgm:prSet/>
      <dgm:spPr/>
      <dgm:t>
        <a:bodyPr/>
        <a:lstStyle/>
        <a:p>
          <a:r>
            <a:rPr lang="en-GB"/>
            <a:t>Providing the basis for a new round of fiscal tightening : Austerity 2.0</a:t>
          </a:r>
          <a:endParaRPr lang="en-US"/>
        </a:p>
      </dgm:t>
    </dgm:pt>
    <dgm:pt modelId="{A0E3C004-A42C-4531-862C-F0270A0103BC}" type="parTrans" cxnId="{EC31FFB6-4FDD-4A96-A2B7-CEC994599975}">
      <dgm:prSet/>
      <dgm:spPr/>
      <dgm:t>
        <a:bodyPr/>
        <a:lstStyle/>
        <a:p>
          <a:endParaRPr lang="en-US"/>
        </a:p>
      </dgm:t>
    </dgm:pt>
    <dgm:pt modelId="{07D1DE0A-A30C-49C9-A51E-11604740B10B}" type="sibTrans" cxnId="{EC31FFB6-4FDD-4A96-A2B7-CEC994599975}">
      <dgm:prSet/>
      <dgm:spPr/>
      <dgm:t>
        <a:bodyPr/>
        <a:lstStyle/>
        <a:p>
          <a:endParaRPr lang="en-US"/>
        </a:p>
      </dgm:t>
    </dgm:pt>
    <dgm:pt modelId="{8ECA38CC-8C36-4574-BCF1-8659CF43CDBA}" type="pres">
      <dgm:prSet presAssocID="{45932D5E-DE3F-4558-A641-0CD735DDB995}" presName="linear" presStyleCnt="0">
        <dgm:presLayoutVars>
          <dgm:animLvl val="lvl"/>
          <dgm:resizeHandles val="exact"/>
        </dgm:presLayoutVars>
      </dgm:prSet>
      <dgm:spPr/>
    </dgm:pt>
    <dgm:pt modelId="{EB3C0F3D-1F4D-44CA-B0B8-09562C913BBA}" type="pres">
      <dgm:prSet presAssocID="{CAAA1D6E-8B0C-4BF8-B5BF-4F03235C7353}" presName="parentText" presStyleLbl="node1" presStyleIdx="0" presStyleCnt="3">
        <dgm:presLayoutVars>
          <dgm:chMax val="0"/>
          <dgm:bulletEnabled val="1"/>
        </dgm:presLayoutVars>
      </dgm:prSet>
      <dgm:spPr/>
    </dgm:pt>
    <dgm:pt modelId="{090A1AA2-1964-4EB3-A6CD-17826ABFAF77}" type="pres">
      <dgm:prSet presAssocID="{68F2CD8C-52F4-4CD2-96D3-45AD8D3E3713}" presName="spacer" presStyleCnt="0"/>
      <dgm:spPr/>
    </dgm:pt>
    <dgm:pt modelId="{E5A13B19-A6A5-40FE-B02A-86581D7E623A}" type="pres">
      <dgm:prSet presAssocID="{F8C84442-8A2C-47F1-BBFC-355A7F110BAE}" presName="parentText" presStyleLbl="node1" presStyleIdx="1" presStyleCnt="3">
        <dgm:presLayoutVars>
          <dgm:chMax val="0"/>
          <dgm:bulletEnabled val="1"/>
        </dgm:presLayoutVars>
      </dgm:prSet>
      <dgm:spPr/>
    </dgm:pt>
    <dgm:pt modelId="{68E4F535-D81D-47BB-BF1D-AF84CD211BC7}" type="pres">
      <dgm:prSet presAssocID="{F8C84442-8A2C-47F1-BBFC-355A7F110BAE}" presName="childText" presStyleLbl="revTx" presStyleIdx="0" presStyleCnt="1">
        <dgm:presLayoutVars>
          <dgm:bulletEnabled val="1"/>
        </dgm:presLayoutVars>
      </dgm:prSet>
      <dgm:spPr/>
    </dgm:pt>
    <dgm:pt modelId="{B19977C5-7EDB-4C81-BB16-37AFA824B8E7}" type="pres">
      <dgm:prSet presAssocID="{E20899CC-5FB8-48BD-8C0C-702EB00104EE}" presName="parentText" presStyleLbl="node1" presStyleIdx="2" presStyleCnt="3">
        <dgm:presLayoutVars>
          <dgm:chMax val="0"/>
          <dgm:bulletEnabled val="1"/>
        </dgm:presLayoutVars>
      </dgm:prSet>
      <dgm:spPr/>
    </dgm:pt>
  </dgm:ptLst>
  <dgm:cxnLst>
    <dgm:cxn modelId="{373BE90C-CF4B-4215-A62A-4129E839CA26}" type="presOf" srcId="{F8C84442-8A2C-47F1-BBFC-355A7F110BAE}" destId="{E5A13B19-A6A5-40FE-B02A-86581D7E623A}" srcOrd="0" destOrd="0" presId="urn:microsoft.com/office/officeart/2005/8/layout/vList2"/>
    <dgm:cxn modelId="{F690CA19-4B19-49F0-977C-9DEF55C25F3B}" srcId="{F8C84442-8A2C-47F1-BBFC-355A7F110BAE}" destId="{F0BD2F00-5E3E-4583-9661-30AC565A42DB}" srcOrd="0" destOrd="0" parTransId="{5302E064-68C1-4009-935D-D7356CDA8F96}" sibTransId="{28F562D8-E5A6-4E2C-9DB9-2849D363F7DB}"/>
    <dgm:cxn modelId="{82CDD365-A986-4FF8-82B1-BB58E0CB76B8}" type="presOf" srcId="{E20899CC-5FB8-48BD-8C0C-702EB00104EE}" destId="{B19977C5-7EDB-4C81-BB16-37AFA824B8E7}" srcOrd="0" destOrd="0" presId="urn:microsoft.com/office/officeart/2005/8/layout/vList2"/>
    <dgm:cxn modelId="{8A38D54F-6471-47E5-83CE-C9F63D09104F}" srcId="{45932D5E-DE3F-4558-A641-0CD735DDB995}" destId="{F8C84442-8A2C-47F1-BBFC-355A7F110BAE}" srcOrd="1" destOrd="0" parTransId="{CBB58F7B-DDD0-403A-9B73-EE230FD3D1DC}" sibTransId="{D9EB4C0C-A6FC-4C0E-A08A-94900F430FB8}"/>
    <dgm:cxn modelId="{F628AF7E-9DF0-423F-B809-1C42371E2527}" srcId="{F8C84442-8A2C-47F1-BBFC-355A7F110BAE}" destId="{6015919C-66F8-4C88-BE9C-7DEB26B8501A}" srcOrd="1" destOrd="0" parTransId="{51F203FA-AB88-4551-92A6-35F3F20500ED}" sibTransId="{5A1780F6-7C89-4960-84B3-97757B1E1FA2}"/>
    <dgm:cxn modelId="{0C4B609A-DE2A-4553-A5C5-674B2D3DEA3D}" type="presOf" srcId="{CAAA1D6E-8B0C-4BF8-B5BF-4F03235C7353}" destId="{EB3C0F3D-1F4D-44CA-B0B8-09562C913BBA}" srcOrd="0" destOrd="0" presId="urn:microsoft.com/office/officeart/2005/8/layout/vList2"/>
    <dgm:cxn modelId="{07DC569D-21AB-4F55-9148-9C717DE9AF4C}" type="presOf" srcId="{F0BD2F00-5E3E-4583-9661-30AC565A42DB}" destId="{68E4F535-D81D-47BB-BF1D-AF84CD211BC7}" srcOrd="0" destOrd="0" presId="urn:microsoft.com/office/officeart/2005/8/layout/vList2"/>
    <dgm:cxn modelId="{EC31FFB6-4FDD-4A96-A2B7-CEC994599975}" srcId="{45932D5E-DE3F-4558-A641-0CD735DDB995}" destId="{E20899CC-5FB8-48BD-8C0C-702EB00104EE}" srcOrd="2" destOrd="0" parTransId="{A0E3C004-A42C-4531-862C-F0270A0103BC}" sibTransId="{07D1DE0A-A30C-49C9-A51E-11604740B10B}"/>
    <dgm:cxn modelId="{6117B7D5-54B1-4320-AC86-158B16CB8AC6}" type="presOf" srcId="{6015919C-66F8-4C88-BE9C-7DEB26B8501A}" destId="{68E4F535-D81D-47BB-BF1D-AF84CD211BC7}" srcOrd="0" destOrd="1" presId="urn:microsoft.com/office/officeart/2005/8/layout/vList2"/>
    <dgm:cxn modelId="{A8FEAAD9-D0DB-451B-8062-50200924225C}" type="presOf" srcId="{45932D5E-DE3F-4558-A641-0CD735DDB995}" destId="{8ECA38CC-8C36-4574-BCF1-8659CF43CDBA}" srcOrd="0" destOrd="0" presId="urn:microsoft.com/office/officeart/2005/8/layout/vList2"/>
    <dgm:cxn modelId="{104B55F8-E8AF-40F5-9FD5-C3CD4E9B2DCA}" srcId="{45932D5E-DE3F-4558-A641-0CD735DDB995}" destId="{CAAA1D6E-8B0C-4BF8-B5BF-4F03235C7353}" srcOrd="0" destOrd="0" parTransId="{84F8F81F-4456-4466-B176-96686F929FC5}" sibTransId="{68F2CD8C-52F4-4CD2-96D3-45AD8D3E3713}"/>
    <dgm:cxn modelId="{6AD73215-F8F6-4E0F-A40C-5584F3CD9F74}" type="presParOf" srcId="{8ECA38CC-8C36-4574-BCF1-8659CF43CDBA}" destId="{EB3C0F3D-1F4D-44CA-B0B8-09562C913BBA}" srcOrd="0" destOrd="0" presId="urn:microsoft.com/office/officeart/2005/8/layout/vList2"/>
    <dgm:cxn modelId="{4B3B914C-0C48-4868-AA98-CD874332B584}" type="presParOf" srcId="{8ECA38CC-8C36-4574-BCF1-8659CF43CDBA}" destId="{090A1AA2-1964-4EB3-A6CD-17826ABFAF77}" srcOrd="1" destOrd="0" presId="urn:microsoft.com/office/officeart/2005/8/layout/vList2"/>
    <dgm:cxn modelId="{69572401-A80B-4521-B641-66515F8E6F8E}" type="presParOf" srcId="{8ECA38CC-8C36-4574-BCF1-8659CF43CDBA}" destId="{E5A13B19-A6A5-40FE-B02A-86581D7E623A}" srcOrd="2" destOrd="0" presId="urn:microsoft.com/office/officeart/2005/8/layout/vList2"/>
    <dgm:cxn modelId="{C5ECE5B7-3F0D-4E7A-A2C9-8E080DE58061}" type="presParOf" srcId="{8ECA38CC-8C36-4574-BCF1-8659CF43CDBA}" destId="{68E4F535-D81D-47BB-BF1D-AF84CD211BC7}" srcOrd="3" destOrd="0" presId="urn:microsoft.com/office/officeart/2005/8/layout/vList2"/>
    <dgm:cxn modelId="{6AAC9417-6D51-489A-AFCA-8547BDFE0ADC}" type="presParOf" srcId="{8ECA38CC-8C36-4574-BCF1-8659CF43CDBA}" destId="{B19977C5-7EDB-4C81-BB16-37AFA824B8E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5FEA2C1-50BE-4BF3-9548-B17A183C85BA}"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C3E0298D-F479-4747-ACFB-E90966C88911}">
      <dgm:prSet/>
      <dgm:spPr/>
      <dgm:t>
        <a:bodyPr/>
        <a:lstStyle/>
        <a:p>
          <a:r>
            <a:rPr lang="en-GB" dirty="0"/>
            <a:t>Financial crisis: A private sector led housing bubble collapse suddenly became the fault of public finances (Governments should have used the housing bubble to build enormous surpluses so they would have had the buffers when the bubble </a:t>
          </a:r>
          <a:r>
            <a:rPr lang="en-GB" dirty="0" err="1"/>
            <a:t>bursted</a:t>
          </a:r>
          <a:r>
            <a:rPr lang="en-GB" dirty="0"/>
            <a:t>… so the argument went at the time). </a:t>
          </a:r>
          <a:endParaRPr lang="en-US" dirty="0"/>
        </a:p>
      </dgm:t>
    </dgm:pt>
    <dgm:pt modelId="{B5040025-7C8D-454E-841B-7E53672C0CA1}" type="parTrans" cxnId="{BE8C6DA0-F431-4DEF-B8C4-77DB3C1A712D}">
      <dgm:prSet/>
      <dgm:spPr/>
      <dgm:t>
        <a:bodyPr/>
        <a:lstStyle/>
        <a:p>
          <a:endParaRPr lang="en-US"/>
        </a:p>
      </dgm:t>
    </dgm:pt>
    <dgm:pt modelId="{B3D6D020-4609-4203-BF98-0DDE30ACA1BE}" type="sibTrans" cxnId="{BE8C6DA0-F431-4DEF-B8C4-77DB3C1A712D}">
      <dgm:prSet/>
      <dgm:spPr/>
      <dgm:t>
        <a:bodyPr/>
        <a:lstStyle/>
        <a:p>
          <a:endParaRPr lang="en-US"/>
        </a:p>
      </dgm:t>
    </dgm:pt>
    <dgm:pt modelId="{B0C1CE67-7B5D-49BC-BF90-E3812BD8AA15}">
      <dgm:prSet/>
      <dgm:spPr/>
      <dgm:t>
        <a:bodyPr/>
        <a:lstStyle/>
        <a:p>
          <a:r>
            <a:rPr lang="en-GB" dirty="0"/>
            <a:t>Cost-of-living crisis: A supply- side shock (temporarily) causing large shifts in relative prices pushing up overall inflation…..becomes being seen as an aggregate/across the board demand shock causing (recurrent) inflation</a:t>
          </a:r>
          <a:endParaRPr lang="en-US" dirty="0"/>
        </a:p>
      </dgm:t>
    </dgm:pt>
    <dgm:pt modelId="{D93FBA30-BB23-4240-B5BD-8C0B19D8379C}" type="parTrans" cxnId="{0CF64429-5421-42EE-A9FC-7623D2C83C13}">
      <dgm:prSet/>
      <dgm:spPr/>
      <dgm:t>
        <a:bodyPr/>
        <a:lstStyle/>
        <a:p>
          <a:endParaRPr lang="en-US"/>
        </a:p>
      </dgm:t>
    </dgm:pt>
    <dgm:pt modelId="{5A62961F-8458-4594-BB67-7538DD6D7A7F}" type="sibTrans" cxnId="{0CF64429-5421-42EE-A9FC-7623D2C83C13}">
      <dgm:prSet/>
      <dgm:spPr/>
      <dgm:t>
        <a:bodyPr/>
        <a:lstStyle/>
        <a:p>
          <a:endParaRPr lang="en-US"/>
        </a:p>
      </dgm:t>
    </dgm:pt>
    <dgm:pt modelId="{D9E2FC76-1748-4389-8F9E-89E6365E66AA}" type="pres">
      <dgm:prSet presAssocID="{E5FEA2C1-50BE-4BF3-9548-B17A183C85BA}" presName="linear" presStyleCnt="0">
        <dgm:presLayoutVars>
          <dgm:animLvl val="lvl"/>
          <dgm:resizeHandles val="exact"/>
        </dgm:presLayoutVars>
      </dgm:prSet>
      <dgm:spPr/>
    </dgm:pt>
    <dgm:pt modelId="{BEFEB53A-8A49-4282-B23F-D6EBE2505C54}" type="pres">
      <dgm:prSet presAssocID="{C3E0298D-F479-4747-ACFB-E90966C88911}" presName="parentText" presStyleLbl="node1" presStyleIdx="0" presStyleCnt="2">
        <dgm:presLayoutVars>
          <dgm:chMax val="0"/>
          <dgm:bulletEnabled val="1"/>
        </dgm:presLayoutVars>
      </dgm:prSet>
      <dgm:spPr/>
    </dgm:pt>
    <dgm:pt modelId="{9C708A8B-649B-4D4E-8B85-D94BCC1A0894}" type="pres">
      <dgm:prSet presAssocID="{B3D6D020-4609-4203-BF98-0DDE30ACA1BE}" presName="spacer" presStyleCnt="0"/>
      <dgm:spPr/>
    </dgm:pt>
    <dgm:pt modelId="{D16E399A-C8B0-45B1-B7E4-BA5D3DB98B8E}" type="pres">
      <dgm:prSet presAssocID="{B0C1CE67-7B5D-49BC-BF90-E3812BD8AA15}" presName="parentText" presStyleLbl="node1" presStyleIdx="1" presStyleCnt="2">
        <dgm:presLayoutVars>
          <dgm:chMax val="0"/>
          <dgm:bulletEnabled val="1"/>
        </dgm:presLayoutVars>
      </dgm:prSet>
      <dgm:spPr/>
    </dgm:pt>
  </dgm:ptLst>
  <dgm:cxnLst>
    <dgm:cxn modelId="{0CF64429-5421-42EE-A9FC-7623D2C83C13}" srcId="{E5FEA2C1-50BE-4BF3-9548-B17A183C85BA}" destId="{B0C1CE67-7B5D-49BC-BF90-E3812BD8AA15}" srcOrd="1" destOrd="0" parTransId="{D93FBA30-BB23-4240-B5BD-8C0B19D8379C}" sibTransId="{5A62961F-8458-4594-BB67-7538DD6D7A7F}"/>
    <dgm:cxn modelId="{B6335B47-7738-4437-886F-26FA79049CA0}" type="presOf" srcId="{B0C1CE67-7B5D-49BC-BF90-E3812BD8AA15}" destId="{D16E399A-C8B0-45B1-B7E4-BA5D3DB98B8E}" srcOrd="0" destOrd="0" presId="urn:microsoft.com/office/officeart/2005/8/layout/vList2"/>
    <dgm:cxn modelId="{184211A0-6205-4E5A-83F6-74EBB545810B}" type="presOf" srcId="{E5FEA2C1-50BE-4BF3-9548-B17A183C85BA}" destId="{D9E2FC76-1748-4389-8F9E-89E6365E66AA}" srcOrd="0" destOrd="0" presId="urn:microsoft.com/office/officeart/2005/8/layout/vList2"/>
    <dgm:cxn modelId="{BE8C6DA0-F431-4DEF-B8C4-77DB3C1A712D}" srcId="{E5FEA2C1-50BE-4BF3-9548-B17A183C85BA}" destId="{C3E0298D-F479-4747-ACFB-E90966C88911}" srcOrd="0" destOrd="0" parTransId="{B5040025-7C8D-454E-841B-7E53672C0CA1}" sibTransId="{B3D6D020-4609-4203-BF98-0DDE30ACA1BE}"/>
    <dgm:cxn modelId="{7AE689E0-E230-47BC-B5B7-874760E055FE}" type="presOf" srcId="{C3E0298D-F479-4747-ACFB-E90966C88911}" destId="{BEFEB53A-8A49-4282-B23F-D6EBE2505C54}" srcOrd="0" destOrd="0" presId="urn:microsoft.com/office/officeart/2005/8/layout/vList2"/>
    <dgm:cxn modelId="{29107983-FC8F-4D45-A2DB-78FF227DA9C7}" type="presParOf" srcId="{D9E2FC76-1748-4389-8F9E-89E6365E66AA}" destId="{BEFEB53A-8A49-4282-B23F-D6EBE2505C54}" srcOrd="0" destOrd="0" presId="urn:microsoft.com/office/officeart/2005/8/layout/vList2"/>
    <dgm:cxn modelId="{4C961E3A-E36A-4753-BF8B-3D6928916C41}" type="presParOf" srcId="{D9E2FC76-1748-4389-8F9E-89E6365E66AA}" destId="{9C708A8B-649B-4D4E-8B85-D94BCC1A0894}" srcOrd="1" destOrd="0" presId="urn:microsoft.com/office/officeart/2005/8/layout/vList2"/>
    <dgm:cxn modelId="{F032BDA1-28D8-42A2-AE92-9F220C03F479}" type="presParOf" srcId="{D9E2FC76-1748-4389-8F9E-89E6365E66AA}" destId="{D16E399A-C8B0-45B1-B7E4-BA5D3DB98B8E}"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C095CB-CFDB-41A7-A7D5-3B3AFC8AB6D6}">
      <dsp:nvSpPr>
        <dsp:cNvPr id="0" name=""/>
        <dsp:cNvSpPr/>
      </dsp:nvSpPr>
      <dsp:spPr>
        <a:xfrm>
          <a:off x="307345" y="1546"/>
          <a:ext cx="3222855" cy="193371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For eight emerging economies, a repeated annual increase of public spending by 1% of GDP over 5 years in the care sector, the green economy or in infrastructure ….</a:t>
          </a:r>
          <a:endParaRPr lang="en-US" sz="1700" kern="1200"/>
        </a:p>
      </dsp:txBody>
      <dsp:txXfrm>
        <a:off x="307345" y="1546"/>
        <a:ext cx="3222855" cy="1933713"/>
      </dsp:txXfrm>
    </dsp:sp>
    <dsp:sp modelId="{D49E829F-7B94-4C1D-826C-27F29E73FB94}">
      <dsp:nvSpPr>
        <dsp:cNvPr id="0" name=""/>
        <dsp:cNvSpPr/>
      </dsp:nvSpPr>
      <dsp:spPr>
        <a:xfrm>
          <a:off x="3852486" y="1546"/>
          <a:ext cx="3222855" cy="1933713"/>
        </a:xfrm>
        <a:prstGeom prst="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 would increase GDP on average by 10 to 12 %</a:t>
          </a:r>
          <a:endParaRPr lang="en-US" sz="1700" kern="1200"/>
        </a:p>
      </dsp:txBody>
      <dsp:txXfrm>
        <a:off x="3852486" y="1546"/>
        <a:ext cx="3222855" cy="1933713"/>
      </dsp:txXfrm>
    </dsp:sp>
    <dsp:sp modelId="{C7B6584E-FCBD-4C38-8BAD-3DD150B2EB3E}">
      <dsp:nvSpPr>
        <dsp:cNvPr id="0" name=""/>
        <dsp:cNvSpPr/>
      </dsp:nvSpPr>
      <dsp:spPr>
        <a:xfrm>
          <a:off x="7397627" y="1546"/>
          <a:ext cx="3222855" cy="1933713"/>
        </a:xfrm>
        <a:prstGeom prst="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 and employment by  6 to 12% on average</a:t>
          </a:r>
          <a:endParaRPr lang="en-US" sz="1700" kern="1200"/>
        </a:p>
      </dsp:txBody>
      <dsp:txXfrm>
        <a:off x="7397627" y="1546"/>
        <a:ext cx="3222855" cy="1933713"/>
      </dsp:txXfrm>
    </dsp:sp>
    <dsp:sp modelId="{2DF1722B-D5F4-4680-80EA-3370E20C527B}">
      <dsp:nvSpPr>
        <dsp:cNvPr id="0" name=""/>
        <dsp:cNvSpPr/>
      </dsp:nvSpPr>
      <dsp:spPr>
        <a:xfrm>
          <a:off x="307345" y="2257545"/>
          <a:ext cx="3222855" cy="1933713"/>
        </a:xfrm>
        <a:prstGeom prst="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Positive spill-overs on productivity and from there on wages and working conditions</a:t>
          </a:r>
          <a:endParaRPr lang="en-US" sz="1700" kern="1200"/>
        </a:p>
      </dsp:txBody>
      <dsp:txXfrm>
        <a:off x="307345" y="2257545"/>
        <a:ext cx="3222855" cy="1933713"/>
      </dsp:txXfrm>
    </dsp:sp>
    <dsp:sp modelId="{DC818618-1176-4103-BE19-7B8AD3F96688}">
      <dsp:nvSpPr>
        <dsp:cNvPr id="0" name=""/>
        <dsp:cNvSpPr/>
      </dsp:nvSpPr>
      <dsp:spPr>
        <a:xfrm>
          <a:off x="3852486" y="2257545"/>
          <a:ext cx="3222855" cy="1933713"/>
        </a:xfrm>
        <a:prstGeom prst="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Partly self-financed, hence a role for (i) progressive fiscal policy and (ii) accommodating monetary policy (dual mandate with a higher weight for employment, band not point inflation targets) to fill the rest of the gap  </a:t>
          </a:r>
          <a:endParaRPr lang="en-US" sz="1700" kern="1200"/>
        </a:p>
      </dsp:txBody>
      <dsp:txXfrm>
        <a:off x="3852486" y="2257545"/>
        <a:ext cx="3222855" cy="1933713"/>
      </dsp:txXfrm>
    </dsp:sp>
    <dsp:sp modelId="{85638D12-4E5A-4C88-913A-D5A3E3712A7F}">
      <dsp:nvSpPr>
        <dsp:cNvPr id="0" name=""/>
        <dsp:cNvSpPr/>
      </dsp:nvSpPr>
      <dsp:spPr>
        <a:xfrm>
          <a:off x="7397627" y="2257545"/>
          <a:ext cx="3222855" cy="1933713"/>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Links up with international financial issues (debt cancellation, advanced economies leading the way to generate space on current account balances for emerging)</a:t>
          </a:r>
          <a:endParaRPr lang="en-US" sz="1700" kern="1200" dirty="0"/>
        </a:p>
      </dsp:txBody>
      <dsp:txXfrm>
        <a:off x="7397627" y="2257545"/>
        <a:ext cx="3222855" cy="19337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F9331B-3A4A-4CB5-B6E3-B33925A0A211}">
      <dsp:nvSpPr>
        <dsp:cNvPr id="0" name=""/>
        <dsp:cNvSpPr/>
      </dsp:nvSpPr>
      <dsp:spPr>
        <a:xfrm>
          <a:off x="0" y="1071918"/>
          <a:ext cx="3414946" cy="204896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defRPr cap="all"/>
          </a:pPr>
          <a:r>
            <a:rPr lang="en-GB" sz="2200" kern="1200"/>
            <a:t>OECD Economic Outlook: Estimates on necessary investment to manage climate change are huge</a:t>
          </a:r>
          <a:endParaRPr lang="en-US" sz="2200" kern="1200"/>
        </a:p>
      </dsp:txBody>
      <dsp:txXfrm>
        <a:off x="0" y="1071918"/>
        <a:ext cx="3414946" cy="2048967"/>
      </dsp:txXfrm>
    </dsp:sp>
    <dsp:sp modelId="{DE7E767B-7EF5-4B41-A324-9C5D415058BE}">
      <dsp:nvSpPr>
        <dsp:cNvPr id="0" name=""/>
        <dsp:cNvSpPr/>
      </dsp:nvSpPr>
      <dsp:spPr>
        <a:xfrm>
          <a:off x="3756441" y="1071918"/>
          <a:ext cx="3414946" cy="2048967"/>
        </a:xfrm>
        <a:prstGeom prst="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defRPr cap="all"/>
          </a:pPr>
          <a:r>
            <a:rPr lang="en-GB" sz="2200" kern="1200"/>
            <a:t>Revised (in course of euro crisis) estimates by IMF of fiscal multipliers show similarly high values (substantially above 1)</a:t>
          </a:r>
          <a:endParaRPr lang="en-US" sz="2200" kern="1200"/>
        </a:p>
      </dsp:txBody>
      <dsp:txXfrm>
        <a:off x="3756441" y="1071918"/>
        <a:ext cx="3414946" cy="2048967"/>
      </dsp:txXfrm>
    </dsp:sp>
    <dsp:sp modelId="{C4DC7A4F-1708-4AB9-8B03-EBF101E53510}">
      <dsp:nvSpPr>
        <dsp:cNvPr id="0" name=""/>
        <dsp:cNvSpPr/>
      </dsp:nvSpPr>
      <dsp:spPr>
        <a:xfrm>
          <a:off x="7512882" y="1071918"/>
          <a:ext cx="3414946" cy="2048967"/>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defRPr cap="all"/>
          </a:pPr>
          <a:r>
            <a:rPr lang="en-GB" sz="2200" kern="1200" dirty="0"/>
            <a:t>OECD Employment and Social Affairs research on the care sector</a:t>
          </a:r>
          <a:endParaRPr lang="en-US" sz="2200" kern="1200" dirty="0"/>
        </a:p>
      </dsp:txBody>
      <dsp:txXfrm>
        <a:off x="7512882" y="1071918"/>
        <a:ext cx="3414946" cy="204896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3C0F3D-1F4D-44CA-B0B8-09562C913BBA}">
      <dsp:nvSpPr>
        <dsp:cNvPr id="0" name=""/>
        <dsp:cNvSpPr/>
      </dsp:nvSpPr>
      <dsp:spPr>
        <a:xfrm>
          <a:off x="0" y="77027"/>
          <a:ext cx="10927829" cy="9945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kern="1200"/>
            <a:t>Quest against high inflation: Led by the Fed, an unprecedented and joint monetary policy cycle hiking interest rates across almost all advanced economies</a:t>
          </a:r>
          <a:endParaRPr lang="en-US" sz="2500" kern="1200"/>
        </a:p>
      </dsp:txBody>
      <dsp:txXfrm>
        <a:off x="48547" y="125574"/>
        <a:ext cx="10830735" cy="897406"/>
      </dsp:txXfrm>
    </dsp:sp>
    <dsp:sp modelId="{E5A13B19-A6A5-40FE-B02A-86581D7E623A}">
      <dsp:nvSpPr>
        <dsp:cNvPr id="0" name=""/>
        <dsp:cNvSpPr/>
      </dsp:nvSpPr>
      <dsp:spPr>
        <a:xfrm>
          <a:off x="0" y="1143527"/>
          <a:ext cx="10927829" cy="99450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kern="1200" dirty="0"/>
            <a:t>Turn up the heat on emerging economies in particular :</a:t>
          </a:r>
          <a:endParaRPr lang="en-US" sz="2500" kern="1200" dirty="0"/>
        </a:p>
      </dsp:txBody>
      <dsp:txXfrm>
        <a:off x="48547" y="1192074"/>
        <a:ext cx="10830735" cy="897406"/>
      </dsp:txXfrm>
    </dsp:sp>
    <dsp:sp modelId="{68E4F535-D81D-47BB-BF1D-AF84CD211BC7}">
      <dsp:nvSpPr>
        <dsp:cNvPr id="0" name=""/>
        <dsp:cNvSpPr/>
      </dsp:nvSpPr>
      <dsp:spPr>
        <a:xfrm>
          <a:off x="0" y="2138027"/>
          <a:ext cx="10927829" cy="983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6959" tIns="31750" rIns="177800" bIns="31750" numCol="1" spcCol="1270" anchor="t" anchorCtr="0">
          <a:noAutofit/>
        </a:bodyPr>
        <a:lstStyle/>
        <a:p>
          <a:pPr marL="228600" lvl="1" indent="-228600" algn="l" defTabSz="889000">
            <a:lnSpc>
              <a:spcPct val="90000"/>
            </a:lnSpc>
            <a:spcBef>
              <a:spcPct val="0"/>
            </a:spcBef>
            <a:spcAft>
              <a:spcPct val="20000"/>
            </a:spcAft>
            <a:buChar char="•"/>
          </a:pPr>
          <a:r>
            <a:rPr lang="en-GB" sz="2000" kern="1200"/>
            <a:t>Capital flight into US- dollars</a:t>
          </a:r>
          <a:r>
            <a:rPr lang="en-US" sz="2000" kern="1200"/>
            <a:t>, currency depreciation making imports unaffordable (fertilizers for food!) and increasing burden and service of external debt</a:t>
          </a:r>
        </a:p>
        <a:p>
          <a:pPr marL="228600" lvl="1" indent="-228600" algn="l" defTabSz="889000">
            <a:lnSpc>
              <a:spcPct val="90000"/>
            </a:lnSpc>
            <a:spcBef>
              <a:spcPct val="0"/>
            </a:spcBef>
            <a:spcAft>
              <a:spcPct val="20000"/>
            </a:spcAft>
            <a:buChar char="•"/>
          </a:pPr>
          <a:r>
            <a:rPr lang="en-US" sz="2000" kern="1200" dirty="0"/>
            <a:t>Forcing their central banks to tighten and stifle their economy as well</a:t>
          </a:r>
        </a:p>
      </dsp:txBody>
      <dsp:txXfrm>
        <a:off x="0" y="2138027"/>
        <a:ext cx="10927829" cy="983250"/>
      </dsp:txXfrm>
    </dsp:sp>
    <dsp:sp modelId="{B19977C5-7EDB-4C81-BB16-37AFA824B8E7}">
      <dsp:nvSpPr>
        <dsp:cNvPr id="0" name=""/>
        <dsp:cNvSpPr/>
      </dsp:nvSpPr>
      <dsp:spPr>
        <a:xfrm>
          <a:off x="0" y="3121277"/>
          <a:ext cx="10927829" cy="99450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kern="1200"/>
            <a:t>Providing the basis for a new round of fiscal tightening : Austerity 2.0</a:t>
          </a:r>
          <a:endParaRPr lang="en-US" sz="2500" kern="1200"/>
        </a:p>
      </dsp:txBody>
      <dsp:txXfrm>
        <a:off x="48547" y="3169824"/>
        <a:ext cx="10830735" cy="8974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FEB53A-8A49-4282-B23F-D6EBE2505C54}">
      <dsp:nvSpPr>
        <dsp:cNvPr id="0" name=""/>
        <dsp:cNvSpPr/>
      </dsp:nvSpPr>
      <dsp:spPr>
        <a:xfrm>
          <a:off x="0" y="57722"/>
          <a:ext cx="10927829" cy="19983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kern="1200" dirty="0"/>
            <a:t>Financial crisis: A private sector led housing bubble collapse suddenly became the fault of public finances (Governments should have used the housing bubble to build enormous surpluses so they would have had the buffers when the bubble </a:t>
          </a:r>
          <a:r>
            <a:rPr lang="en-GB" sz="2800" kern="1200" dirty="0" err="1"/>
            <a:t>bursted</a:t>
          </a:r>
          <a:r>
            <a:rPr lang="en-GB" sz="2800" kern="1200" dirty="0"/>
            <a:t>… so the argument went at the time). </a:t>
          </a:r>
          <a:endParaRPr lang="en-US" sz="2800" kern="1200" dirty="0"/>
        </a:p>
      </dsp:txBody>
      <dsp:txXfrm>
        <a:off x="97552" y="155274"/>
        <a:ext cx="10732725" cy="1803256"/>
      </dsp:txXfrm>
    </dsp:sp>
    <dsp:sp modelId="{D16E399A-C8B0-45B1-B7E4-BA5D3DB98B8E}">
      <dsp:nvSpPr>
        <dsp:cNvPr id="0" name=""/>
        <dsp:cNvSpPr/>
      </dsp:nvSpPr>
      <dsp:spPr>
        <a:xfrm>
          <a:off x="0" y="2136722"/>
          <a:ext cx="10927829" cy="199836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kern="1200" dirty="0"/>
            <a:t>Cost-of-living crisis: A supply- side shock (temporarily) causing large shifts in relative prices pushing up overall inflation…..becomes being seen as an aggregate/across the board demand shock causing (recurrent) inflation</a:t>
          </a:r>
          <a:endParaRPr lang="en-US" sz="2800" kern="1200" dirty="0"/>
        </a:p>
      </dsp:txBody>
      <dsp:txXfrm>
        <a:off x="97552" y="2234274"/>
        <a:ext cx="10732725" cy="180325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AF985-7E55-2309-B4A3-79C4B1F670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E9AEEC3-DA29-5CF9-F2F2-B0DA5CC535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AEE5F5D-6FDD-867A-63E0-C4E087505130}"/>
              </a:ext>
            </a:extLst>
          </p:cNvPr>
          <p:cNvSpPr>
            <a:spLocks noGrp="1"/>
          </p:cNvSpPr>
          <p:nvPr>
            <p:ph type="dt" sz="half" idx="10"/>
          </p:nvPr>
        </p:nvSpPr>
        <p:spPr/>
        <p:txBody>
          <a:bodyPr/>
          <a:lstStyle/>
          <a:p>
            <a:fld id="{5DE3D199-1F8B-4E9B-8537-E715B7BD8538}" type="datetimeFigureOut">
              <a:rPr lang="en-US" smtClean="0"/>
              <a:t>5/30/2023</a:t>
            </a:fld>
            <a:endParaRPr lang="en-US"/>
          </a:p>
        </p:txBody>
      </p:sp>
      <p:sp>
        <p:nvSpPr>
          <p:cNvPr id="5" name="Footer Placeholder 4">
            <a:extLst>
              <a:ext uri="{FF2B5EF4-FFF2-40B4-BE49-F238E27FC236}">
                <a16:creationId xmlns:a16="http://schemas.microsoft.com/office/drawing/2014/main" id="{A7DC5546-9C53-B025-88C6-CEABDB3851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95ABAA-B558-5B1D-5A9C-074DC3FEEC52}"/>
              </a:ext>
            </a:extLst>
          </p:cNvPr>
          <p:cNvSpPr>
            <a:spLocks noGrp="1"/>
          </p:cNvSpPr>
          <p:nvPr>
            <p:ph type="sldNum" sz="quarter" idx="12"/>
          </p:nvPr>
        </p:nvSpPr>
        <p:spPr/>
        <p:txBody>
          <a:bodyPr/>
          <a:lstStyle/>
          <a:p>
            <a:fld id="{C7379A3F-9BFE-4081-B9E6-2659A75A81FC}" type="slidenum">
              <a:rPr lang="en-US" smtClean="0"/>
              <a:t>‹#›</a:t>
            </a:fld>
            <a:endParaRPr lang="en-US"/>
          </a:p>
        </p:txBody>
      </p:sp>
    </p:spTree>
    <p:extLst>
      <p:ext uri="{BB962C8B-B14F-4D97-AF65-F5344CB8AC3E}">
        <p14:creationId xmlns:p14="http://schemas.microsoft.com/office/powerpoint/2010/main" val="2831631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399CC-13EB-956D-7C4F-0C6D2027D36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84A5539-6E91-C1E3-1A2E-B3DD350A4FE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E6B969-0607-4225-01A4-EEAB2CDD19E2}"/>
              </a:ext>
            </a:extLst>
          </p:cNvPr>
          <p:cNvSpPr>
            <a:spLocks noGrp="1"/>
          </p:cNvSpPr>
          <p:nvPr>
            <p:ph type="dt" sz="half" idx="10"/>
          </p:nvPr>
        </p:nvSpPr>
        <p:spPr/>
        <p:txBody>
          <a:bodyPr/>
          <a:lstStyle/>
          <a:p>
            <a:fld id="{5DE3D199-1F8B-4E9B-8537-E715B7BD8538}" type="datetimeFigureOut">
              <a:rPr lang="en-US" smtClean="0"/>
              <a:t>5/30/2023</a:t>
            </a:fld>
            <a:endParaRPr lang="en-US"/>
          </a:p>
        </p:txBody>
      </p:sp>
      <p:sp>
        <p:nvSpPr>
          <p:cNvPr id="5" name="Footer Placeholder 4">
            <a:extLst>
              <a:ext uri="{FF2B5EF4-FFF2-40B4-BE49-F238E27FC236}">
                <a16:creationId xmlns:a16="http://schemas.microsoft.com/office/drawing/2014/main" id="{CA1EDB51-DD06-C1CF-FD34-A854E0AD7F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61A701-286B-F931-8C49-453C57BA658D}"/>
              </a:ext>
            </a:extLst>
          </p:cNvPr>
          <p:cNvSpPr>
            <a:spLocks noGrp="1"/>
          </p:cNvSpPr>
          <p:nvPr>
            <p:ph type="sldNum" sz="quarter" idx="12"/>
          </p:nvPr>
        </p:nvSpPr>
        <p:spPr/>
        <p:txBody>
          <a:bodyPr/>
          <a:lstStyle/>
          <a:p>
            <a:fld id="{C7379A3F-9BFE-4081-B9E6-2659A75A81FC}" type="slidenum">
              <a:rPr lang="en-US" smtClean="0"/>
              <a:t>‹#›</a:t>
            </a:fld>
            <a:endParaRPr lang="en-US"/>
          </a:p>
        </p:txBody>
      </p:sp>
    </p:spTree>
    <p:extLst>
      <p:ext uri="{BB962C8B-B14F-4D97-AF65-F5344CB8AC3E}">
        <p14:creationId xmlns:p14="http://schemas.microsoft.com/office/powerpoint/2010/main" val="296744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90784ED-2950-4F23-B1FE-42F65E65787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A6CD92-CD9F-E89C-1BA4-08DFF56EB86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84DA5C-B019-CF41-C103-8FA42A9CCAA5}"/>
              </a:ext>
            </a:extLst>
          </p:cNvPr>
          <p:cNvSpPr>
            <a:spLocks noGrp="1"/>
          </p:cNvSpPr>
          <p:nvPr>
            <p:ph type="dt" sz="half" idx="10"/>
          </p:nvPr>
        </p:nvSpPr>
        <p:spPr/>
        <p:txBody>
          <a:bodyPr/>
          <a:lstStyle/>
          <a:p>
            <a:fld id="{5DE3D199-1F8B-4E9B-8537-E715B7BD8538}" type="datetimeFigureOut">
              <a:rPr lang="en-US" smtClean="0"/>
              <a:t>5/30/2023</a:t>
            </a:fld>
            <a:endParaRPr lang="en-US"/>
          </a:p>
        </p:txBody>
      </p:sp>
      <p:sp>
        <p:nvSpPr>
          <p:cNvPr id="5" name="Footer Placeholder 4">
            <a:extLst>
              <a:ext uri="{FF2B5EF4-FFF2-40B4-BE49-F238E27FC236}">
                <a16:creationId xmlns:a16="http://schemas.microsoft.com/office/drawing/2014/main" id="{F57249EA-5971-2DEE-FA72-71381B5DDF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1F6618-3D62-AD93-77FF-25FD484DC11B}"/>
              </a:ext>
            </a:extLst>
          </p:cNvPr>
          <p:cNvSpPr>
            <a:spLocks noGrp="1"/>
          </p:cNvSpPr>
          <p:nvPr>
            <p:ph type="sldNum" sz="quarter" idx="12"/>
          </p:nvPr>
        </p:nvSpPr>
        <p:spPr/>
        <p:txBody>
          <a:bodyPr/>
          <a:lstStyle/>
          <a:p>
            <a:fld id="{C7379A3F-9BFE-4081-B9E6-2659A75A81FC}" type="slidenum">
              <a:rPr lang="en-US" smtClean="0"/>
              <a:t>‹#›</a:t>
            </a:fld>
            <a:endParaRPr lang="en-US"/>
          </a:p>
        </p:txBody>
      </p:sp>
    </p:spTree>
    <p:extLst>
      <p:ext uri="{BB962C8B-B14F-4D97-AF65-F5344CB8AC3E}">
        <p14:creationId xmlns:p14="http://schemas.microsoft.com/office/powerpoint/2010/main" val="179641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6451D-137F-3B34-CDE2-5E0615146F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50C546-EEBA-3C5E-1692-757696D261F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9B60C4-8A11-908A-CED0-8AF63F8E81CA}"/>
              </a:ext>
            </a:extLst>
          </p:cNvPr>
          <p:cNvSpPr>
            <a:spLocks noGrp="1"/>
          </p:cNvSpPr>
          <p:nvPr>
            <p:ph type="dt" sz="half" idx="10"/>
          </p:nvPr>
        </p:nvSpPr>
        <p:spPr/>
        <p:txBody>
          <a:bodyPr/>
          <a:lstStyle/>
          <a:p>
            <a:fld id="{5DE3D199-1F8B-4E9B-8537-E715B7BD8538}" type="datetimeFigureOut">
              <a:rPr lang="en-US" smtClean="0"/>
              <a:t>5/30/2023</a:t>
            </a:fld>
            <a:endParaRPr lang="en-US"/>
          </a:p>
        </p:txBody>
      </p:sp>
      <p:sp>
        <p:nvSpPr>
          <p:cNvPr id="5" name="Footer Placeholder 4">
            <a:extLst>
              <a:ext uri="{FF2B5EF4-FFF2-40B4-BE49-F238E27FC236}">
                <a16:creationId xmlns:a16="http://schemas.microsoft.com/office/drawing/2014/main" id="{67E5124E-A84E-C6BD-3486-10038A2432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2127D5-F532-CEEB-CD82-A554E76ECC92}"/>
              </a:ext>
            </a:extLst>
          </p:cNvPr>
          <p:cNvSpPr>
            <a:spLocks noGrp="1"/>
          </p:cNvSpPr>
          <p:nvPr>
            <p:ph type="sldNum" sz="quarter" idx="12"/>
          </p:nvPr>
        </p:nvSpPr>
        <p:spPr/>
        <p:txBody>
          <a:bodyPr/>
          <a:lstStyle/>
          <a:p>
            <a:fld id="{C7379A3F-9BFE-4081-B9E6-2659A75A81FC}" type="slidenum">
              <a:rPr lang="en-US" smtClean="0"/>
              <a:t>‹#›</a:t>
            </a:fld>
            <a:endParaRPr lang="en-US"/>
          </a:p>
        </p:txBody>
      </p:sp>
    </p:spTree>
    <p:extLst>
      <p:ext uri="{BB962C8B-B14F-4D97-AF65-F5344CB8AC3E}">
        <p14:creationId xmlns:p14="http://schemas.microsoft.com/office/powerpoint/2010/main" val="1276545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91E2D-A7B0-B5A1-F78C-A1D64630776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5F5B511-909C-75C2-241C-F550DF7AB6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0A99261-CF2C-1EB5-E308-F2001483FFE6}"/>
              </a:ext>
            </a:extLst>
          </p:cNvPr>
          <p:cNvSpPr>
            <a:spLocks noGrp="1"/>
          </p:cNvSpPr>
          <p:nvPr>
            <p:ph type="dt" sz="half" idx="10"/>
          </p:nvPr>
        </p:nvSpPr>
        <p:spPr/>
        <p:txBody>
          <a:bodyPr/>
          <a:lstStyle/>
          <a:p>
            <a:fld id="{5DE3D199-1F8B-4E9B-8537-E715B7BD8538}" type="datetimeFigureOut">
              <a:rPr lang="en-US" smtClean="0"/>
              <a:t>5/30/2023</a:t>
            </a:fld>
            <a:endParaRPr lang="en-US"/>
          </a:p>
        </p:txBody>
      </p:sp>
      <p:sp>
        <p:nvSpPr>
          <p:cNvPr id="5" name="Footer Placeholder 4">
            <a:extLst>
              <a:ext uri="{FF2B5EF4-FFF2-40B4-BE49-F238E27FC236}">
                <a16:creationId xmlns:a16="http://schemas.microsoft.com/office/drawing/2014/main" id="{043B411F-89DB-ABC7-DA6D-5432490630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7AEF69-62FA-5F97-8AF9-7D933EEE92B7}"/>
              </a:ext>
            </a:extLst>
          </p:cNvPr>
          <p:cNvSpPr>
            <a:spLocks noGrp="1"/>
          </p:cNvSpPr>
          <p:nvPr>
            <p:ph type="sldNum" sz="quarter" idx="12"/>
          </p:nvPr>
        </p:nvSpPr>
        <p:spPr/>
        <p:txBody>
          <a:bodyPr/>
          <a:lstStyle/>
          <a:p>
            <a:fld id="{C7379A3F-9BFE-4081-B9E6-2659A75A81FC}" type="slidenum">
              <a:rPr lang="en-US" smtClean="0"/>
              <a:t>‹#›</a:t>
            </a:fld>
            <a:endParaRPr lang="en-US"/>
          </a:p>
        </p:txBody>
      </p:sp>
    </p:spTree>
    <p:extLst>
      <p:ext uri="{BB962C8B-B14F-4D97-AF65-F5344CB8AC3E}">
        <p14:creationId xmlns:p14="http://schemas.microsoft.com/office/powerpoint/2010/main" val="1487116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DF202-7F75-CE48-C656-784701B7D1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F48EDE-4A00-176E-2BB0-9BEE8D185C5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3A16C0D-B17A-17DB-5A2A-8E5E8D1F73D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66BB7FB-E8DE-7EFD-FB74-37DFEF5B869C}"/>
              </a:ext>
            </a:extLst>
          </p:cNvPr>
          <p:cNvSpPr>
            <a:spLocks noGrp="1"/>
          </p:cNvSpPr>
          <p:nvPr>
            <p:ph type="dt" sz="half" idx="10"/>
          </p:nvPr>
        </p:nvSpPr>
        <p:spPr/>
        <p:txBody>
          <a:bodyPr/>
          <a:lstStyle/>
          <a:p>
            <a:fld id="{5DE3D199-1F8B-4E9B-8537-E715B7BD8538}" type="datetimeFigureOut">
              <a:rPr lang="en-US" smtClean="0"/>
              <a:t>5/30/2023</a:t>
            </a:fld>
            <a:endParaRPr lang="en-US"/>
          </a:p>
        </p:txBody>
      </p:sp>
      <p:sp>
        <p:nvSpPr>
          <p:cNvPr id="6" name="Footer Placeholder 5">
            <a:extLst>
              <a:ext uri="{FF2B5EF4-FFF2-40B4-BE49-F238E27FC236}">
                <a16:creationId xmlns:a16="http://schemas.microsoft.com/office/drawing/2014/main" id="{9FDAFAA9-0168-05F8-0491-25CA84E1FC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F6EA12-0250-D051-B06F-DC32604F6088}"/>
              </a:ext>
            </a:extLst>
          </p:cNvPr>
          <p:cNvSpPr>
            <a:spLocks noGrp="1"/>
          </p:cNvSpPr>
          <p:nvPr>
            <p:ph type="sldNum" sz="quarter" idx="12"/>
          </p:nvPr>
        </p:nvSpPr>
        <p:spPr/>
        <p:txBody>
          <a:bodyPr/>
          <a:lstStyle/>
          <a:p>
            <a:fld id="{C7379A3F-9BFE-4081-B9E6-2659A75A81FC}" type="slidenum">
              <a:rPr lang="en-US" smtClean="0"/>
              <a:t>‹#›</a:t>
            </a:fld>
            <a:endParaRPr lang="en-US"/>
          </a:p>
        </p:txBody>
      </p:sp>
    </p:spTree>
    <p:extLst>
      <p:ext uri="{BB962C8B-B14F-4D97-AF65-F5344CB8AC3E}">
        <p14:creationId xmlns:p14="http://schemas.microsoft.com/office/powerpoint/2010/main" val="1998513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166FF-0EED-7DE2-0582-824BA28A08A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4DA6186-6872-211B-787F-248DB5EEEB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F5E38A8-3FB8-BD63-B56B-C590EEE4ABA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00F0E60-6E76-4DDD-37D8-8C0A1A76F89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1F3BFD8-5858-51AA-6CF1-3860E211D95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BD88842-E9F4-AD4C-786E-DE9A7AE3B9BC}"/>
              </a:ext>
            </a:extLst>
          </p:cNvPr>
          <p:cNvSpPr>
            <a:spLocks noGrp="1"/>
          </p:cNvSpPr>
          <p:nvPr>
            <p:ph type="dt" sz="half" idx="10"/>
          </p:nvPr>
        </p:nvSpPr>
        <p:spPr/>
        <p:txBody>
          <a:bodyPr/>
          <a:lstStyle/>
          <a:p>
            <a:fld id="{5DE3D199-1F8B-4E9B-8537-E715B7BD8538}" type="datetimeFigureOut">
              <a:rPr lang="en-US" smtClean="0"/>
              <a:t>5/30/2023</a:t>
            </a:fld>
            <a:endParaRPr lang="en-US"/>
          </a:p>
        </p:txBody>
      </p:sp>
      <p:sp>
        <p:nvSpPr>
          <p:cNvPr id="8" name="Footer Placeholder 7">
            <a:extLst>
              <a:ext uri="{FF2B5EF4-FFF2-40B4-BE49-F238E27FC236}">
                <a16:creationId xmlns:a16="http://schemas.microsoft.com/office/drawing/2014/main" id="{0A19A0CB-146E-F07B-93DD-0444585E107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1D76631-930A-B82A-5575-F3FE8F22BF13}"/>
              </a:ext>
            </a:extLst>
          </p:cNvPr>
          <p:cNvSpPr>
            <a:spLocks noGrp="1"/>
          </p:cNvSpPr>
          <p:nvPr>
            <p:ph type="sldNum" sz="quarter" idx="12"/>
          </p:nvPr>
        </p:nvSpPr>
        <p:spPr/>
        <p:txBody>
          <a:bodyPr/>
          <a:lstStyle/>
          <a:p>
            <a:fld id="{C7379A3F-9BFE-4081-B9E6-2659A75A81FC}" type="slidenum">
              <a:rPr lang="en-US" smtClean="0"/>
              <a:t>‹#›</a:t>
            </a:fld>
            <a:endParaRPr lang="en-US"/>
          </a:p>
        </p:txBody>
      </p:sp>
    </p:spTree>
    <p:extLst>
      <p:ext uri="{BB962C8B-B14F-4D97-AF65-F5344CB8AC3E}">
        <p14:creationId xmlns:p14="http://schemas.microsoft.com/office/powerpoint/2010/main" val="2608836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9290E-2A20-024F-6F53-26918A4BE2C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BBFF2D1-E7A9-6445-15F1-9259AD2BAAEE}"/>
              </a:ext>
            </a:extLst>
          </p:cNvPr>
          <p:cNvSpPr>
            <a:spLocks noGrp="1"/>
          </p:cNvSpPr>
          <p:nvPr>
            <p:ph type="dt" sz="half" idx="10"/>
          </p:nvPr>
        </p:nvSpPr>
        <p:spPr/>
        <p:txBody>
          <a:bodyPr/>
          <a:lstStyle/>
          <a:p>
            <a:fld id="{5DE3D199-1F8B-4E9B-8537-E715B7BD8538}" type="datetimeFigureOut">
              <a:rPr lang="en-US" smtClean="0"/>
              <a:t>5/30/2023</a:t>
            </a:fld>
            <a:endParaRPr lang="en-US"/>
          </a:p>
        </p:txBody>
      </p:sp>
      <p:sp>
        <p:nvSpPr>
          <p:cNvPr id="4" name="Footer Placeholder 3">
            <a:extLst>
              <a:ext uri="{FF2B5EF4-FFF2-40B4-BE49-F238E27FC236}">
                <a16:creationId xmlns:a16="http://schemas.microsoft.com/office/drawing/2014/main" id="{DD0CA855-F6D1-18A4-D068-FDBE20B0B52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2C60FE1-C7B5-2065-696F-225EB1C126C6}"/>
              </a:ext>
            </a:extLst>
          </p:cNvPr>
          <p:cNvSpPr>
            <a:spLocks noGrp="1"/>
          </p:cNvSpPr>
          <p:nvPr>
            <p:ph type="sldNum" sz="quarter" idx="12"/>
          </p:nvPr>
        </p:nvSpPr>
        <p:spPr/>
        <p:txBody>
          <a:bodyPr/>
          <a:lstStyle/>
          <a:p>
            <a:fld id="{C7379A3F-9BFE-4081-B9E6-2659A75A81FC}" type="slidenum">
              <a:rPr lang="en-US" smtClean="0"/>
              <a:t>‹#›</a:t>
            </a:fld>
            <a:endParaRPr lang="en-US"/>
          </a:p>
        </p:txBody>
      </p:sp>
    </p:spTree>
    <p:extLst>
      <p:ext uri="{BB962C8B-B14F-4D97-AF65-F5344CB8AC3E}">
        <p14:creationId xmlns:p14="http://schemas.microsoft.com/office/powerpoint/2010/main" val="569093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ACDCFB-D082-3A0A-FD79-7B381FB10456}"/>
              </a:ext>
            </a:extLst>
          </p:cNvPr>
          <p:cNvSpPr>
            <a:spLocks noGrp="1"/>
          </p:cNvSpPr>
          <p:nvPr>
            <p:ph type="dt" sz="half" idx="10"/>
          </p:nvPr>
        </p:nvSpPr>
        <p:spPr/>
        <p:txBody>
          <a:bodyPr/>
          <a:lstStyle/>
          <a:p>
            <a:fld id="{5DE3D199-1F8B-4E9B-8537-E715B7BD8538}" type="datetimeFigureOut">
              <a:rPr lang="en-US" smtClean="0"/>
              <a:t>5/30/2023</a:t>
            </a:fld>
            <a:endParaRPr lang="en-US"/>
          </a:p>
        </p:txBody>
      </p:sp>
      <p:sp>
        <p:nvSpPr>
          <p:cNvPr id="3" name="Footer Placeholder 2">
            <a:extLst>
              <a:ext uri="{FF2B5EF4-FFF2-40B4-BE49-F238E27FC236}">
                <a16:creationId xmlns:a16="http://schemas.microsoft.com/office/drawing/2014/main" id="{97D09A67-B6FB-3542-FF03-DFD84F27459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C1282E3-BDB8-FB69-39AE-96B83308019F}"/>
              </a:ext>
            </a:extLst>
          </p:cNvPr>
          <p:cNvSpPr>
            <a:spLocks noGrp="1"/>
          </p:cNvSpPr>
          <p:nvPr>
            <p:ph type="sldNum" sz="quarter" idx="12"/>
          </p:nvPr>
        </p:nvSpPr>
        <p:spPr/>
        <p:txBody>
          <a:bodyPr/>
          <a:lstStyle/>
          <a:p>
            <a:fld id="{C7379A3F-9BFE-4081-B9E6-2659A75A81FC}" type="slidenum">
              <a:rPr lang="en-US" smtClean="0"/>
              <a:t>‹#›</a:t>
            </a:fld>
            <a:endParaRPr lang="en-US"/>
          </a:p>
        </p:txBody>
      </p:sp>
    </p:spTree>
    <p:extLst>
      <p:ext uri="{BB962C8B-B14F-4D97-AF65-F5344CB8AC3E}">
        <p14:creationId xmlns:p14="http://schemas.microsoft.com/office/powerpoint/2010/main" val="1501878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509EC-A7F0-4751-1291-EBB385A6A0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2B58664-98F0-67BE-D76B-80F94F55C1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3465430-1DB1-F4F4-6AAE-C01753142C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DF5A09-2FB5-B9AE-D84C-E965EEBAF2CD}"/>
              </a:ext>
            </a:extLst>
          </p:cNvPr>
          <p:cNvSpPr>
            <a:spLocks noGrp="1"/>
          </p:cNvSpPr>
          <p:nvPr>
            <p:ph type="dt" sz="half" idx="10"/>
          </p:nvPr>
        </p:nvSpPr>
        <p:spPr/>
        <p:txBody>
          <a:bodyPr/>
          <a:lstStyle/>
          <a:p>
            <a:fld id="{5DE3D199-1F8B-4E9B-8537-E715B7BD8538}" type="datetimeFigureOut">
              <a:rPr lang="en-US" smtClean="0"/>
              <a:t>5/30/2023</a:t>
            </a:fld>
            <a:endParaRPr lang="en-US"/>
          </a:p>
        </p:txBody>
      </p:sp>
      <p:sp>
        <p:nvSpPr>
          <p:cNvPr id="6" name="Footer Placeholder 5">
            <a:extLst>
              <a:ext uri="{FF2B5EF4-FFF2-40B4-BE49-F238E27FC236}">
                <a16:creationId xmlns:a16="http://schemas.microsoft.com/office/drawing/2014/main" id="{BF2684ED-B4B3-001A-9EB6-D62EC15A4C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5CCADE-774E-C343-FE02-8BAA9B5E4913}"/>
              </a:ext>
            </a:extLst>
          </p:cNvPr>
          <p:cNvSpPr>
            <a:spLocks noGrp="1"/>
          </p:cNvSpPr>
          <p:nvPr>
            <p:ph type="sldNum" sz="quarter" idx="12"/>
          </p:nvPr>
        </p:nvSpPr>
        <p:spPr/>
        <p:txBody>
          <a:bodyPr/>
          <a:lstStyle/>
          <a:p>
            <a:fld id="{C7379A3F-9BFE-4081-B9E6-2659A75A81FC}" type="slidenum">
              <a:rPr lang="en-US" smtClean="0"/>
              <a:t>‹#›</a:t>
            </a:fld>
            <a:endParaRPr lang="en-US"/>
          </a:p>
        </p:txBody>
      </p:sp>
    </p:spTree>
    <p:extLst>
      <p:ext uri="{BB962C8B-B14F-4D97-AF65-F5344CB8AC3E}">
        <p14:creationId xmlns:p14="http://schemas.microsoft.com/office/powerpoint/2010/main" val="3143294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CFE23-A30D-C8C5-0B07-D7DDBE0715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EEA92F-FB0C-9C99-DE1C-1C6BC3C6D1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C7B2C65-FFFC-B16C-2A56-90814B4984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303727-3423-5557-1267-2C94A3AE55F8}"/>
              </a:ext>
            </a:extLst>
          </p:cNvPr>
          <p:cNvSpPr>
            <a:spLocks noGrp="1"/>
          </p:cNvSpPr>
          <p:nvPr>
            <p:ph type="dt" sz="half" idx="10"/>
          </p:nvPr>
        </p:nvSpPr>
        <p:spPr/>
        <p:txBody>
          <a:bodyPr/>
          <a:lstStyle/>
          <a:p>
            <a:fld id="{5DE3D199-1F8B-4E9B-8537-E715B7BD8538}" type="datetimeFigureOut">
              <a:rPr lang="en-US" smtClean="0"/>
              <a:t>5/30/2023</a:t>
            </a:fld>
            <a:endParaRPr lang="en-US"/>
          </a:p>
        </p:txBody>
      </p:sp>
      <p:sp>
        <p:nvSpPr>
          <p:cNvPr id="6" name="Footer Placeholder 5">
            <a:extLst>
              <a:ext uri="{FF2B5EF4-FFF2-40B4-BE49-F238E27FC236}">
                <a16:creationId xmlns:a16="http://schemas.microsoft.com/office/drawing/2014/main" id="{3A18F29D-2ABB-B6F7-0B05-02580A2E76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2A38EC-DC8E-6D2B-F95F-751FC294AD11}"/>
              </a:ext>
            </a:extLst>
          </p:cNvPr>
          <p:cNvSpPr>
            <a:spLocks noGrp="1"/>
          </p:cNvSpPr>
          <p:nvPr>
            <p:ph type="sldNum" sz="quarter" idx="12"/>
          </p:nvPr>
        </p:nvSpPr>
        <p:spPr/>
        <p:txBody>
          <a:bodyPr/>
          <a:lstStyle/>
          <a:p>
            <a:fld id="{C7379A3F-9BFE-4081-B9E6-2659A75A81FC}" type="slidenum">
              <a:rPr lang="en-US" smtClean="0"/>
              <a:t>‹#›</a:t>
            </a:fld>
            <a:endParaRPr lang="en-US"/>
          </a:p>
        </p:txBody>
      </p:sp>
    </p:spTree>
    <p:extLst>
      <p:ext uri="{BB962C8B-B14F-4D97-AF65-F5344CB8AC3E}">
        <p14:creationId xmlns:p14="http://schemas.microsoft.com/office/powerpoint/2010/main" val="2726604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24F389-8B64-CB48-3DD5-4EEF906A0A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ECCCEC3-2EE3-B500-489A-EB86AD770A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1747A9-AE99-6865-4639-3D52115102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E3D199-1F8B-4E9B-8537-E715B7BD8538}" type="datetimeFigureOut">
              <a:rPr lang="en-US" smtClean="0"/>
              <a:t>5/30/2023</a:t>
            </a:fld>
            <a:endParaRPr lang="en-US"/>
          </a:p>
        </p:txBody>
      </p:sp>
      <p:sp>
        <p:nvSpPr>
          <p:cNvPr id="5" name="Footer Placeholder 4">
            <a:extLst>
              <a:ext uri="{FF2B5EF4-FFF2-40B4-BE49-F238E27FC236}">
                <a16:creationId xmlns:a16="http://schemas.microsoft.com/office/drawing/2014/main" id="{8F65D72E-AD66-1C9C-DB90-0660D83E1E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16CBFD5-A9DD-DCDA-1E1D-F5EC07B119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79A3F-9BFE-4081-B9E6-2659A75A81FC}" type="slidenum">
              <a:rPr lang="en-US" smtClean="0"/>
              <a:t>‹#›</a:t>
            </a:fld>
            <a:endParaRPr lang="en-US"/>
          </a:p>
        </p:txBody>
      </p:sp>
    </p:spTree>
    <p:extLst>
      <p:ext uri="{BB962C8B-B14F-4D97-AF65-F5344CB8AC3E}">
        <p14:creationId xmlns:p14="http://schemas.microsoft.com/office/powerpoint/2010/main" val="934553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oecd-ilibrary.org/social-issues-migration-health/living-wages-in-context_2e622174-e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C5009-DF9C-DD32-2656-BB5A4D432FD5}"/>
              </a:ext>
            </a:extLst>
          </p:cNvPr>
          <p:cNvSpPr>
            <a:spLocks noGrp="1"/>
          </p:cNvSpPr>
          <p:nvPr>
            <p:ph type="ctrTitle"/>
          </p:nvPr>
        </p:nvSpPr>
        <p:spPr/>
        <p:txBody>
          <a:bodyPr>
            <a:normAutofit fontScale="90000"/>
          </a:bodyPr>
          <a:lstStyle/>
          <a:p>
            <a:r>
              <a:rPr lang="en-GB" b="1" dirty="0"/>
              <a:t>INVESTING IN A SUSTAINABLE FUTURE: THE ROLE OF TRADE UNIONS </a:t>
            </a:r>
            <a:endParaRPr lang="en-US" b="1" dirty="0"/>
          </a:p>
        </p:txBody>
      </p:sp>
      <p:sp>
        <p:nvSpPr>
          <p:cNvPr id="3" name="Subtitle 2">
            <a:extLst>
              <a:ext uri="{FF2B5EF4-FFF2-40B4-BE49-F238E27FC236}">
                <a16:creationId xmlns:a16="http://schemas.microsoft.com/office/drawing/2014/main" id="{6B1608A6-3818-5D58-25CF-73AAB78DFFF7}"/>
              </a:ext>
            </a:extLst>
          </p:cNvPr>
          <p:cNvSpPr>
            <a:spLocks noGrp="1"/>
          </p:cNvSpPr>
          <p:nvPr>
            <p:ph type="subTitle" idx="1"/>
          </p:nvPr>
        </p:nvSpPr>
        <p:spPr/>
        <p:txBody>
          <a:bodyPr>
            <a:normAutofit fontScale="77500" lnSpcReduction="20000"/>
          </a:bodyPr>
          <a:lstStyle/>
          <a:p>
            <a:r>
              <a:rPr lang="en-GB" dirty="0"/>
              <a:t>Greenwich University</a:t>
            </a:r>
          </a:p>
          <a:p>
            <a:r>
              <a:rPr lang="en-GB" dirty="0"/>
              <a:t>25</a:t>
            </a:r>
            <a:r>
              <a:rPr lang="en-GB" baseline="30000" dirty="0"/>
              <a:t>th</a:t>
            </a:r>
            <a:r>
              <a:rPr lang="en-GB" dirty="0"/>
              <a:t> of May</a:t>
            </a:r>
          </a:p>
          <a:p>
            <a:r>
              <a:rPr lang="en-GB" dirty="0"/>
              <a:t>Ronald Janssen</a:t>
            </a:r>
          </a:p>
          <a:p>
            <a:r>
              <a:rPr lang="en-GB" dirty="0"/>
              <a:t>Senior Policy adviser to the Trade Union Advisory Committee to the OECD </a:t>
            </a:r>
          </a:p>
          <a:p>
            <a:r>
              <a:rPr lang="en-GB" dirty="0"/>
              <a:t>janssen@tuac.org</a:t>
            </a:r>
            <a:endParaRPr lang="en-US" dirty="0"/>
          </a:p>
        </p:txBody>
      </p:sp>
    </p:spTree>
    <p:extLst>
      <p:ext uri="{BB962C8B-B14F-4D97-AF65-F5344CB8AC3E}">
        <p14:creationId xmlns:p14="http://schemas.microsoft.com/office/powerpoint/2010/main" val="3652162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3D137DF-79CC-5C12-D6B8-34D82FEE6284}"/>
              </a:ext>
            </a:extLst>
          </p:cNvPr>
          <p:cNvSpPr>
            <a:spLocks noGrp="1"/>
          </p:cNvSpPr>
          <p:nvPr>
            <p:ph type="title"/>
          </p:nvPr>
        </p:nvSpPr>
        <p:spPr>
          <a:xfrm>
            <a:off x="1371599" y="294538"/>
            <a:ext cx="9895951" cy="1033669"/>
          </a:xfrm>
        </p:spPr>
        <p:txBody>
          <a:bodyPr>
            <a:normAutofit/>
          </a:bodyPr>
          <a:lstStyle/>
          <a:p>
            <a:r>
              <a:rPr lang="en-GB" sz="3400" b="1">
                <a:solidFill>
                  <a:srgbClr val="FFFFFF"/>
                </a:solidFill>
              </a:rPr>
              <a:t>QUESTIONING AND DEMANDING ALTERNATVES TO THE CURRENT ECONOMIC POLICY PARADIGM </a:t>
            </a:r>
            <a:endParaRPr lang="en-US" sz="3400" b="1">
              <a:solidFill>
                <a:srgbClr val="FFFFFF"/>
              </a:solidFill>
            </a:endParaRPr>
          </a:p>
        </p:txBody>
      </p:sp>
      <p:sp>
        <p:nvSpPr>
          <p:cNvPr id="3" name="Content Placeholder 2">
            <a:extLst>
              <a:ext uri="{FF2B5EF4-FFF2-40B4-BE49-F238E27FC236}">
                <a16:creationId xmlns:a16="http://schemas.microsoft.com/office/drawing/2014/main" id="{F8CCEDE6-1F02-56B2-272E-B967303C71DF}"/>
              </a:ext>
            </a:extLst>
          </p:cNvPr>
          <p:cNvSpPr>
            <a:spLocks noGrp="1"/>
          </p:cNvSpPr>
          <p:nvPr>
            <p:ph idx="1"/>
          </p:nvPr>
        </p:nvSpPr>
        <p:spPr>
          <a:xfrm>
            <a:off x="1371599" y="2318197"/>
            <a:ext cx="9724031" cy="3683358"/>
          </a:xfrm>
        </p:spPr>
        <p:txBody>
          <a:bodyPr anchor="ctr">
            <a:normAutofit/>
          </a:bodyPr>
          <a:lstStyle/>
          <a:p>
            <a:pPr marL="0" lvl="0" indent="0">
              <a:buNone/>
              <a:tabLst>
                <a:tab pos="539750" algn="l"/>
                <a:tab pos="756285" algn="l"/>
                <a:tab pos="972185" algn="l"/>
              </a:tabLst>
            </a:pPr>
            <a:r>
              <a:rPr lang="en-GB" sz="2000" dirty="0">
                <a:effectLst/>
                <a:latin typeface="Times New Roman" panose="02020603050405020304" pitchFamily="18" charset="0"/>
                <a:ea typeface="Calibri" panose="020F0502020204030204" pitchFamily="34" charset="0"/>
              </a:rPr>
              <a:t>Invest in structures of supply that are more secure and resilient (as opposed to austerity 2.0), </a:t>
            </a:r>
            <a:endParaRPr lang="en-US" sz="2000" dirty="0">
              <a:latin typeface="Times New Roman" panose="02020603050405020304" pitchFamily="18" charset="0"/>
              <a:ea typeface="Calibri" panose="020F0502020204030204" pitchFamily="34" charset="0"/>
            </a:endParaRPr>
          </a:p>
          <a:p>
            <a:pPr marL="0" lvl="0" indent="0">
              <a:buNone/>
              <a:tabLst>
                <a:tab pos="539750" algn="l"/>
                <a:tab pos="756285" algn="l"/>
                <a:tab pos="972185" algn="l"/>
              </a:tabLst>
            </a:pPr>
            <a:r>
              <a:rPr lang="en-GB" sz="2000" dirty="0">
                <a:effectLst/>
                <a:latin typeface="Times New Roman" panose="02020603050405020304" pitchFamily="18" charset="0"/>
                <a:ea typeface="Calibri" panose="020F0502020204030204" pitchFamily="34" charset="0"/>
              </a:rPr>
              <a:t>Selective price controls that prevent price gauging,</a:t>
            </a:r>
          </a:p>
          <a:p>
            <a:pPr marL="0" indent="0">
              <a:buNone/>
              <a:tabLst>
                <a:tab pos="539750" algn="l"/>
                <a:tab pos="756285" algn="l"/>
                <a:tab pos="972185" algn="l"/>
              </a:tabLst>
            </a:pPr>
            <a:r>
              <a:rPr lang="en-GB" sz="2000" dirty="0">
                <a:effectLst/>
                <a:latin typeface="Times New Roman" panose="02020603050405020304" pitchFamily="18" charset="0"/>
                <a:ea typeface="Calibri" panose="020F0502020204030204" pitchFamily="34" charset="0"/>
              </a:rPr>
              <a:t>Promote  social dialogue and collective bargaining empowering real wages to catch up while keeping central banks from putting growth and jobs at risk</a:t>
            </a:r>
            <a:endParaRPr lang="en-US" sz="2000" dirty="0">
              <a:latin typeface="Times New Roman" panose="02020603050405020304" pitchFamily="18" charset="0"/>
              <a:ea typeface="Calibri" panose="020F0502020204030204" pitchFamily="34" charset="0"/>
            </a:endParaRPr>
          </a:p>
          <a:p>
            <a:pPr marL="0" lvl="0" indent="0">
              <a:buNone/>
              <a:tabLst>
                <a:tab pos="539750" algn="l"/>
                <a:tab pos="756285" algn="l"/>
                <a:tab pos="972185" algn="l"/>
              </a:tabLst>
            </a:pPr>
            <a:r>
              <a:rPr lang="en-GB" sz="2000" dirty="0">
                <a:effectLst/>
                <a:latin typeface="Times New Roman" panose="02020603050405020304" pitchFamily="18" charset="0"/>
                <a:ea typeface="Calibri" panose="020F0502020204030204" pitchFamily="34" charset="0"/>
              </a:rPr>
              <a:t>More flexible price stability targets for central banks in the form of a target range (as opposed to single numerical points, the latter implying more less flexibility in monetary policy),</a:t>
            </a:r>
            <a:endParaRPr lang="en-US" sz="2000" dirty="0">
              <a:effectLst/>
              <a:latin typeface="Times New Roman" panose="02020603050405020304" pitchFamily="18" charset="0"/>
              <a:ea typeface="Calibri" panose="020F0502020204030204" pitchFamily="34" charset="0"/>
            </a:endParaRPr>
          </a:p>
          <a:p>
            <a:pPr marL="0" lvl="0" indent="0">
              <a:buNone/>
              <a:tabLst>
                <a:tab pos="539750" algn="l"/>
                <a:tab pos="756285" algn="l"/>
                <a:tab pos="972185" algn="l"/>
              </a:tabLst>
            </a:pPr>
            <a:r>
              <a:rPr lang="en-GB" sz="2000" dirty="0">
                <a:effectLst/>
                <a:latin typeface="Times New Roman" panose="02020603050405020304" pitchFamily="18" charset="0"/>
                <a:ea typeface="Calibri" panose="020F0502020204030204" pitchFamily="34" charset="0"/>
              </a:rPr>
              <a:t>Tax excess profits to discourage corporate price gauging.     </a:t>
            </a:r>
            <a:endParaRPr lang="en-US" sz="2000" dirty="0">
              <a:effectLst/>
              <a:latin typeface="Times New Roman" panose="02020603050405020304" pitchFamily="18" charset="0"/>
              <a:ea typeface="Calibri" panose="020F0502020204030204" pitchFamily="34" charset="0"/>
            </a:endParaRPr>
          </a:p>
          <a:p>
            <a:endParaRPr lang="en-US" sz="2000" dirty="0"/>
          </a:p>
        </p:txBody>
      </p:sp>
    </p:spTree>
    <p:extLst>
      <p:ext uri="{BB962C8B-B14F-4D97-AF65-F5344CB8AC3E}">
        <p14:creationId xmlns:p14="http://schemas.microsoft.com/office/powerpoint/2010/main" val="3192305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0D5235-51A2-3DB5-4B03-20125C051F92}"/>
              </a:ext>
            </a:extLst>
          </p:cNvPr>
          <p:cNvSpPr>
            <a:spLocks noGrp="1"/>
          </p:cNvSpPr>
          <p:nvPr>
            <p:ph type="title"/>
          </p:nvPr>
        </p:nvSpPr>
        <p:spPr>
          <a:xfrm>
            <a:off x="1371599" y="294538"/>
            <a:ext cx="9895951" cy="1033669"/>
          </a:xfrm>
        </p:spPr>
        <p:txBody>
          <a:bodyPr>
            <a:normAutofit/>
          </a:bodyPr>
          <a:lstStyle/>
          <a:p>
            <a:r>
              <a:rPr lang="en-GB" sz="4000" b="1" dirty="0">
                <a:solidFill>
                  <a:srgbClr val="FFFFFF"/>
                </a:solidFill>
              </a:rPr>
              <a:t>A QUOTE </a:t>
            </a:r>
            <a:endParaRPr lang="en-US" sz="4000" b="1" dirty="0">
              <a:solidFill>
                <a:srgbClr val="FFFFFF"/>
              </a:solidFill>
            </a:endParaRPr>
          </a:p>
        </p:txBody>
      </p:sp>
      <p:sp>
        <p:nvSpPr>
          <p:cNvPr id="26" name="Content Placeholder 2">
            <a:extLst>
              <a:ext uri="{FF2B5EF4-FFF2-40B4-BE49-F238E27FC236}">
                <a16:creationId xmlns:a16="http://schemas.microsoft.com/office/drawing/2014/main" id="{5F63035C-B1CA-4CC9-D2D9-A6B1B68B2F6B}"/>
              </a:ext>
            </a:extLst>
          </p:cNvPr>
          <p:cNvSpPr>
            <a:spLocks noGrp="1"/>
          </p:cNvSpPr>
          <p:nvPr>
            <p:ph idx="1"/>
          </p:nvPr>
        </p:nvSpPr>
        <p:spPr>
          <a:xfrm>
            <a:off x="1371599" y="2318197"/>
            <a:ext cx="9724031" cy="3683358"/>
          </a:xfrm>
        </p:spPr>
        <p:txBody>
          <a:bodyPr anchor="ctr">
            <a:normAutofit/>
          </a:bodyPr>
          <a:lstStyle/>
          <a:p>
            <a:pPr marL="0" indent="0">
              <a:buNone/>
            </a:pPr>
            <a:r>
              <a:rPr lang="en-GB" sz="2000" b="1" dirty="0"/>
              <a:t>“ “WITHOUT TRADE UNIONS, WORKERS HAVE NO VOICE. PERIOD.”</a:t>
            </a:r>
          </a:p>
          <a:p>
            <a:pPr marL="0" indent="0">
              <a:buNone/>
            </a:pPr>
            <a:endParaRPr lang="en-GB" sz="2000" b="1" dirty="0"/>
          </a:p>
          <a:p>
            <a:pPr marL="0" indent="0">
              <a:buNone/>
            </a:pPr>
            <a:r>
              <a:rPr lang="en-GB" sz="2000" b="1" dirty="0"/>
              <a:t>( William Spriggs, Chief Economist AFL-CIO)</a:t>
            </a:r>
          </a:p>
          <a:p>
            <a:pPr marL="0" indent="0">
              <a:buNone/>
            </a:pPr>
            <a:endParaRPr lang="en-GB" sz="2000" b="1" dirty="0"/>
          </a:p>
          <a:p>
            <a:pPr marL="0" indent="0">
              <a:buNone/>
            </a:pPr>
            <a:endParaRPr lang="en-US" sz="2000" b="1" dirty="0"/>
          </a:p>
        </p:txBody>
      </p:sp>
    </p:spTree>
    <p:extLst>
      <p:ext uri="{BB962C8B-B14F-4D97-AF65-F5344CB8AC3E}">
        <p14:creationId xmlns:p14="http://schemas.microsoft.com/office/powerpoint/2010/main" val="1371777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D1A68FA-C76B-837B-7E15-30CD4F70E75A}"/>
              </a:ext>
            </a:extLst>
          </p:cNvPr>
          <p:cNvSpPr>
            <a:spLocks noGrp="1"/>
          </p:cNvSpPr>
          <p:nvPr>
            <p:ph type="title"/>
          </p:nvPr>
        </p:nvSpPr>
        <p:spPr>
          <a:xfrm>
            <a:off x="1371597" y="348865"/>
            <a:ext cx="10044023" cy="877729"/>
          </a:xfrm>
        </p:spPr>
        <p:txBody>
          <a:bodyPr anchor="ctr">
            <a:normAutofit/>
          </a:bodyPr>
          <a:lstStyle/>
          <a:p>
            <a:r>
              <a:rPr lang="en-GB" sz="4000" b="1" dirty="0">
                <a:solidFill>
                  <a:srgbClr val="FFFFFF"/>
                </a:solidFill>
              </a:rPr>
              <a:t>SUMMARY RECAP OF THE ITUC PAPER</a:t>
            </a:r>
            <a:endParaRPr lang="en-US" sz="4000" b="1" dirty="0">
              <a:solidFill>
                <a:srgbClr val="FFFFFF"/>
              </a:solidFill>
            </a:endParaRPr>
          </a:p>
        </p:txBody>
      </p:sp>
      <p:graphicFrame>
        <p:nvGraphicFramePr>
          <p:cNvPr id="5" name="Content Placeholder 2">
            <a:extLst>
              <a:ext uri="{FF2B5EF4-FFF2-40B4-BE49-F238E27FC236}">
                <a16:creationId xmlns:a16="http://schemas.microsoft.com/office/drawing/2014/main" id="{E235286C-3D57-E04F-8BE1-E508FAA38E66}"/>
              </a:ext>
            </a:extLst>
          </p:cNvPr>
          <p:cNvGraphicFramePr>
            <a:graphicFrameLocks noGrp="1"/>
          </p:cNvGraphicFramePr>
          <p:nvPr>
            <p:ph idx="1"/>
            <p:extLst>
              <p:ext uri="{D42A27DB-BD31-4B8C-83A1-F6EECF244321}">
                <p14:modId xmlns:p14="http://schemas.microsoft.com/office/powerpoint/2010/main" val="3718796064"/>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3461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88C9DC7-4CEF-804D-0825-D8632C7F3A59}"/>
              </a:ext>
            </a:extLst>
          </p:cNvPr>
          <p:cNvSpPr>
            <a:spLocks noGrp="1"/>
          </p:cNvSpPr>
          <p:nvPr>
            <p:ph type="title"/>
          </p:nvPr>
        </p:nvSpPr>
        <p:spPr>
          <a:xfrm>
            <a:off x="1371597" y="348865"/>
            <a:ext cx="10044023" cy="877729"/>
          </a:xfrm>
        </p:spPr>
        <p:txBody>
          <a:bodyPr anchor="ctr">
            <a:normAutofit/>
          </a:bodyPr>
          <a:lstStyle/>
          <a:p>
            <a:r>
              <a:rPr lang="en-GB" sz="4000" b="1">
                <a:solidFill>
                  <a:srgbClr val="FFFFFF"/>
                </a:solidFill>
              </a:rPr>
              <a:t>OUT-OF-THE ORDINARY NUMBERS ? NO!</a:t>
            </a:r>
            <a:endParaRPr lang="en-US" sz="4000" b="1">
              <a:solidFill>
                <a:srgbClr val="FFFFFF"/>
              </a:solidFill>
            </a:endParaRPr>
          </a:p>
        </p:txBody>
      </p:sp>
      <p:graphicFrame>
        <p:nvGraphicFramePr>
          <p:cNvPr id="5" name="Content Placeholder 2">
            <a:extLst>
              <a:ext uri="{FF2B5EF4-FFF2-40B4-BE49-F238E27FC236}">
                <a16:creationId xmlns:a16="http://schemas.microsoft.com/office/drawing/2014/main" id="{543CCCB4-F19F-8481-F6A0-0BA1E6D73371}"/>
              </a:ext>
            </a:extLst>
          </p:cNvPr>
          <p:cNvGraphicFramePr>
            <a:graphicFrameLocks noGrp="1"/>
          </p:cNvGraphicFramePr>
          <p:nvPr>
            <p:ph idx="1"/>
            <p:extLst>
              <p:ext uri="{D42A27DB-BD31-4B8C-83A1-F6EECF244321}">
                <p14:modId xmlns:p14="http://schemas.microsoft.com/office/powerpoint/2010/main" val="3397348419"/>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2358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CBBB340-2E6F-A5F9-8419-422D51B31949}"/>
              </a:ext>
            </a:extLst>
          </p:cNvPr>
          <p:cNvSpPr>
            <a:spLocks noGrp="1"/>
          </p:cNvSpPr>
          <p:nvPr>
            <p:ph type="title"/>
          </p:nvPr>
        </p:nvSpPr>
        <p:spPr>
          <a:xfrm>
            <a:off x="1371597" y="348865"/>
            <a:ext cx="10044023" cy="877729"/>
          </a:xfrm>
        </p:spPr>
        <p:txBody>
          <a:bodyPr anchor="ctr">
            <a:normAutofit/>
          </a:bodyPr>
          <a:lstStyle/>
          <a:p>
            <a:r>
              <a:rPr lang="en-GB" sz="2800">
                <a:solidFill>
                  <a:srgbClr val="FFFFFF"/>
                </a:solidFill>
              </a:rPr>
              <a:t> </a:t>
            </a:r>
            <a:r>
              <a:rPr lang="en-GB" sz="2800" b="1">
                <a:solidFill>
                  <a:srgbClr val="FFFFFF"/>
                </a:solidFill>
              </a:rPr>
              <a:t>SUBSTANTIAL GAP WITH CURRENT ECONOMIC POLICY APPROACH </a:t>
            </a:r>
            <a:endParaRPr lang="en-US" sz="2800" b="1">
              <a:solidFill>
                <a:srgbClr val="FFFFFF"/>
              </a:solidFill>
            </a:endParaRPr>
          </a:p>
        </p:txBody>
      </p:sp>
      <p:graphicFrame>
        <p:nvGraphicFramePr>
          <p:cNvPr id="5" name="Content Placeholder 2">
            <a:extLst>
              <a:ext uri="{FF2B5EF4-FFF2-40B4-BE49-F238E27FC236}">
                <a16:creationId xmlns:a16="http://schemas.microsoft.com/office/drawing/2014/main" id="{955DD63E-831C-23C0-E4EF-3D84EC570921}"/>
              </a:ext>
            </a:extLst>
          </p:cNvPr>
          <p:cNvGraphicFramePr>
            <a:graphicFrameLocks noGrp="1"/>
          </p:cNvGraphicFramePr>
          <p:nvPr>
            <p:ph idx="1"/>
            <p:extLst>
              <p:ext uri="{D42A27DB-BD31-4B8C-83A1-F6EECF244321}">
                <p14:modId xmlns:p14="http://schemas.microsoft.com/office/powerpoint/2010/main" val="870324638"/>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96463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EF265C8-F5A4-AA53-FF11-0ACF5C942963}"/>
              </a:ext>
            </a:extLst>
          </p:cNvPr>
          <p:cNvSpPr>
            <a:spLocks noGrp="1"/>
          </p:cNvSpPr>
          <p:nvPr>
            <p:ph type="title"/>
          </p:nvPr>
        </p:nvSpPr>
        <p:spPr>
          <a:xfrm>
            <a:off x="1371597" y="348865"/>
            <a:ext cx="10044023" cy="877729"/>
          </a:xfrm>
        </p:spPr>
        <p:txBody>
          <a:bodyPr anchor="ctr">
            <a:normAutofit/>
          </a:bodyPr>
          <a:lstStyle/>
          <a:p>
            <a:r>
              <a:rPr lang="en-GB" sz="3400" b="1">
                <a:solidFill>
                  <a:srgbClr val="FFFFFF"/>
                </a:solidFill>
              </a:rPr>
              <a:t>ECONOMIC NARRATIVE BEING REWRITTEN ONCE AGAIN</a:t>
            </a:r>
            <a:endParaRPr lang="en-US" sz="3400" b="1">
              <a:solidFill>
                <a:srgbClr val="FFFFFF"/>
              </a:solidFill>
            </a:endParaRPr>
          </a:p>
        </p:txBody>
      </p:sp>
      <p:graphicFrame>
        <p:nvGraphicFramePr>
          <p:cNvPr id="5" name="Content Placeholder 2">
            <a:extLst>
              <a:ext uri="{FF2B5EF4-FFF2-40B4-BE49-F238E27FC236}">
                <a16:creationId xmlns:a16="http://schemas.microsoft.com/office/drawing/2014/main" id="{51F24AA9-1CAF-E7DA-E9BB-F38990C18B42}"/>
              </a:ext>
            </a:extLst>
          </p:cNvPr>
          <p:cNvGraphicFramePr>
            <a:graphicFrameLocks noGrp="1"/>
          </p:cNvGraphicFramePr>
          <p:nvPr>
            <p:ph idx="1"/>
            <p:extLst>
              <p:ext uri="{D42A27DB-BD31-4B8C-83A1-F6EECF244321}">
                <p14:modId xmlns:p14="http://schemas.microsoft.com/office/powerpoint/2010/main" val="3961971741"/>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83783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6653B29-B694-3C0D-DECE-4C80B1F73153}"/>
              </a:ext>
            </a:extLst>
          </p:cNvPr>
          <p:cNvSpPr>
            <a:spLocks noGrp="1"/>
          </p:cNvSpPr>
          <p:nvPr>
            <p:ph type="title"/>
          </p:nvPr>
        </p:nvSpPr>
        <p:spPr>
          <a:xfrm>
            <a:off x="466722" y="586855"/>
            <a:ext cx="3201366" cy="3387497"/>
          </a:xfrm>
        </p:spPr>
        <p:txBody>
          <a:bodyPr anchor="b">
            <a:normAutofit/>
          </a:bodyPr>
          <a:lstStyle/>
          <a:p>
            <a:pPr algn="r"/>
            <a:r>
              <a:rPr lang="en-GB" sz="4000" b="1">
                <a:solidFill>
                  <a:srgbClr val="FFFFFF"/>
                </a:solidFill>
              </a:rPr>
              <a:t>ROLE OF TRADE UNIONS</a:t>
            </a:r>
            <a:endParaRPr lang="en-US" sz="4000" b="1">
              <a:solidFill>
                <a:srgbClr val="FFFFFF"/>
              </a:solidFill>
            </a:endParaRPr>
          </a:p>
        </p:txBody>
      </p:sp>
      <p:sp>
        <p:nvSpPr>
          <p:cNvPr id="17" name="Content Placeholder 2">
            <a:extLst>
              <a:ext uri="{FF2B5EF4-FFF2-40B4-BE49-F238E27FC236}">
                <a16:creationId xmlns:a16="http://schemas.microsoft.com/office/drawing/2014/main" id="{86D9F49E-365F-0748-2825-9D0053987E45}"/>
              </a:ext>
            </a:extLst>
          </p:cNvPr>
          <p:cNvSpPr>
            <a:spLocks noGrp="1"/>
          </p:cNvSpPr>
          <p:nvPr>
            <p:ph idx="1"/>
          </p:nvPr>
        </p:nvSpPr>
        <p:spPr>
          <a:xfrm>
            <a:off x="4810259" y="649480"/>
            <a:ext cx="6555347" cy="5546047"/>
          </a:xfrm>
        </p:spPr>
        <p:txBody>
          <a:bodyPr anchor="ctr">
            <a:normAutofit lnSpcReduction="10000"/>
          </a:bodyPr>
          <a:lstStyle/>
          <a:p>
            <a:r>
              <a:rPr lang="en-GB" sz="2000" dirty="0"/>
              <a:t>Trade unions empower workers by providing them with a “collective voice””</a:t>
            </a:r>
          </a:p>
          <a:p>
            <a:r>
              <a:rPr lang="en-GB" sz="2000" dirty="0"/>
              <a:t>By bringing workers together, trade unions:</a:t>
            </a:r>
          </a:p>
          <a:p>
            <a:pPr lvl="1"/>
            <a:r>
              <a:rPr lang="en-GB" sz="2000" dirty="0"/>
              <a:t>Raise awareness of workers that many problems are not individual ones but shared by co-workers </a:t>
            </a:r>
          </a:p>
          <a:p>
            <a:pPr lvl="1"/>
            <a:r>
              <a:rPr lang="en-GB" sz="2000" dirty="0"/>
              <a:t>Increases worker understanding that collective solutions are necessary…and that by joining efforts, collective action to obtain these collective solutions cam ne undertaken</a:t>
            </a:r>
          </a:p>
          <a:p>
            <a:pPr lvl="1"/>
            <a:r>
              <a:rPr lang="en-GB" sz="2000" dirty="0"/>
              <a:t>In short: Trade unions open up collective understanding and the space to act and change things, either through collective bargaining (or collective action (strikes), in practice both</a:t>
            </a:r>
          </a:p>
          <a:p>
            <a:pPr marL="457200" lvl="1" indent="0">
              <a:buNone/>
            </a:pPr>
            <a:endParaRPr lang="en-GB" sz="2000" dirty="0"/>
          </a:p>
          <a:p>
            <a:r>
              <a:rPr lang="en-GB" sz="2000" dirty="0"/>
              <a:t>This is the case at the company level…</a:t>
            </a:r>
          </a:p>
          <a:p>
            <a:r>
              <a:rPr lang="en-GB" sz="2000" dirty="0"/>
              <a:t>… but not only there, also at higher - national level, trade unions can and do act as a force for policy that benefit workers </a:t>
            </a:r>
            <a:endParaRPr lang="en-US" sz="2000" dirty="0"/>
          </a:p>
        </p:txBody>
      </p:sp>
    </p:spTree>
    <p:extLst>
      <p:ext uri="{BB962C8B-B14F-4D97-AF65-F5344CB8AC3E}">
        <p14:creationId xmlns:p14="http://schemas.microsoft.com/office/powerpoint/2010/main" val="3537366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2151139A-886F-4B97-8815-729AD3831B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14" name="Rectangle 13">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500"/>
            <a:ext cx="12191998" cy="6858000"/>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35" y="-1500"/>
            <a:ext cx="8119933" cy="6858001"/>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7D0659F6-0853-468D-B1B2-44FDBE98B8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272" y="-3000"/>
            <a:ext cx="12201265" cy="6859501"/>
          </a:xfrm>
          <a:prstGeom prst="rect">
            <a:avLst/>
          </a:prstGeom>
          <a:gradFill>
            <a:gsLst>
              <a:gs pos="0">
                <a:srgbClr val="000000">
                  <a:alpha val="71765"/>
                </a:srgbClr>
              </a:gs>
              <a:gs pos="100000">
                <a:schemeClr val="accent1">
                  <a:alpha val="24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78536" y="0"/>
            <a:ext cx="11718098" cy="6858000"/>
          </a:xfrm>
          <a:prstGeom prst="rect">
            <a:avLst/>
          </a:prstGeom>
          <a:gradFill>
            <a:gsLst>
              <a:gs pos="19000">
                <a:srgbClr val="000000">
                  <a:alpha val="62000"/>
                </a:srgbClr>
              </a:gs>
              <a:gs pos="100000">
                <a:schemeClr val="accent1">
                  <a:lumMod val="75000"/>
                  <a:alpha val="44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6352329-02B6-E875-A0AC-B3E4FCA3960A}"/>
              </a:ext>
            </a:extLst>
          </p:cNvPr>
          <p:cNvSpPr>
            <a:spLocks noGrp="1"/>
          </p:cNvSpPr>
          <p:nvPr>
            <p:ph type="title"/>
          </p:nvPr>
        </p:nvSpPr>
        <p:spPr>
          <a:xfrm>
            <a:off x="1142639" y="561203"/>
            <a:ext cx="9932691" cy="1165996"/>
          </a:xfrm>
        </p:spPr>
        <p:txBody>
          <a:bodyPr vert="horz" lIns="91440" tIns="45720" rIns="91440" bIns="45720" rtlCol="0" anchor="b">
            <a:normAutofit/>
          </a:bodyPr>
          <a:lstStyle/>
          <a:p>
            <a:pPr algn="ctr"/>
            <a:r>
              <a:rPr lang="en-US" sz="3700" b="1">
                <a:solidFill>
                  <a:srgbClr val="FFFFFF"/>
                </a:solidFill>
              </a:rPr>
              <a:t>TRADE UNIONS AND WORKER VOICE LIMIT INQUALITY (IMF SDN 15/14)</a:t>
            </a:r>
          </a:p>
        </p:txBody>
      </p:sp>
      <p:sp>
        <p:nvSpPr>
          <p:cNvPr id="22" name="Rectangle 21">
            <a:extLst>
              <a:ext uri="{FF2B5EF4-FFF2-40B4-BE49-F238E27FC236}">
                <a16:creationId xmlns:a16="http://schemas.microsoft.com/office/drawing/2014/main" id="{977ACDD7-882D-4B81-A213-84C82B96B0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 y="2888341"/>
            <a:ext cx="12203819" cy="3968158"/>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676280EB-3052-F4EE-B4BD-C96840541BAD}"/>
              </a:ext>
            </a:extLst>
          </p:cNvPr>
          <p:cNvPicPr>
            <a:picLocks noGrp="1" noChangeAspect="1"/>
          </p:cNvPicPr>
          <p:nvPr>
            <p:ph idx="1"/>
          </p:nvPr>
        </p:nvPicPr>
        <p:blipFill>
          <a:blip r:embed="rId2"/>
          <a:stretch>
            <a:fillRect/>
          </a:stretch>
        </p:blipFill>
        <p:spPr>
          <a:xfrm>
            <a:off x="1572411" y="2133758"/>
            <a:ext cx="4100913" cy="3235692"/>
          </a:xfrm>
          <a:prstGeom prst="rect">
            <a:avLst/>
          </a:prstGeom>
        </p:spPr>
      </p:pic>
      <p:pic>
        <p:nvPicPr>
          <p:cNvPr id="7" name="Picture 6">
            <a:extLst>
              <a:ext uri="{FF2B5EF4-FFF2-40B4-BE49-F238E27FC236}">
                <a16:creationId xmlns:a16="http://schemas.microsoft.com/office/drawing/2014/main" id="{90DE6B74-2398-3233-4C13-A747F558D840}"/>
              </a:ext>
            </a:extLst>
          </p:cNvPr>
          <p:cNvPicPr>
            <a:picLocks noChangeAspect="1"/>
          </p:cNvPicPr>
          <p:nvPr/>
        </p:nvPicPr>
        <p:blipFill>
          <a:blip r:embed="rId3"/>
          <a:stretch>
            <a:fillRect/>
          </a:stretch>
        </p:blipFill>
        <p:spPr>
          <a:xfrm>
            <a:off x="6350724" y="2133758"/>
            <a:ext cx="4486215" cy="3235692"/>
          </a:xfrm>
          <a:prstGeom prst="rect">
            <a:avLst/>
          </a:prstGeom>
        </p:spPr>
      </p:pic>
    </p:spTree>
    <p:extLst>
      <p:ext uri="{BB962C8B-B14F-4D97-AF65-F5344CB8AC3E}">
        <p14:creationId xmlns:p14="http://schemas.microsoft.com/office/powerpoint/2010/main" val="1516130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0F2641-11D8-16BD-2635-253BE3A1D01B}"/>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sz="2500" b="1" kern="1200">
                <a:solidFill>
                  <a:srgbClr val="FFFFFF"/>
                </a:solidFill>
                <a:latin typeface="+mj-lt"/>
                <a:ea typeface="+mj-ea"/>
                <a:cs typeface="+mj-cs"/>
              </a:rPr>
              <a:t>TRADE UNIONS AND WORKER VOICE  WORK TO PROVIDE MORE DECENT LIVING WAGES (OECD Well Being and I</a:t>
            </a:r>
            <a:r>
              <a:rPr lang="en-US" sz="2500" b="1" kern="1200">
                <a:solidFill>
                  <a:srgbClr val="FFFFFF"/>
                </a:solidFill>
                <a:latin typeface="+mj-lt"/>
                <a:ea typeface="+mj-ea"/>
                <a:cs typeface="+mj-cs"/>
                <a:hlinkClick r:id="rId2"/>
              </a:rPr>
              <a:t>n</a:t>
            </a:r>
            <a:r>
              <a:rPr lang="en-US" sz="2500" b="1" kern="1200">
                <a:solidFill>
                  <a:srgbClr val="FFFFFF"/>
                </a:solidFill>
                <a:latin typeface="+mj-lt"/>
                <a:ea typeface="+mj-ea"/>
                <a:cs typeface="+mj-cs"/>
              </a:rPr>
              <a:t>equalities WP  April 2023) </a:t>
            </a:r>
          </a:p>
        </p:txBody>
      </p:sp>
      <p:pic>
        <p:nvPicPr>
          <p:cNvPr id="4" name="Content Placeholder 3">
            <a:extLst>
              <a:ext uri="{FF2B5EF4-FFF2-40B4-BE49-F238E27FC236}">
                <a16:creationId xmlns:a16="http://schemas.microsoft.com/office/drawing/2014/main" id="{FC127733-8ED9-18A8-BFAA-2FB5663E656E}"/>
              </a:ext>
            </a:extLst>
          </p:cNvPr>
          <p:cNvPicPr>
            <a:picLocks noGrp="1" noChangeAspect="1"/>
          </p:cNvPicPr>
          <p:nvPr>
            <p:ph idx="1"/>
          </p:nvPr>
        </p:nvPicPr>
        <p:blipFill>
          <a:blip r:embed="rId3"/>
          <a:stretch>
            <a:fillRect/>
          </a:stretch>
        </p:blipFill>
        <p:spPr>
          <a:xfrm>
            <a:off x="565365" y="1966293"/>
            <a:ext cx="11061268" cy="4452160"/>
          </a:xfrm>
          <a:prstGeom prst="rect">
            <a:avLst/>
          </a:prstGeom>
        </p:spPr>
      </p:pic>
    </p:spTree>
    <p:extLst>
      <p:ext uri="{BB962C8B-B14F-4D97-AF65-F5344CB8AC3E}">
        <p14:creationId xmlns:p14="http://schemas.microsoft.com/office/powerpoint/2010/main" val="960632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AEE598-68D9-EFA6-3ABB-4DCD45F2391E}"/>
              </a:ext>
            </a:extLst>
          </p:cNvPr>
          <p:cNvSpPr>
            <a:spLocks noGrp="1"/>
          </p:cNvSpPr>
          <p:nvPr>
            <p:ph type="title"/>
          </p:nvPr>
        </p:nvSpPr>
        <p:spPr>
          <a:xfrm>
            <a:off x="1371599" y="294538"/>
            <a:ext cx="9895951" cy="1033669"/>
          </a:xfrm>
        </p:spPr>
        <p:txBody>
          <a:bodyPr>
            <a:normAutofit/>
          </a:bodyPr>
          <a:lstStyle/>
          <a:p>
            <a:r>
              <a:rPr lang="en-GB" sz="3100" b="1">
                <a:solidFill>
                  <a:srgbClr val="FFFFFF"/>
                </a:solidFill>
              </a:rPr>
              <a:t>COLLECTIVE BARGAINING REDUCES WORKING AGE POVERTY BY PROMOTING SOCIAL SPENDING (IZA DP 2021  145555)</a:t>
            </a:r>
            <a:endParaRPr lang="en-US" sz="3100" b="1">
              <a:solidFill>
                <a:srgbClr val="FFFFFF"/>
              </a:solidFill>
            </a:endParaRPr>
          </a:p>
        </p:txBody>
      </p:sp>
      <p:sp>
        <p:nvSpPr>
          <p:cNvPr id="3" name="Content Placeholder 2">
            <a:extLst>
              <a:ext uri="{FF2B5EF4-FFF2-40B4-BE49-F238E27FC236}">
                <a16:creationId xmlns:a16="http://schemas.microsoft.com/office/drawing/2014/main" id="{50445F0A-A724-50A6-6F03-8B0207D93324}"/>
              </a:ext>
            </a:extLst>
          </p:cNvPr>
          <p:cNvSpPr>
            <a:spLocks noGrp="1"/>
          </p:cNvSpPr>
          <p:nvPr>
            <p:ph idx="1"/>
          </p:nvPr>
        </p:nvSpPr>
        <p:spPr>
          <a:xfrm>
            <a:off x="1371599" y="2318197"/>
            <a:ext cx="9724031" cy="3683358"/>
          </a:xfrm>
        </p:spPr>
        <p:txBody>
          <a:bodyPr anchor="ctr">
            <a:normAutofit/>
          </a:bodyPr>
          <a:lstStyle/>
          <a:p>
            <a:r>
              <a:rPr lang="en-GB" sz="2000" dirty="0"/>
              <a:t>Economies with coordinated/centralised collective bargaining have significantly lower working age poverty compared to countries with largely decentralised systems</a:t>
            </a:r>
          </a:p>
          <a:p>
            <a:r>
              <a:rPr lang="en-GB" sz="2000" dirty="0"/>
              <a:t>Effect from coordinated/centralised bargaining on poverty = most noticeable when considering poverty </a:t>
            </a:r>
            <a:r>
              <a:rPr lang="en-GB" sz="2000" i="1" dirty="0"/>
              <a:t>after </a:t>
            </a:r>
            <a:r>
              <a:rPr lang="en-GB" sz="2000" dirty="0"/>
              <a:t>taxes and benefits</a:t>
            </a:r>
          </a:p>
          <a:p>
            <a:r>
              <a:rPr lang="en-GB" sz="2000" dirty="0"/>
              <a:t>Points to role of trade unions using their political strength to promote public social spending and progressive taxes </a:t>
            </a:r>
            <a:endParaRPr lang="en-US" sz="2000" dirty="0"/>
          </a:p>
        </p:txBody>
      </p:sp>
    </p:spTree>
    <p:extLst>
      <p:ext uri="{BB962C8B-B14F-4D97-AF65-F5344CB8AC3E}">
        <p14:creationId xmlns:p14="http://schemas.microsoft.com/office/powerpoint/2010/main" val="9333302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775</Words>
  <Application>Microsoft Office PowerPoint</Application>
  <PresentationFormat>Widescreen</PresentationFormat>
  <Paragraphs>51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INVESTING IN A SUSTAINABLE FUTURE: THE ROLE OF TRADE UNIONS </vt:lpstr>
      <vt:lpstr>SUMMARY RECAP OF THE ITUC PAPER</vt:lpstr>
      <vt:lpstr>OUT-OF-THE ORDINARY NUMBERS ? NO!</vt:lpstr>
      <vt:lpstr> SUBSTANTIAL GAP WITH CURRENT ECONOMIC POLICY APPROACH </vt:lpstr>
      <vt:lpstr>ECONOMIC NARRATIVE BEING REWRITTEN ONCE AGAIN</vt:lpstr>
      <vt:lpstr>ROLE OF TRADE UNIONS</vt:lpstr>
      <vt:lpstr>TRADE UNIONS AND WORKER VOICE LIMIT INQUALITY (IMF SDN 15/14)</vt:lpstr>
      <vt:lpstr>TRADE UNIONS AND WORKER VOICE  WORK TO PROVIDE MORE DECENT LIVING WAGES (OECD Well Being and Inequalities WP  April 2023) </vt:lpstr>
      <vt:lpstr>COLLECTIVE BARGAINING REDUCES WORKING AGE POVERTY BY PROMOTING SOCIAL SPENDING (IZA DP 2021  145555)</vt:lpstr>
      <vt:lpstr>QUESTIONING AND DEMANDING ALTERNATVES TO THE CURRENT ECONOMIC POLICY PARADIGM </vt:lpstr>
      <vt:lpstr>A QUOTE </vt:lpstr>
    </vt:vector>
  </TitlesOfParts>
  <Company>OECD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INVESTING IN A SUSTAINABLE FUTURE: THE ROLE OF TRADE UNIONS</dc:title>
  <dc:creator>JANSSEN Ronald, TUAC</dc:creator>
  <cp:lastModifiedBy>Jasmin Lukasz</cp:lastModifiedBy>
  <cp:revision>4</cp:revision>
  <dcterms:created xsi:type="dcterms:W3CDTF">2023-05-19T09:26:12Z</dcterms:created>
  <dcterms:modified xsi:type="dcterms:W3CDTF">2023-05-30T16:24:27Z</dcterms:modified>
</cp:coreProperties>
</file>