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36"/>
  </p:notesMasterIdLst>
  <p:handoutMasterIdLst>
    <p:handoutMasterId r:id="rId37"/>
  </p:handoutMasterIdLst>
  <p:sldIdLst>
    <p:sldId id="285" r:id="rId3"/>
    <p:sldId id="337" r:id="rId4"/>
    <p:sldId id="338" r:id="rId5"/>
    <p:sldId id="355" r:id="rId6"/>
    <p:sldId id="352" r:id="rId7"/>
    <p:sldId id="348" r:id="rId8"/>
    <p:sldId id="349" r:id="rId9"/>
    <p:sldId id="350" r:id="rId10"/>
    <p:sldId id="351" r:id="rId11"/>
    <p:sldId id="354" r:id="rId12"/>
    <p:sldId id="358" r:id="rId13"/>
    <p:sldId id="359" r:id="rId14"/>
    <p:sldId id="360" r:id="rId15"/>
    <p:sldId id="353" r:id="rId16"/>
    <p:sldId id="357" r:id="rId17"/>
    <p:sldId id="347" r:id="rId18"/>
    <p:sldId id="356" r:id="rId19"/>
    <p:sldId id="368" r:id="rId20"/>
    <p:sldId id="369" r:id="rId21"/>
    <p:sldId id="370" r:id="rId22"/>
    <p:sldId id="371" r:id="rId23"/>
    <p:sldId id="365" r:id="rId24"/>
    <p:sldId id="361" r:id="rId25"/>
    <p:sldId id="324" r:id="rId26"/>
    <p:sldId id="325" r:id="rId27"/>
    <p:sldId id="321" r:id="rId28"/>
    <p:sldId id="333" r:id="rId29"/>
    <p:sldId id="297" r:id="rId30"/>
    <p:sldId id="314" r:id="rId31"/>
    <p:sldId id="322" r:id="rId32"/>
    <p:sldId id="271" r:id="rId33"/>
    <p:sldId id="343" r:id="rId34"/>
    <p:sldId id="367" r:id="rId35"/>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Marie Bathmak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11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3" autoAdjust="0"/>
    <p:restoredTop sz="90971" autoAdjust="0"/>
  </p:normalViewPr>
  <p:slideViewPr>
    <p:cSldViewPr>
      <p:cViewPr varScale="1">
        <p:scale>
          <a:sx n="67" d="100"/>
          <a:sy n="67" d="100"/>
        </p:scale>
        <p:origin x="14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30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940178" y="0"/>
            <a:ext cx="3013075"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6206C1A-B9CF-46B5-B6EB-0EF5E7ECF4D2}" type="datetimeFigureOut">
              <a:rPr lang="en-GB"/>
              <a:pPr>
                <a:defRPr/>
              </a:pPr>
              <a:t>22/01/2016</a:t>
            </a:fld>
            <a:endParaRPr lang="en-GB"/>
          </a:p>
        </p:txBody>
      </p:sp>
      <p:sp>
        <p:nvSpPr>
          <p:cNvPr id="4" name="Footer Placeholder 3"/>
          <p:cNvSpPr>
            <a:spLocks noGrp="1"/>
          </p:cNvSpPr>
          <p:nvPr>
            <p:ph type="ftr" sz="quarter" idx="2"/>
          </p:nvPr>
        </p:nvSpPr>
        <p:spPr>
          <a:xfrm>
            <a:off x="3" y="8842375"/>
            <a:ext cx="30130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940178" y="8842375"/>
            <a:ext cx="3013075"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100D531-611A-4F9A-BA5D-5692E7D23D66}" type="slidenum">
              <a:rPr lang="en-GB"/>
              <a:pPr>
                <a:defRPr/>
              </a:pPr>
              <a:t>‹#›</a:t>
            </a:fld>
            <a:endParaRPr lang="en-GB"/>
          </a:p>
        </p:txBody>
      </p:sp>
    </p:spTree>
    <p:extLst>
      <p:ext uri="{BB962C8B-B14F-4D97-AF65-F5344CB8AC3E}">
        <p14:creationId xmlns:p14="http://schemas.microsoft.com/office/powerpoint/2010/main" val="406799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3" y="0"/>
            <a:ext cx="30130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endParaRPr lang="en-GB"/>
          </a:p>
        </p:txBody>
      </p:sp>
      <p:sp>
        <p:nvSpPr>
          <p:cNvPr id="88067" name="Rectangle 3"/>
          <p:cNvSpPr>
            <a:spLocks noGrp="1" noChangeArrowheads="1"/>
          </p:cNvSpPr>
          <p:nvPr>
            <p:ph type="dt" idx="1"/>
          </p:nvPr>
        </p:nvSpPr>
        <p:spPr bwMode="auto">
          <a:xfrm>
            <a:off x="3940178" y="0"/>
            <a:ext cx="30130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ill Sans MT" pitchFamily="34" charset="0"/>
              </a:defRPr>
            </a:lvl1pPr>
          </a:lstStyle>
          <a:p>
            <a:fld id="{EF66B1DA-30A9-4415-807E-A1DCFD2CAA00}" type="datetimeFigureOut">
              <a:rPr lang="en-GB"/>
              <a:pPr/>
              <a:t>22/01/2016</a:t>
            </a:fld>
            <a:endParaRPr lang="en-GB"/>
          </a:p>
        </p:txBody>
      </p:sp>
      <p:sp>
        <p:nvSpPr>
          <p:cNvPr id="88068" name="Rectangle 4"/>
          <p:cNvSpPr>
            <a:spLocks noGrp="1" noRot="1" noChangeAspect="1" noChangeArrowheads="1" noTextEdit="1"/>
          </p:cNvSpPr>
          <p:nvPr>
            <p:ph type="sldImg" idx="2"/>
          </p:nvPr>
        </p:nvSpPr>
        <p:spPr bwMode="auto">
          <a:xfrm>
            <a:off x="1149350" y="698500"/>
            <a:ext cx="4656138" cy="3490913"/>
          </a:xfrm>
          <a:prstGeom prst="rect">
            <a:avLst/>
          </a:prstGeom>
          <a:noFill/>
          <a:ln w="9525">
            <a:solidFill>
              <a:srgbClr val="000000"/>
            </a:solidFill>
            <a:miter lim="800000"/>
            <a:headEnd/>
            <a:tailEnd/>
          </a:ln>
          <a:effectLst/>
        </p:spPr>
      </p:sp>
      <p:sp>
        <p:nvSpPr>
          <p:cNvPr id="88069" name="Rectangle 5"/>
          <p:cNvSpPr>
            <a:spLocks noGrp="1" noChangeArrowheads="1"/>
          </p:cNvSpPr>
          <p:nvPr>
            <p:ph type="body" sz="quarter" idx="3"/>
          </p:nvPr>
        </p:nvSpPr>
        <p:spPr bwMode="auto">
          <a:xfrm>
            <a:off x="695326" y="4421190"/>
            <a:ext cx="5564188"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8070" name="Rectangle 6"/>
          <p:cNvSpPr>
            <a:spLocks noGrp="1" noChangeArrowheads="1"/>
          </p:cNvSpPr>
          <p:nvPr>
            <p:ph type="ftr" sz="quarter" idx="4"/>
          </p:nvPr>
        </p:nvSpPr>
        <p:spPr bwMode="auto">
          <a:xfrm>
            <a:off x="3" y="8842375"/>
            <a:ext cx="30130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ill Sans MT" pitchFamily="34" charset="0"/>
              </a:defRPr>
            </a:lvl1pPr>
          </a:lstStyle>
          <a:p>
            <a:endParaRPr lang="en-GB"/>
          </a:p>
        </p:txBody>
      </p:sp>
      <p:sp>
        <p:nvSpPr>
          <p:cNvPr id="88071" name="Rectangle 7"/>
          <p:cNvSpPr>
            <a:spLocks noGrp="1" noChangeArrowheads="1"/>
          </p:cNvSpPr>
          <p:nvPr>
            <p:ph type="sldNum" sz="quarter" idx="5"/>
          </p:nvPr>
        </p:nvSpPr>
        <p:spPr bwMode="auto">
          <a:xfrm>
            <a:off x="3940178" y="8842375"/>
            <a:ext cx="30130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ill Sans MT" pitchFamily="34" charset="0"/>
              </a:defRPr>
            </a:lvl1pPr>
          </a:lstStyle>
          <a:p>
            <a:fld id="{FB54DFE0-8E3F-4A37-84A1-2B7507FF5C3E}" type="slidenum">
              <a:rPr lang="en-GB"/>
              <a:pPr/>
              <a:t>‹#›</a:t>
            </a:fld>
            <a:endParaRPr lang="en-GB"/>
          </a:p>
        </p:txBody>
      </p:sp>
    </p:spTree>
    <p:extLst>
      <p:ext uri="{BB962C8B-B14F-4D97-AF65-F5344CB8AC3E}">
        <p14:creationId xmlns:p14="http://schemas.microsoft.com/office/powerpoint/2010/main" val="16744603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1</a:t>
            </a:fld>
            <a:endParaRPr lang="en-GB" dirty="0"/>
          </a:p>
        </p:txBody>
      </p:sp>
    </p:spTree>
    <p:extLst>
      <p:ext uri="{BB962C8B-B14F-4D97-AF65-F5344CB8AC3E}">
        <p14:creationId xmlns:p14="http://schemas.microsoft.com/office/powerpoint/2010/main" val="1128818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12</a:t>
            </a:fld>
            <a:endParaRPr lang="en-GB"/>
          </a:p>
        </p:txBody>
      </p:sp>
    </p:spTree>
    <p:extLst>
      <p:ext uri="{BB962C8B-B14F-4D97-AF65-F5344CB8AC3E}">
        <p14:creationId xmlns:p14="http://schemas.microsoft.com/office/powerpoint/2010/main" val="169152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The route from A-levels to higher education is very well defined and widely understood. However, the route from vocational and applied qualifications, including apprenticeships, into higher education is less clear (IPPR, 2013: 45)</a:t>
            </a:r>
            <a:endParaRPr lang="en-US" dirty="0" smtClean="0"/>
          </a:p>
          <a:p>
            <a:endParaRPr lang="en-US"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13</a:t>
            </a:fld>
            <a:endParaRPr lang="en-GB"/>
          </a:p>
        </p:txBody>
      </p:sp>
    </p:spTree>
    <p:extLst>
      <p:ext uri="{BB962C8B-B14F-4D97-AF65-F5344CB8AC3E}">
        <p14:creationId xmlns:p14="http://schemas.microsoft.com/office/powerpoint/2010/main" val="3680371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Hybridization in various forms in German-speaking</a:t>
            </a:r>
            <a:r>
              <a:rPr lang="en-GB" baseline="0" dirty="0" smtClean="0"/>
              <a:t> countries</a:t>
            </a:r>
          </a:p>
          <a:p>
            <a:r>
              <a:rPr lang="en-GB" baseline="0" dirty="0" smtClean="0"/>
              <a:t>Combining vocational and general/academic study and qualifications</a:t>
            </a:r>
          </a:p>
          <a:p>
            <a:r>
              <a:rPr lang="en-GB" baseline="0" dirty="0" smtClean="0"/>
              <a:t>Involving integrated work placements with study in an educational setting</a:t>
            </a:r>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18</a:t>
            </a:fld>
            <a:endParaRPr lang="en-GB"/>
          </a:p>
        </p:txBody>
      </p:sp>
    </p:spTree>
    <p:extLst>
      <p:ext uri="{BB962C8B-B14F-4D97-AF65-F5344CB8AC3E}">
        <p14:creationId xmlns:p14="http://schemas.microsoft.com/office/powerpoint/2010/main" val="1647685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19</a:t>
            </a:fld>
            <a:endParaRPr lang="en-GB"/>
          </a:p>
        </p:txBody>
      </p:sp>
    </p:spTree>
    <p:extLst>
      <p:ext uri="{BB962C8B-B14F-4D97-AF65-F5344CB8AC3E}">
        <p14:creationId xmlns:p14="http://schemas.microsoft.com/office/powerpoint/2010/main" val="492141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20</a:t>
            </a:fld>
            <a:endParaRPr lang="en-GB"/>
          </a:p>
        </p:txBody>
      </p:sp>
    </p:spTree>
    <p:extLst>
      <p:ext uri="{BB962C8B-B14F-4D97-AF65-F5344CB8AC3E}">
        <p14:creationId xmlns:p14="http://schemas.microsoft.com/office/powerpoint/2010/main" val="2151671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21</a:t>
            </a:fld>
            <a:endParaRPr lang="en-GB"/>
          </a:p>
        </p:txBody>
      </p:sp>
    </p:spTree>
    <p:extLst>
      <p:ext uri="{BB962C8B-B14F-4D97-AF65-F5344CB8AC3E}">
        <p14:creationId xmlns:p14="http://schemas.microsoft.com/office/powerpoint/2010/main" val="3256431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22</a:t>
            </a:fld>
            <a:endParaRPr lang="en-GB"/>
          </a:p>
        </p:txBody>
      </p:sp>
    </p:spTree>
    <p:extLst>
      <p:ext uri="{BB962C8B-B14F-4D97-AF65-F5344CB8AC3E}">
        <p14:creationId xmlns:p14="http://schemas.microsoft.com/office/powerpoint/2010/main" val="834896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Various</a:t>
            </a:r>
            <a:r>
              <a:rPr lang="en-GB" baseline="0" dirty="0" smtClean="0"/>
              <a:t> aspects of HIVE are identified and emphasised in the definitions offered by </a:t>
            </a:r>
          </a:p>
          <a:p>
            <a:r>
              <a:rPr lang="en-GB" baseline="0" dirty="0" smtClean="0"/>
              <a:t>Little et al in a review for the LSDA in 2003</a:t>
            </a:r>
          </a:p>
          <a:p>
            <a:r>
              <a:rPr lang="en-GB" baseline="0" dirty="0" smtClean="0"/>
              <a:t>BIS in 2011</a:t>
            </a:r>
          </a:p>
          <a:p>
            <a:r>
              <a:rPr lang="en-GB" baseline="0" dirty="0" smtClean="0"/>
              <a:t>The Institute for Public Policy Research think tank in 2013.</a:t>
            </a:r>
          </a:p>
        </p:txBody>
      </p:sp>
      <p:sp>
        <p:nvSpPr>
          <p:cNvPr id="4" name="Slide Number Placeholder 3"/>
          <p:cNvSpPr>
            <a:spLocks noGrp="1"/>
          </p:cNvSpPr>
          <p:nvPr>
            <p:ph type="sldNum" sz="quarter" idx="10"/>
          </p:nvPr>
        </p:nvSpPr>
        <p:spPr/>
        <p:txBody>
          <a:bodyPr/>
          <a:lstStyle/>
          <a:p>
            <a:fld id="{FB54DFE0-8E3F-4A37-84A1-2B7507FF5C3E}" type="slidenum">
              <a:rPr lang="en-GB" smtClean="0"/>
              <a:pPr/>
              <a:t>24</a:t>
            </a:fld>
            <a:endParaRPr lang="en-GB"/>
          </a:p>
        </p:txBody>
      </p:sp>
    </p:spTree>
    <p:extLst>
      <p:ext uri="{BB962C8B-B14F-4D97-AF65-F5344CB8AC3E}">
        <p14:creationId xmlns:p14="http://schemas.microsoft.com/office/powerpoint/2010/main" val="544305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25</a:t>
            </a:fld>
            <a:endParaRPr lang="en-GB"/>
          </a:p>
        </p:txBody>
      </p:sp>
    </p:spTree>
    <p:extLst>
      <p:ext uri="{BB962C8B-B14F-4D97-AF65-F5344CB8AC3E}">
        <p14:creationId xmlns:p14="http://schemas.microsoft.com/office/powerpoint/2010/main" val="2152041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26</a:t>
            </a:fld>
            <a:endParaRPr lang="en-GB"/>
          </a:p>
        </p:txBody>
      </p:sp>
    </p:spTree>
    <p:extLst>
      <p:ext uri="{BB962C8B-B14F-4D97-AF65-F5344CB8AC3E}">
        <p14:creationId xmlns:p14="http://schemas.microsoft.com/office/powerpoint/2010/main" val="186462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2</a:t>
            </a:fld>
            <a:endParaRPr lang="en-GB" dirty="0"/>
          </a:p>
        </p:txBody>
      </p:sp>
    </p:spTree>
    <p:extLst>
      <p:ext uri="{BB962C8B-B14F-4D97-AF65-F5344CB8AC3E}">
        <p14:creationId xmlns:p14="http://schemas.microsoft.com/office/powerpoint/2010/main" val="3647336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27</a:t>
            </a:fld>
            <a:endParaRPr lang="en-GB"/>
          </a:p>
        </p:txBody>
      </p:sp>
    </p:spTree>
    <p:extLst>
      <p:ext uri="{BB962C8B-B14F-4D97-AF65-F5344CB8AC3E}">
        <p14:creationId xmlns:p14="http://schemas.microsoft.com/office/powerpoint/2010/main" val="254411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28</a:t>
            </a:fld>
            <a:endParaRPr lang="en-GB"/>
          </a:p>
        </p:txBody>
      </p:sp>
    </p:spTree>
    <p:extLst>
      <p:ext uri="{BB962C8B-B14F-4D97-AF65-F5344CB8AC3E}">
        <p14:creationId xmlns:p14="http://schemas.microsoft.com/office/powerpoint/2010/main" val="1667858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29</a:t>
            </a:fld>
            <a:endParaRPr lang="en-GB"/>
          </a:p>
        </p:txBody>
      </p:sp>
    </p:spTree>
    <p:extLst>
      <p:ext uri="{BB962C8B-B14F-4D97-AF65-F5344CB8AC3E}">
        <p14:creationId xmlns:p14="http://schemas.microsoft.com/office/powerpoint/2010/main" val="3453533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a:t>
            </a:r>
            <a:r>
              <a:rPr lang="en-GB" baseline="0" dirty="0" smtClean="0"/>
              <a:t> range of researchers have emphasised for many years:</a:t>
            </a:r>
          </a:p>
          <a:p>
            <a:pPr marL="228600" indent="-228600">
              <a:buAutoNum type="arabicParenR"/>
            </a:pPr>
            <a:r>
              <a:rPr lang="en-GB" dirty="0" smtClean="0"/>
              <a:t>The need for broad</a:t>
            </a:r>
            <a:r>
              <a:rPr lang="en-GB" baseline="0" dirty="0" smtClean="0"/>
              <a:t> routes</a:t>
            </a:r>
          </a:p>
          <a:p>
            <a:pPr marL="228600" indent="-228600">
              <a:buAutoNum type="arabicParenR"/>
            </a:pPr>
            <a:r>
              <a:rPr lang="en-GB" baseline="0" dirty="0" smtClean="0"/>
              <a:t>The need for broad-ranging knowledge and skills</a:t>
            </a:r>
          </a:p>
          <a:p>
            <a:pPr marL="0" indent="0">
              <a:buNone/>
            </a:pPr>
            <a:endParaRPr lang="en-GB" baseline="0" dirty="0" smtClean="0"/>
          </a:p>
          <a:p>
            <a:pPr marL="0" indent="0">
              <a:buNone/>
            </a:pPr>
            <a:r>
              <a:rPr lang="en-GB" baseline="0" dirty="0" smtClean="0"/>
              <a:t>Here are 2 examples, but elsewhere, </a:t>
            </a:r>
          </a:p>
          <a:p>
            <a:pPr marL="0" indent="0">
              <a:buNone/>
            </a:pPr>
            <a:r>
              <a:rPr lang="en-GB" baseline="0" dirty="0" smtClean="0"/>
              <a:t>Fuller and Unwin write about ‘expansive learning’ in apprenticeships;</a:t>
            </a:r>
          </a:p>
          <a:p>
            <a:pPr marL="0" indent="0">
              <a:buNone/>
            </a:pPr>
            <a:r>
              <a:rPr lang="en-GB" baseline="0" dirty="0" smtClean="0"/>
              <a:t>Young and Guile write about the forms of knowledge that need to form part of ‘vocational’ as well as ‘general’ or ‘academic’ learning;</a:t>
            </a:r>
          </a:p>
          <a:p>
            <a:pPr marL="0" indent="0">
              <a:buNone/>
            </a:pPr>
            <a:r>
              <a:rPr lang="en-GB" baseline="0" dirty="0" smtClean="0"/>
              <a:t>Researchers who examined the new </a:t>
            </a:r>
            <a:r>
              <a:rPr lang="en-GB" baseline="0" dirty="0" err="1" smtClean="0"/>
              <a:t>vocationalism</a:t>
            </a:r>
            <a:r>
              <a:rPr lang="en-GB" baseline="0" dirty="0" smtClean="0"/>
              <a:t> of the 1980s in the UK emphasised the negative effects of a narrow understanding of VET (for example Gleeson; Bates et al; Roberts; Phil Brown) </a:t>
            </a:r>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30</a:t>
            </a:fld>
            <a:endParaRPr lang="en-GB"/>
          </a:p>
        </p:txBody>
      </p:sp>
    </p:spTree>
    <p:extLst>
      <p:ext uri="{BB962C8B-B14F-4D97-AF65-F5344CB8AC3E}">
        <p14:creationId xmlns:p14="http://schemas.microsoft.com/office/powerpoint/2010/main" val="38136620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31</a:t>
            </a:fld>
            <a:endParaRPr lang="en-GB"/>
          </a:p>
        </p:txBody>
      </p:sp>
    </p:spTree>
    <p:extLst>
      <p:ext uri="{BB962C8B-B14F-4D97-AF65-F5344CB8AC3E}">
        <p14:creationId xmlns:p14="http://schemas.microsoft.com/office/powerpoint/2010/main" val="24411410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32</a:t>
            </a:fld>
            <a:endParaRPr lang="en-GB"/>
          </a:p>
        </p:txBody>
      </p:sp>
    </p:spTree>
    <p:extLst>
      <p:ext uri="{BB962C8B-B14F-4D97-AF65-F5344CB8AC3E}">
        <p14:creationId xmlns:p14="http://schemas.microsoft.com/office/powerpoint/2010/main" val="36492218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 choose this quote from Dewey to end on, because for me, Dewey draws our attention to how vocational education can and should be and route to transforming rather than conforming.</a:t>
            </a:r>
          </a:p>
          <a:p>
            <a:r>
              <a:rPr lang="en-GB" baseline="0" dirty="0" smtClean="0"/>
              <a:t>But for me, Dewey’s work does not mean that vocational education should mainly focus on learning how to challenge and critique current conditions, but:</a:t>
            </a:r>
            <a:endParaRPr lang="en-GB" dirty="0" smtClean="0"/>
          </a:p>
          <a:p>
            <a:r>
              <a:rPr lang="en-GB" dirty="0" smtClean="0"/>
              <a:t>HIVE needs</a:t>
            </a:r>
            <a:r>
              <a:rPr lang="en-GB" baseline="0" dirty="0" smtClean="0"/>
              <a:t> to involve learning that prepares people for successful participation in employment</a:t>
            </a:r>
          </a:p>
          <a:p>
            <a:r>
              <a:rPr lang="en-GB" baseline="0" dirty="0" smtClean="0"/>
              <a:t>It needs to involve learning powerful knowledge (as well as high-level and valuable skills)</a:t>
            </a:r>
          </a:p>
          <a:p>
            <a:r>
              <a:rPr lang="en-GB" baseline="0" dirty="0" smtClean="0"/>
              <a:t>It needs to involve learning that helps people to live the lives they would choose to live – in and beyond their working lives.</a:t>
            </a:r>
          </a:p>
          <a:p>
            <a:r>
              <a:rPr lang="en-GB" baseline="0" dirty="0" smtClean="0"/>
              <a:t>It needs to involve learning that enables people to actively participate as critical citizens in society.</a:t>
            </a:r>
          </a:p>
          <a:p>
            <a:endParaRPr lang="en-GB" baseline="0" dirty="0" smtClean="0"/>
          </a:p>
          <a:p>
            <a:r>
              <a:rPr lang="en-GB" baseline="0" dirty="0" smtClean="0"/>
              <a:t>While this presentation has considered the structures that shape practices, it is the interaction of structures and practices that will give meaning to future HIVE </a:t>
            </a:r>
            <a:r>
              <a:rPr lang="en-GB" baseline="0" smtClean="0"/>
              <a:t>in England.</a:t>
            </a:r>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33</a:t>
            </a:fld>
            <a:endParaRPr lang="en-GB"/>
          </a:p>
        </p:txBody>
      </p:sp>
    </p:spTree>
    <p:extLst>
      <p:ext uri="{BB962C8B-B14F-4D97-AF65-F5344CB8AC3E}">
        <p14:creationId xmlns:p14="http://schemas.microsoft.com/office/powerpoint/2010/main" val="3537034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Increasing</a:t>
            </a:r>
            <a:r>
              <a:rPr lang="en-GB" baseline="0" dirty="0" smtClean="0"/>
              <a:t> and widening participation in higher education were key goals under New Labour.</a:t>
            </a:r>
          </a:p>
          <a:p>
            <a:r>
              <a:rPr lang="en-GB" baseline="0" dirty="0" smtClean="0"/>
              <a:t>These goals were common across a range of OECD and European countries and the up-and-coming BRIC countries (Brazil, Russia, India, China) </a:t>
            </a:r>
          </a:p>
          <a:p>
            <a:r>
              <a:rPr lang="en-GB" baseline="0" dirty="0" smtClean="0"/>
              <a:t>However, ‘College for All’ is questioned in policy in England now, and similarly in the US.</a:t>
            </a:r>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3</a:t>
            </a:fld>
            <a:endParaRPr lang="en-GB"/>
          </a:p>
        </p:txBody>
      </p:sp>
    </p:spTree>
    <p:extLst>
      <p:ext uri="{BB962C8B-B14F-4D97-AF65-F5344CB8AC3E}">
        <p14:creationId xmlns:p14="http://schemas.microsoft.com/office/powerpoint/2010/main" val="33265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IS higher vocational education?</a:t>
            </a:r>
          </a:p>
          <a:p>
            <a:r>
              <a:rPr lang="en-GB" dirty="0" smtClean="0"/>
              <a:t>It</a:t>
            </a:r>
            <a:r>
              <a:rPr lang="en-GB" baseline="0" dirty="0" smtClean="0"/>
              <a:t> is referred to in the 2011 Further Education and Skills Reform Plan from BIS.</a:t>
            </a:r>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4</a:t>
            </a:fld>
            <a:endParaRPr lang="en-GB"/>
          </a:p>
        </p:txBody>
      </p:sp>
    </p:spTree>
    <p:extLst>
      <p:ext uri="{BB962C8B-B14F-4D97-AF65-F5344CB8AC3E}">
        <p14:creationId xmlns:p14="http://schemas.microsoft.com/office/powerpoint/2010/main" val="1720371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Regional</a:t>
            </a:r>
            <a:r>
              <a:rPr lang="en-GB" baseline="0" dirty="0" smtClean="0"/>
              <a:t> economic strategies devised by Local Enterprise Partnerships include plans for education and training. In examples from two key regions, one in the West Midlands, and one in the North of England, there was no mention of vocational education and training above level 3 (end of high school equivalent)</a:t>
            </a:r>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5</a:t>
            </a:fld>
            <a:endParaRPr lang="en-GB"/>
          </a:p>
        </p:txBody>
      </p:sp>
    </p:spTree>
    <p:extLst>
      <p:ext uri="{BB962C8B-B14F-4D97-AF65-F5344CB8AC3E}">
        <p14:creationId xmlns:p14="http://schemas.microsoft.com/office/powerpoint/2010/main" val="752958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previous data suggest challenges for a notion of UPWARD social mobility as a result of HIVE.</a:t>
            </a:r>
          </a:p>
          <a:p>
            <a:r>
              <a:rPr lang="en-GB" baseline="0" dirty="0" smtClean="0"/>
              <a:t>But in any case, HIVE is absent from the reports over the last 3 years from the UK’s Social Mobility and Child Poverty Commission.</a:t>
            </a:r>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7</a:t>
            </a:fld>
            <a:endParaRPr lang="en-GB" dirty="0"/>
          </a:p>
        </p:txBody>
      </p:sp>
    </p:spTree>
    <p:extLst>
      <p:ext uri="{BB962C8B-B14F-4D97-AF65-F5344CB8AC3E}">
        <p14:creationId xmlns:p14="http://schemas.microsoft.com/office/powerpoint/2010/main" val="4672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8</a:t>
            </a:fld>
            <a:endParaRPr lang="en-GB" dirty="0"/>
          </a:p>
        </p:txBody>
      </p:sp>
    </p:spTree>
    <p:extLst>
      <p:ext uri="{BB962C8B-B14F-4D97-AF65-F5344CB8AC3E}">
        <p14:creationId xmlns:p14="http://schemas.microsoft.com/office/powerpoint/2010/main" val="3026547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54DFE0-8E3F-4A37-84A1-2B7507FF5C3E}" type="slidenum">
              <a:rPr lang="en-GB" smtClean="0"/>
              <a:pPr/>
              <a:t>9</a:t>
            </a:fld>
            <a:endParaRPr lang="en-GB" dirty="0"/>
          </a:p>
        </p:txBody>
      </p:sp>
    </p:spTree>
    <p:extLst>
      <p:ext uri="{BB962C8B-B14F-4D97-AF65-F5344CB8AC3E}">
        <p14:creationId xmlns:p14="http://schemas.microsoft.com/office/powerpoint/2010/main" val="298316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54DFE0-8E3F-4A37-84A1-2B7507FF5C3E}" type="slidenum">
              <a:rPr lang="en-GB" smtClean="0"/>
              <a:pPr/>
              <a:t>11</a:t>
            </a:fld>
            <a:endParaRPr lang="en-GB"/>
          </a:p>
        </p:txBody>
      </p:sp>
    </p:spTree>
    <p:extLst>
      <p:ext uri="{BB962C8B-B14F-4D97-AF65-F5344CB8AC3E}">
        <p14:creationId xmlns:p14="http://schemas.microsoft.com/office/powerpoint/2010/main" val="161266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C988686C-D061-41FE-9176-867005998DDF}" type="datetimeFigureOut">
              <a:rPr lang="en-US"/>
              <a:pPr>
                <a:defRPr/>
              </a:pPr>
              <a:t>1/22/2016</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A22E1F6F-78F8-4B4F-999E-314C0C1EA7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15B26CA-B7E4-4D71-9B54-C8A2ACE0EC96}" type="datetimeFigureOut">
              <a:rPr lang="en-US"/>
              <a:pPr>
                <a:defRPr/>
              </a:pPr>
              <a:t>1/22/2016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79F5F99-BFBF-462B-A1B6-C35C27B4AF2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B34D3512-B568-421D-AFB6-464FD698627B}" type="datetimeFigureOut">
              <a:rPr lang="en-US"/>
              <a:pPr>
                <a:defRPr/>
              </a:pPr>
              <a:t>1/22/2016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B756461-6FD1-47FD-89DC-C8EC7BC2D8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656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656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494CCCA-C267-4535-A655-FFF79CC8AB59}" type="datetimeFigureOut">
              <a:rPr lang="en-US"/>
              <a:pPr>
                <a:defRPr/>
              </a:pPr>
              <a:t>1/22/2016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02711F5-8145-42CD-9F8F-3FC159C2B22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5613"/>
            <a:ext cx="1943100" cy="518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5613"/>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4" name="Picture 5" descr="ub_midblue"/>
          <p:cNvPicPr>
            <a:picLocks noChangeAspect="1" noChangeArrowheads="1"/>
          </p:cNvPicPr>
          <p:nvPr userDrawn="1"/>
        </p:nvPicPr>
        <p:blipFill>
          <a:blip r:embed="rId2"/>
          <a:srcRect/>
          <a:stretch>
            <a:fillRect/>
          </a:stretch>
        </p:blipFill>
        <p:spPr bwMode="auto">
          <a:xfrm>
            <a:off x="-3175" y="-1588"/>
            <a:ext cx="9150350" cy="6861176"/>
          </a:xfrm>
          <a:prstGeom prst="rect">
            <a:avLst/>
          </a:prstGeom>
          <a:noFill/>
          <a:ln w="9525">
            <a:noFill/>
            <a:miter lim="800000"/>
            <a:headEnd/>
            <a:tailEnd/>
          </a:ln>
        </p:spPr>
      </p:pic>
      <p:sp>
        <p:nvSpPr>
          <p:cNvPr id="2050" name="Rectangle 2"/>
          <p:cNvSpPr>
            <a:spLocks noGrp="1" noChangeArrowheads="1"/>
          </p:cNvSpPr>
          <p:nvPr>
            <p:ph type="ctrTitle"/>
          </p:nvPr>
        </p:nvSpPr>
        <p:spPr>
          <a:xfrm>
            <a:off x="1978025" y="2565400"/>
            <a:ext cx="5218113" cy="1908175"/>
          </a:xfrm>
        </p:spPr>
        <p:txBody>
          <a:bodyPr/>
          <a:lstStyle>
            <a:lvl1pPr>
              <a:defRPr/>
            </a:lvl1pPr>
          </a:lstStyle>
          <a:p>
            <a:r>
              <a:rPr lang="en-GB"/>
              <a:t>Click to edit Master title style</a:t>
            </a:r>
          </a:p>
        </p:txBody>
      </p:sp>
      <p:sp>
        <p:nvSpPr>
          <p:cNvPr id="2051" name="Rectangle 3"/>
          <p:cNvSpPr>
            <a:spLocks noGrp="1" noChangeArrowheads="1"/>
          </p:cNvSpPr>
          <p:nvPr>
            <p:ph type="subTitle" idx="1"/>
          </p:nvPr>
        </p:nvSpPr>
        <p:spPr>
          <a:xfrm>
            <a:off x="304800" y="5562600"/>
            <a:ext cx="8456613" cy="1065213"/>
          </a:xfrm>
        </p:spPr>
        <p:txBody>
          <a:bodyPr/>
          <a:lstStyle>
            <a:lvl1pPr marL="0" indent="0">
              <a:buFont typeface="Wingdings" pitchFamily="2" charset="2"/>
              <a:buNone/>
              <a:defRPr/>
            </a:lvl1pPr>
          </a:lstStyle>
          <a:p>
            <a:r>
              <a:rPr lang="en-GB"/>
              <a:t>Click to edit Master subtitle style</a:t>
            </a:r>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0D508E11-167B-4D5B-9DA4-E3614B14563E}" type="datetimeFigureOut">
              <a:rPr lang="en-US"/>
              <a:pPr>
                <a:defRPr/>
              </a:pPr>
              <a:t>1/22/2016</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A2685F80-27E2-469B-97F0-6ABC7D03F8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DE91857-0482-4B00-88FE-9EB37E347515}" type="datetimeFigureOut">
              <a:rPr lang="en-US"/>
              <a:pPr>
                <a:defRPr/>
              </a:pPr>
              <a:t>1/22/2016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BB4DA68-942F-4FBC-891E-4D7267BDED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B0BCAA5B-BF8D-4C23-9379-A59A1CB92539}" type="datetimeFigureOut">
              <a:rPr lang="en-US"/>
              <a:pPr>
                <a:defRPr/>
              </a:pPr>
              <a:t>1/22/2016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B9CFE7E-C0A2-4778-B466-DBD88F7B71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A3420E11-0B63-456E-92D3-B13E7AFFFF05}" type="datetimeFigureOut">
              <a:rPr lang="en-US"/>
              <a:pPr>
                <a:defRPr/>
              </a:pPr>
              <a:t>1/22/2016</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E22987F8-B91B-4053-972C-5D302E7738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Date Placeholder 1"/>
          <p:cNvSpPr>
            <a:spLocks noGrp="1"/>
          </p:cNvSpPr>
          <p:nvPr>
            <p:ph type="dt" sz="half" idx="10"/>
          </p:nvPr>
        </p:nvSpPr>
        <p:spPr/>
        <p:txBody>
          <a:bodyPr/>
          <a:lstStyle>
            <a:lvl1pPr>
              <a:defRPr/>
            </a:lvl1pPr>
          </a:lstStyle>
          <a:p>
            <a:pPr>
              <a:defRPr/>
            </a:pPr>
            <a:fld id="{299D1B76-D7B6-4D73-8DE8-52257C7569DE}" type="datetimeFigureOut">
              <a:rPr lang="en-US"/>
              <a:pPr>
                <a:defRPr/>
              </a:pPr>
              <a:t>1/22/2016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91969B39-57B0-438B-8BA3-2A82A64E78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B08670AB-3403-42A3-898B-7F5EFB33E2D3}" type="datetimeFigureOut">
              <a:rPr lang="en-US"/>
              <a:pPr>
                <a:defRPr/>
              </a:pPr>
              <a:t>1/22/2016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9729D34C-DA28-4608-B40A-8BCE9E4ABB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EAE737D6-C8FF-479C-A069-1035744E441F}" type="datetimeFigureOut">
              <a:rPr lang="en-US"/>
              <a:pPr>
                <a:defRPr/>
              </a:pPr>
              <a:t>1/22/2016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64F0DD0-5DC0-4028-BCF5-6E58CD349A9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05C3A142-2904-4F47-B945-26B30200447A}" type="datetimeFigureOut">
              <a:rPr lang="en-US"/>
              <a:pPr>
                <a:defRPr/>
              </a:pPr>
              <a:t>1/22/2016</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91FC2A7D-E2EF-44E0-B3E7-3B26DB997484}"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67" r:id="rId1"/>
    <p:sldLayoutId id="2147483766" r:id="rId2"/>
    <p:sldLayoutId id="2147483768" r:id="rId3"/>
    <p:sldLayoutId id="2147483765" r:id="rId4"/>
    <p:sldLayoutId id="2147483764" r:id="rId5"/>
    <p:sldLayoutId id="2147483769" r:id="rId6"/>
    <p:sldLayoutId id="2147483770" r:id="rId7"/>
    <p:sldLayoutId id="2147483771" r:id="rId8"/>
    <p:sldLayoutId id="2147483772" r:id="rId9"/>
    <p:sldLayoutId id="2147483763" r:id="rId10"/>
    <p:sldLayoutId id="2147483773"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008ABF"/>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3314" name="Picture 8" descr="wm-blue"/>
          <p:cNvPicPr>
            <a:picLocks noChangeAspect="1" noChangeArrowheads="1"/>
          </p:cNvPicPr>
          <p:nvPr userDrawn="1"/>
        </p:nvPicPr>
        <p:blipFill>
          <a:blip r:embed="rId13"/>
          <a:srcRect/>
          <a:stretch>
            <a:fillRect/>
          </a:stretch>
        </p:blipFill>
        <p:spPr bwMode="auto">
          <a:xfrm>
            <a:off x="-1588" y="-1588"/>
            <a:ext cx="9148763" cy="6862763"/>
          </a:xfrm>
          <a:prstGeom prst="rect">
            <a:avLst/>
          </a:prstGeom>
          <a:noFill/>
          <a:ln w="9525">
            <a:noFill/>
            <a:miter lim="800000"/>
            <a:headEnd/>
            <a:tailEnd/>
          </a:ln>
        </p:spPr>
      </p:pic>
      <p:sp>
        <p:nvSpPr>
          <p:cNvPr id="13315" name="Rectangle 2"/>
          <p:cNvSpPr>
            <a:spLocks noGrp="1" noChangeArrowheads="1"/>
          </p:cNvSpPr>
          <p:nvPr>
            <p:ph type="title"/>
          </p:nvPr>
        </p:nvSpPr>
        <p:spPr bwMode="auto">
          <a:xfrm>
            <a:off x="685800" y="4556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316" name="Rectangle 3"/>
          <p:cNvSpPr>
            <a:spLocks noGrp="1" noChangeArrowheads="1"/>
          </p:cNvSpPr>
          <p:nvPr>
            <p:ph type="body" idx="1"/>
          </p:nvPr>
        </p:nvSpPr>
        <p:spPr bwMode="auto">
          <a:xfrm>
            <a:off x="685800" y="1981200"/>
            <a:ext cx="7772400" cy="3656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defRPr>
      </a:lvl2pPr>
      <a:lvl3pPr algn="l" rtl="0" eaLnBrk="0" fontAlgn="base" hangingPunct="0">
        <a:spcBef>
          <a:spcPct val="0"/>
        </a:spcBef>
        <a:spcAft>
          <a:spcPct val="0"/>
        </a:spcAft>
        <a:defRPr sz="4000">
          <a:solidFill>
            <a:schemeClr val="tx2"/>
          </a:solidFill>
          <a:latin typeface="Times New Roman" pitchFamily="18" charset="0"/>
        </a:defRPr>
      </a:lvl3pPr>
      <a:lvl4pPr algn="l" rtl="0" eaLnBrk="0" fontAlgn="base" hangingPunct="0">
        <a:spcBef>
          <a:spcPct val="0"/>
        </a:spcBef>
        <a:spcAft>
          <a:spcPct val="0"/>
        </a:spcAft>
        <a:defRPr sz="4000">
          <a:solidFill>
            <a:schemeClr val="tx2"/>
          </a:solidFill>
          <a:latin typeface="Times New Roman" pitchFamily="18" charset="0"/>
        </a:defRPr>
      </a:lvl4pPr>
      <a:lvl5pPr algn="l" rtl="0" eaLnBrk="0" fontAlgn="base" hangingPunct="0">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800" b="1">
          <a:solidFill>
            <a:srgbClr val="D9D9D9"/>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b="1">
          <a:solidFill>
            <a:srgbClr val="D9D9D9"/>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800" b="1">
          <a:solidFill>
            <a:srgbClr val="D9D9D9"/>
          </a:solidFill>
          <a:latin typeface="+mn-lt"/>
        </a:defRPr>
      </a:lvl3pPr>
      <a:lvl4pPr marL="1600200" indent="-228600" algn="l" rtl="0" eaLnBrk="0" fontAlgn="base" hangingPunct="0">
        <a:spcBef>
          <a:spcPct val="20000"/>
        </a:spcBef>
        <a:spcAft>
          <a:spcPct val="0"/>
        </a:spcAft>
        <a:buClr>
          <a:schemeClr val="tx2"/>
        </a:buClr>
        <a:buSzPct val="80000"/>
        <a:buChar char="–"/>
        <a:defRPr sz="2800" b="1">
          <a:solidFill>
            <a:srgbClr val="D9D9D9"/>
          </a:solidFill>
          <a:latin typeface="+mn-lt"/>
        </a:defRPr>
      </a:lvl4pPr>
      <a:lvl5pPr marL="2057400" indent="-228600" algn="l" rtl="0" eaLnBrk="0" fontAlgn="base" hangingPunct="0">
        <a:spcBef>
          <a:spcPct val="20000"/>
        </a:spcBef>
        <a:spcAft>
          <a:spcPct val="0"/>
        </a:spcAft>
        <a:buClr>
          <a:schemeClr val="tx2"/>
        </a:buClr>
        <a:buSzPct val="90000"/>
        <a:buChar char="»"/>
        <a:defRPr sz="2800" b="1">
          <a:solidFill>
            <a:srgbClr val="D9D9D9"/>
          </a:solidFill>
          <a:latin typeface="+mn-lt"/>
        </a:defRPr>
      </a:lvl5pPr>
      <a:lvl6pPr marL="2514600" indent="-228600" algn="l" rtl="0" fontAlgn="base">
        <a:spcBef>
          <a:spcPct val="20000"/>
        </a:spcBef>
        <a:spcAft>
          <a:spcPct val="0"/>
        </a:spcAft>
        <a:buClr>
          <a:schemeClr val="tx2"/>
        </a:buClr>
        <a:buSzPct val="90000"/>
        <a:buChar char="»"/>
        <a:defRPr sz="2800" b="1">
          <a:solidFill>
            <a:srgbClr val="D9D9D9"/>
          </a:solidFill>
          <a:latin typeface="+mn-lt"/>
        </a:defRPr>
      </a:lvl6pPr>
      <a:lvl7pPr marL="2971800" indent="-228600" algn="l" rtl="0" fontAlgn="base">
        <a:spcBef>
          <a:spcPct val="20000"/>
        </a:spcBef>
        <a:spcAft>
          <a:spcPct val="0"/>
        </a:spcAft>
        <a:buClr>
          <a:schemeClr val="tx2"/>
        </a:buClr>
        <a:buSzPct val="90000"/>
        <a:buChar char="»"/>
        <a:defRPr sz="2800" b="1">
          <a:solidFill>
            <a:srgbClr val="D9D9D9"/>
          </a:solidFill>
          <a:latin typeface="+mn-lt"/>
        </a:defRPr>
      </a:lvl7pPr>
      <a:lvl8pPr marL="3429000" indent="-228600" algn="l" rtl="0" fontAlgn="base">
        <a:spcBef>
          <a:spcPct val="20000"/>
        </a:spcBef>
        <a:spcAft>
          <a:spcPct val="0"/>
        </a:spcAft>
        <a:buClr>
          <a:schemeClr val="tx2"/>
        </a:buClr>
        <a:buSzPct val="90000"/>
        <a:buChar char="»"/>
        <a:defRPr sz="2800" b="1">
          <a:solidFill>
            <a:srgbClr val="D9D9D9"/>
          </a:solidFill>
          <a:latin typeface="+mn-lt"/>
        </a:defRPr>
      </a:lvl8pPr>
      <a:lvl9pPr marL="3886200" indent="-228600" algn="l" rtl="0" fontAlgn="base">
        <a:spcBef>
          <a:spcPct val="20000"/>
        </a:spcBef>
        <a:spcAft>
          <a:spcPct val="0"/>
        </a:spcAft>
        <a:buClr>
          <a:schemeClr val="tx2"/>
        </a:buClr>
        <a:buSzPct val="90000"/>
        <a:buChar char="»"/>
        <a:defRPr sz="2800" b="1">
          <a:solidFill>
            <a:srgbClr val="D9D9D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2.xml"/><Relationship Id="rId1" Type="http://schemas.openxmlformats.org/officeDocument/2006/relationships/tags" Target="../tags/tag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a.m.bathmaker@bham.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ov.uk/government/speeches/a-new-era-for-universities" TargetMode="External"/><Relationship Id="rId7" Type="http://schemas.openxmlformats.org/officeDocument/2006/relationships/hyperlink" Target="http://www.hefce.ac.uk/pubs/year/2013/201301/name,76281,e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hefce.ac.uk/media/hefce/content/pubs/2013/201301/Main%20report%20with%20Annexes%20A%20and%20B.pdf" TargetMode="External"/><Relationship Id="rId5" Type="http://schemas.openxmlformats.org/officeDocument/2006/relationships/hyperlink" Target="http://dx.doi.org/10.3224/86388043" TargetMode="External"/><Relationship Id="rId4" Type="http://schemas.openxmlformats.org/officeDocument/2006/relationships/hyperlink" Target="http://www.barbara-budrich.net/"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050" y="3357563"/>
            <a:ext cx="5257800" cy="576262"/>
          </a:xfrm>
        </p:spPr>
        <p:txBody>
          <a:bodyPr>
            <a:normAutofit fontScale="90000"/>
          </a:bodyPr>
          <a:lstStyle/>
          <a:p>
            <a:pPr algn="ctr" eaLnBrk="1" hangingPunct="1">
              <a:defRPr/>
            </a:pPr>
            <a:r>
              <a:rPr lang="en-GB" dirty="0" smtClean="0"/>
              <a:t/>
            </a:r>
            <a:br>
              <a:rPr lang="en-GB" dirty="0" smtClean="0"/>
            </a:br>
            <a:r>
              <a:rPr lang="en-GB" b="1" dirty="0" smtClean="0"/>
              <a:t> </a:t>
            </a:r>
            <a:r>
              <a:rPr lang="en-GB" dirty="0" smtClean="0"/>
              <a:t/>
            </a:r>
            <a:br>
              <a:rPr lang="en-GB" dirty="0" smtClean="0"/>
            </a:br>
            <a:r>
              <a:rPr lang="en-GB" dirty="0" smtClean="0"/>
              <a:t/>
            </a:r>
            <a:br>
              <a:rPr lang="en-GB" dirty="0" smtClean="0"/>
            </a:br>
            <a:endParaRPr lang="en-GB" dirty="0" smtClean="0"/>
          </a:p>
        </p:txBody>
      </p:sp>
      <p:sp>
        <p:nvSpPr>
          <p:cNvPr id="26626" name="Subtitle 2"/>
          <p:cNvSpPr>
            <a:spLocks noGrp="1"/>
          </p:cNvSpPr>
          <p:nvPr>
            <p:ph type="subTitle" idx="1"/>
          </p:nvPr>
        </p:nvSpPr>
        <p:spPr>
          <a:xfrm>
            <a:off x="2451894" y="2347913"/>
            <a:ext cx="4424362" cy="3673475"/>
          </a:xfrm>
        </p:spPr>
        <p:txBody>
          <a:bodyPr/>
          <a:lstStyle/>
          <a:p>
            <a:r>
              <a:rPr lang="en-US" dirty="0" smtClean="0"/>
              <a:t>Higher vocational education, </a:t>
            </a:r>
            <a:r>
              <a:rPr lang="en-US" dirty="0"/>
              <a:t>social mobility and the construction of ‘vibrant’ regional economies</a:t>
            </a:r>
          </a:p>
          <a:p>
            <a:endParaRPr lang="en-GB" sz="1800" dirty="0" smtClean="0"/>
          </a:p>
          <a:p>
            <a:r>
              <a:rPr lang="en-GB" sz="1800" dirty="0" smtClean="0"/>
              <a:t>Ann-Marie Bathmaker</a:t>
            </a:r>
          </a:p>
          <a:p>
            <a:r>
              <a:rPr lang="en-GB" sz="1800" dirty="0" smtClean="0"/>
              <a:t>University of Birmingham, UK</a:t>
            </a:r>
            <a:endParaRPr lang="en-US" sz="1800" dirty="0" smtClean="0"/>
          </a:p>
        </p:txBody>
      </p:sp>
      <p:sp>
        <p:nvSpPr>
          <p:cNvPr id="26627" name="Subtitle 2"/>
          <p:cNvSpPr>
            <a:spLocks/>
          </p:cNvSpPr>
          <p:nvPr/>
        </p:nvSpPr>
        <p:spPr bwMode="auto">
          <a:xfrm>
            <a:off x="1403350" y="4724400"/>
            <a:ext cx="6400800" cy="792163"/>
          </a:xfrm>
          <a:prstGeom prst="rect">
            <a:avLst/>
          </a:prstGeom>
          <a:noFill/>
          <a:ln w="9525">
            <a:noFill/>
            <a:miter lim="800000"/>
            <a:headEnd/>
            <a:tailEnd/>
          </a:ln>
        </p:spPr>
        <p:txBody>
          <a:bodyPr/>
          <a:lstStyle/>
          <a:p>
            <a:pPr algn="ctr">
              <a:lnSpc>
                <a:spcPct val="90000"/>
              </a:lnSpc>
              <a:spcBef>
                <a:spcPct val="20000"/>
              </a:spcBef>
              <a:buClr>
                <a:srgbClr val="99CCFF"/>
              </a:buClr>
              <a:buSzPct val="80000"/>
              <a:buFont typeface="Wingdings" pitchFamily="2" charset="2"/>
              <a:buNone/>
            </a:pPr>
            <a:endParaRPr lang="en-GB" sz="2800" b="1" dirty="0">
              <a:solidFill>
                <a:srgbClr val="ECECEC"/>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4328" y="188640"/>
            <a:ext cx="1352550" cy="1133475"/>
          </a:xfrm>
          <a:prstGeom prst="rect">
            <a:avLst/>
          </a:prstGeom>
        </p:spPr>
      </p:pic>
    </p:spTree>
    <p:custDataLst>
      <p:tags r:id="rId1"/>
    </p:custData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interest in HIVE</a:t>
            </a:r>
            <a:endParaRPr lang="en-GB" dirty="0"/>
          </a:p>
        </p:txBody>
      </p:sp>
      <p:sp>
        <p:nvSpPr>
          <p:cNvPr id="3" name="Content Placeholder 2"/>
          <p:cNvSpPr>
            <a:spLocks noGrp="1"/>
          </p:cNvSpPr>
          <p:nvPr>
            <p:ph sz="quarter" idx="1"/>
          </p:nvPr>
        </p:nvSpPr>
        <p:spPr/>
        <p:txBody>
          <a:bodyPr/>
          <a:lstStyle/>
          <a:p>
            <a:r>
              <a:rPr lang="en-GB" dirty="0" smtClean="0"/>
              <a:t>In the 21</a:t>
            </a:r>
            <a:r>
              <a:rPr lang="en-GB" baseline="30000" dirty="0" smtClean="0"/>
              <a:t>st</a:t>
            </a:r>
            <a:r>
              <a:rPr lang="en-GB" dirty="0" smtClean="0"/>
              <a:t> century, knowledge-based human capital is deemed essential for competitiveness in globalised economies</a:t>
            </a:r>
          </a:p>
          <a:p>
            <a:r>
              <a:rPr lang="en-GB" dirty="0" smtClean="0"/>
              <a:t>One of the crucial challenges is the question of whether to invest in general post-secondary education or in specific vocational training. (Powell and </a:t>
            </a:r>
            <a:r>
              <a:rPr lang="en-GB" dirty="0" err="1" smtClean="0"/>
              <a:t>Solga</a:t>
            </a:r>
            <a:r>
              <a:rPr lang="en-GB" dirty="0" smtClean="0"/>
              <a:t>, 2010)</a:t>
            </a:r>
          </a:p>
          <a:p>
            <a:r>
              <a:rPr lang="en-GB" dirty="0" smtClean="0"/>
              <a:t>Higher education has become regarded as a critical ‘motor’ for national and regional competitiveness in the global economy, and a global battle has begun for the minds and markets to support this. (Robertson, 2008)</a:t>
            </a:r>
          </a:p>
        </p:txBody>
      </p:sp>
    </p:spTree>
    <p:extLst>
      <p:ext uri="{BB962C8B-B14F-4D97-AF65-F5344CB8AC3E}">
        <p14:creationId xmlns:p14="http://schemas.microsoft.com/office/powerpoint/2010/main" val="278056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Why is HIVE important now? Patterns and trends across Europe and OECD countries </a:t>
            </a:r>
            <a:endParaRPr lang="en-US" sz="2800" dirty="0"/>
          </a:p>
        </p:txBody>
      </p:sp>
      <p:sp>
        <p:nvSpPr>
          <p:cNvPr id="3" name="Content Placeholder 2"/>
          <p:cNvSpPr>
            <a:spLocks noGrp="1"/>
          </p:cNvSpPr>
          <p:nvPr>
            <p:ph sz="quarter" idx="1"/>
          </p:nvPr>
        </p:nvSpPr>
        <p:spPr>
          <a:xfrm>
            <a:off x="457200" y="1731600"/>
            <a:ext cx="8229600" cy="4937760"/>
          </a:xfrm>
        </p:spPr>
        <p:txBody>
          <a:bodyPr/>
          <a:lstStyle/>
          <a:p>
            <a:r>
              <a:rPr lang="en-GB" dirty="0"/>
              <a:t>Transitions have become more prolonged, more differentiated, less linear and less predictable. </a:t>
            </a:r>
            <a:endParaRPr lang="en-GB" dirty="0" smtClean="0"/>
          </a:p>
          <a:p>
            <a:pPr marL="0" indent="0">
              <a:buNone/>
            </a:pPr>
            <a:endParaRPr lang="en-GB" dirty="0"/>
          </a:p>
          <a:p>
            <a:r>
              <a:rPr lang="en-GB" dirty="0" smtClean="0"/>
              <a:t>Processes </a:t>
            </a:r>
            <a:r>
              <a:rPr lang="en-GB" dirty="0"/>
              <a:t>of differentiation and selection formerly associated with secondary education are increasingly associated with higher education. </a:t>
            </a:r>
            <a:r>
              <a:rPr lang="en-GB" dirty="0" smtClean="0"/>
              <a:t> </a:t>
            </a:r>
          </a:p>
          <a:p>
            <a:pPr marL="0" indent="0">
              <a:buNone/>
            </a:pPr>
            <a:r>
              <a:rPr lang="en-GB" dirty="0"/>
              <a:t> </a:t>
            </a:r>
            <a:r>
              <a:rPr lang="en-GB" dirty="0" smtClean="0"/>
              <a:t>  </a:t>
            </a:r>
            <a:r>
              <a:rPr lang="en-GB" sz="1800" dirty="0" smtClean="0"/>
              <a:t>(</a:t>
            </a:r>
            <a:r>
              <a:rPr lang="en-GB" sz="1800" dirty="0" err="1" smtClean="0"/>
              <a:t>Raffe</a:t>
            </a:r>
            <a:r>
              <a:rPr lang="en-GB" sz="1800" dirty="0" smtClean="0"/>
              <a:t>, </a:t>
            </a:r>
            <a:r>
              <a:rPr lang="en-GB" sz="1800" dirty="0"/>
              <a:t>2013: 9)</a:t>
            </a:r>
            <a:endParaRPr lang="en-US" sz="1800"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892248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Patterns </a:t>
            </a:r>
            <a:r>
              <a:rPr lang="en-GB" dirty="0"/>
              <a:t>and trends across Europe and OECD countries </a:t>
            </a:r>
            <a:r>
              <a:rPr lang="en-GB" dirty="0" smtClean="0"/>
              <a:t>(2)</a:t>
            </a:r>
            <a:endParaRPr lang="en-US" dirty="0"/>
          </a:p>
        </p:txBody>
      </p:sp>
      <p:sp>
        <p:nvSpPr>
          <p:cNvPr id="3" name="Content Placeholder 2"/>
          <p:cNvSpPr>
            <a:spLocks noGrp="1"/>
          </p:cNvSpPr>
          <p:nvPr>
            <p:ph sz="quarter" idx="1"/>
          </p:nvPr>
        </p:nvSpPr>
        <p:spPr/>
        <p:txBody>
          <a:bodyPr/>
          <a:lstStyle/>
          <a:p>
            <a:r>
              <a:rPr lang="en-GB" sz="2200" dirty="0"/>
              <a:t>Levels of participation and attainment in education have risen</a:t>
            </a:r>
          </a:p>
          <a:p>
            <a:r>
              <a:rPr lang="en-GB" sz="2200" dirty="0"/>
              <a:t>The average age of entry to the full-time labour market has risen</a:t>
            </a:r>
          </a:p>
          <a:p>
            <a:r>
              <a:rPr lang="en-GB" sz="2200" dirty="0"/>
              <a:t>HE graduates have maintained or increased their relative advantage (if not their absolute position) in the transition process</a:t>
            </a:r>
          </a:p>
          <a:p>
            <a:r>
              <a:rPr lang="en-GB" sz="2200" dirty="0"/>
              <a:t>Unqualified school leavers, despite the decline in their numbers, continue to suffer the greatest disadvantage</a:t>
            </a:r>
          </a:p>
          <a:p>
            <a:r>
              <a:rPr lang="en-GB" sz="2200" dirty="0"/>
              <a:t>Children of working-class or unemployed parents, migrants and ethnic minority groups are disadvantaged; even when they perform well in education their gains may not carry forward into the labour market.</a:t>
            </a:r>
          </a:p>
          <a:p>
            <a:r>
              <a:rPr lang="en-GB" sz="2200" dirty="0"/>
              <a:t>Females have overtaken males in terms of educational attainment but they experience less favourable labour-market outcomes than males</a:t>
            </a:r>
            <a:r>
              <a:rPr lang="en-GB" sz="2200" dirty="0" smtClean="0"/>
              <a:t>. (</a:t>
            </a:r>
            <a:r>
              <a:rPr lang="en-GB" sz="2200" dirty="0" err="1" smtClean="0"/>
              <a:t>Raffe</a:t>
            </a:r>
            <a:r>
              <a:rPr lang="en-GB" sz="2200" dirty="0" smtClean="0"/>
              <a:t>, 2013: 9)</a:t>
            </a:r>
            <a:endParaRPr lang="en-US" sz="2200" dirty="0"/>
          </a:p>
          <a:p>
            <a:endParaRPr lang="en-US" dirty="0"/>
          </a:p>
        </p:txBody>
      </p:sp>
    </p:spTree>
    <p:extLst>
      <p:ext uri="{BB962C8B-B14F-4D97-AF65-F5344CB8AC3E}">
        <p14:creationId xmlns:p14="http://schemas.microsoft.com/office/powerpoint/2010/main" val="142719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England:</a:t>
            </a:r>
            <a:endParaRPr lang="en-US" dirty="0"/>
          </a:p>
        </p:txBody>
      </p:sp>
      <p:sp>
        <p:nvSpPr>
          <p:cNvPr id="3" name="Content Placeholder 2"/>
          <p:cNvSpPr>
            <a:spLocks noGrp="1"/>
          </p:cNvSpPr>
          <p:nvPr>
            <p:ph sz="quarter" idx="1"/>
          </p:nvPr>
        </p:nvSpPr>
        <p:spPr>
          <a:xfrm>
            <a:off x="457200" y="1844824"/>
            <a:ext cx="8229600" cy="4312136"/>
          </a:xfrm>
        </p:spPr>
        <p:txBody>
          <a:bodyPr/>
          <a:lstStyle/>
          <a:p>
            <a:r>
              <a:rPr lang="en-GB" dirty="0" smtClean="0"/>
              <a:t>Experience of transitions and education and training pathways are more individualized (Furlong and </a:t>
            </a:r>
            <a:r>
              <a:rPr lang="en-GB" dirty="0" err="1" smtClean="0"/>
              <a:t>Cartmel</a:t>
            </a:r>
            <a:r>
              <a:rPr lang="en-GB" dirty="0" smtClean="0"/>
              <a:t>)</a:t>
            </a:r>
          </a:p>
          <a:p>
            <a:r>
              <a:rPr lang="en-GB" dirty="0" smtClean="0"/>
              <a:t>Routes are more complex and less clear (IPPR, 2013)</a:t>
            </a:r>
          </a:p>
          <a:p>
            <a:r>
              <a:rPr lang="en-GB" dirty="0" smtClean="0"/>
              <a:t>There is an increasing ‘</a:t>
            </a:r>
            <a:r>
              <a:rPr lang="en-GB" dirty="0" err="1" smtClean="0"/>
              <a:t>competitorization</a:t>
            </a:r>
            <a:r>
              <a:rPr lang="en-GB" dirty="0" smtClean="0"/>
              <a:t>’ of the self (Bates and </a:t>
            </a:r>
            <a:r>
              <a:rPr lang="en-GB" dirty="0" err="1" smtClean="0"/>
              <a:t>Riseborough</a:t>
            </a:r>
            <a:r>
              <a:rPr lang="en-GB" dirty="0" smtClean="0"/>
              <a:t>, 1993)</a:t>
            </a:r>
          </a:p>
          <a:p>
            <a:pPr marL="0" indent="0">
              <a:buNone/>
            </a:pPr>
            <a:endParaRPr lang="en-US" dirty="0"/>
          </a:p>
        </p:txBody>
      </p:sp>
    </p:spTree>
    <p:extLst>
      <p:ext uri="{BB962C8B-B14F-4D97-AF65-F5344CB8AC3E}">
        <p14:creationId xmlns:p14="http://schemas.microsoft.com/office/powerpoint/2010/main" val="4234576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Supra-national shaping and steering</a:t>
            </a:r>
            <a:endParaRPr lang="en-GB" dirty="0"/>
          </a:p>
        </p:txBody>
      </p:sp>
      <p:sp>
        <p:nvSpPr>
          <p:cNvPr id="3" name="Content Placeholder 2"/>
          <p:cNvSpPr>
            <a:spLocks noGrp="1"/>
          </p:cNvSpPr>
          <p:nvPr>
            <p:ph sz="quarter" idx="1"/>
          </p:nvPr>
        </p:nvSpPr>
        <p:spPr>
          <a:xfrm>
            <a:off x="457200" y="1916832"/>
            <a:ext cx="8229600" cy="4680520"/>
          </a:xfrm>
        </p:spPr>
        <p:txBody>
          <a:bodyPr/>
          <a:lstStyle/>
          <a:p>
            <a:r>
              <a:rPr lang="en-GB" b="1" dirty="0" smtClean="0"/>
              <a:t>Shapes </a:t>
            </a:r>
            <a:r>
              <a:rPr lang="en-GB" b="1" dirty="0"/>
              <a:t>thinking about educational pathways </a:t>
            </a:r>
            <a:endParaRPr lang="en-GB" b="1" dirty="0" smtClean="0"/>
          </a:p>
          <a:p>
            <a:pPr marL="0" indent="0">
              <a:buNone/>
            </a:pPr>
            <a:endParaRPr lang="en-GB" b="1" dirty="0"/>
          </a:p>
          <a:p>
            <a:r>
              <a:rPr lang="en-GB" b="1" dirty="0" smtClean="0"/>
              <a:t>suggests </a:t>
            </a:r>
            <a:r>
              <a:rPr lang="en-GB" b="1" dirty="0"/>
              <a:t>normative models of appropriate pathways</a:t>
            </a:r>
          </a:p>
          <a:p>
            <a:pPr marL="0" indent="0">
              <a:buNone/>
            </a:pPr>
            <a:endParaRPr lang="en-GB" dirty="0"/>
          </a:p>
        </p:txBody>
      </p:sp>
    </p:spTree>
    <p:extLst>
      <p:ext uri="{BB962C8B-B14F-4D97-AF65-F5344CB8AC3E}">
        <p14:creationId xmlns:p14="http://schemas.microsoft.com/office/powerpoint/2010/main" val="540396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Organisation for Economic Co-operation and Development (OECD)</a:t>
            </a:r>
            <a:endParaRPr lang="en-GB" dirty="0"/>
          </a:p>
        </p:txBody>
      </p:sp>
      <p:sp>
        <p:nvSpPr>
          <p:cNvPr id="3" name="Content Placeholder 2"/>
          <p:cNvSpPr>
            <a:spLocks noGrp="1"/>
          </p:cNvSpPr>
          <p:nvPr>
            <p:ph sz="quarter" idx="1"/>
          </p:nvPr>
        </p:nvSpPr>
        <p:spPr>
          <a:xfrm>
            <a:off x="457200" y="1196752"/>
            <a:ext cx="8229600" cy="4888871"/>
          </a:xfrm>
        </p:spPr>
        <p:txBody>
          <a:bodyPr/>
          <a:lstStyle/>
          <a:p>
            <a:pPr marL="0" indent="0">
              <a:buNone/>
            </a:pPr>
            <a:r>
              <a:rPr lang="en-GB" dirty="0">
                <a:solidFill>
                  <a:srgbClr val="3611BF"/>
                </a:solidFill>
              </a:rPr>
              <a:t/>
            </a:r>
            <a:br>
              <a:rPr lang="en-GB" dirty="0">
                <a:solidFill>
                  <a:srgbClr val="3611BF"/>
                </a:solidFill>
              </a:rPr>
            </a:br>
            <a:r>
              <a:rPr lang="en-GB" dirty="0"/>
              <a:t>Steering through multi-national country reviews</a:t>
            </a:r>
            <a:r>
              <a:rPr lang="en-GB" dirty="0" smtClean="0"/>
              <a:t>:</a:t>
            </a:r>
          </a:p>
          <a:p>
            <a:pPr marL="0" indent="0">
              <a:buNone/>
            </a:pPr>
            <a:endParaRPr lang="en-GB" dirty="0"/>
          </a:p>
          <a:p>
            <a:pPr marL="514350" indent="-514350">
              <a:buAutoNum type="arabicPlain"/>
            </a:pPr>
            <a:r>
              <a:rPr lang="en-GB" dirty="0"/>
              <a:t>Review of tertiary education policy (2004-2008)</a:t>
            </a:r>
          </a:p>
          <a:p>
            <a:pPr marL="514350" indent="-514350">
              <a:buAutoNum type="arabicPlain"/>
            </a:pPr>
            <a:r>
              <a:rPr lang="en-GB" dirty="0"/>
              <a:t>Review of initial VET (2007-2010)</a:t>
            </a:r>
          </a:p>
          <a:p>
            <a:pPr marL="514350" indent="-514350">
              <a:buAutoNum type="arabicPlain"/>
            </a:pPr>
            <a:r>
              <a:rPr lang="en-GB" dirty="0"/>
              <a:t>Review of postsecondary VET (2012-ongoing</a:t>
            </a:r>
            <a:r>
              <a:rPr lang="en-GB" dirty="0" smtClean="0"/>
              <a:t>)</a:t>
            </a:r>
            <a:endParaRPr lang="en-GB" dirty="0"/>
          </a:p>
        </p:txBody>
      </p:sp>
    </p:spTree>
    <p:extLst>
      <p:ext uri="{BB962C8B-B14F-4D97-AF65-F5344CB8AC3E}">
        <p14:creationId xmlns:p14="http://schemas.microsoft.com/office/powerpoint/2010/main" val="1811090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3611BF"/>
                </a:solidFill>
              </a:rPr>
              <a:t>The European </a:t>
            </a:r>
            <a:r>
              <a:rPr lang="en-GB" dirty="0" smtClean="0">
                <a:solidFill>
                  <a:srgbClr val="3611BF"/>
                </a:solidFill>
              </a:rPr>
              <a:t>Union</a:t>
            </a:r>
            <a:endParaRPr lang="en-GB" dirty="0"/>
          </a:p>
        </p:txBody>
      </p:sp>
      <p:sp>
        <p:nvSpPr>
          <p:cNvPr id="3" name="Content Placeholder 2"/>
          <p:cNvSpPr>
            <a:spLocks noGrp="1"/>
          </p:cNvSpPr>
          <p:nvPr>
            <p:ph sz="quarter" idx="1"/>
          </p:nvPr>
        </p:nvSpPr>
        <p:spPr>
          <a:xfrm>
            <a:off x="416052" y="1219200"/>
            <a:ext cx="8311896" cy="4937760"/>
          </a:xfrm>
        </p:spPr>
        <p:txBody>
          <a:bodyPr/>
          <a:lstStyle/>
          <a:p>
            <a:pPr marL="0" indent="0">
              <a:buNone/>
            </a:pPr>
            <a:r>
              <a:rPr lang="en-GB" dirty="0" smtClean="0"/>
              <a:t>Shaping and steering through</a:t>
            </a:r>
          </a:p>
          <a:p>
            <a:r>
              <a:rPr lang="en-GB" dirty="0" smtClean="0"/>
              <a:t>The European Qualifications Framework (28 EU member states)</a:t>
            </a:r>
          </a:p>
          <a:p>
            <a:r>
              <a:rPr lang="en-GB" dirty="0" smtClean="0"/>
              <a:t>The European Higher Education Arena (47 countries)</a:t>
            </a:r>
          </a:p>
          <a:p>
            <a:pPr marL="0" indent="0">
              <a:buNone/>
            </a:pPr>
            <a:endParaRPr lang="en-GB" dirty="0" smtClean="0"/>
          </a:p>
          <a:p>
            <a:pPr marL="0" indent="0">
              <a:buNone/>
            </a:pPr>
            <a:r>
              <a:rPr lang="en-GB" dirty="0" smtClean="0"/>
              <a:t>These structures are used as:</a:t>
            </a:r>
          </a:p>
          <a:p>
            <a:pPr marL="0" indent="0">
              <a:buNone/>
            </a:pPr>
            <a:r>
              <a:rPr lang="en-GB" dirty="0" smtClean="0"/>
              <a:t>Mechanisms of alignment </a:t>
            </a:r>
          </a:p>
          <a:p>
            <a:pPr marL="0" indent="0">
              <a:buNone/>
            </a:pPr>
            <a:r>
              <a:rPr lang="en-GB" dirty="0" smtClean="0"/>
              <a:t>Mechanisms for reform</a:t>
            </a:r>
          </a:p>
          <a:p>
            <a:pPr marL="0" indent="0">
              <a:buNone/>
            </a:pPr>
            <a:r>
              <a:rPr lang="en-GB" dirty="0" smtClean="0"/>
              <a:t>Mechanisms to gain market advantage in a globalised education market</a:t>
            </a:r>
          </a:p>
        </p:txBody>
      </p:sp>
    </p:spTree>
    <p:extLst>
      <p:ext uri="{BB962C8B-B14F-4D97-AF65-F5344CB8AC3E}">
        <p14:creationId xmlns:p14="http://schemas.microsoft.com/office/powerpoint/2010/main" val="1112928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Growing interest in the HE-VET nexus</a:t>
            </a:r>
            <a:endParaRPr lang="en-GB" dirty="0"/>
          </a:p>
        </p:txBody>
      </p:sp>
      <p:sp>
        <p:nvSpPr>
          <p:cNvPr id="3" name="Content Placeholder 2"/>
          <p:cNvSpPr>
            <a:spLocks noGrp="1"/>
          </p:cNvSpPr>
          <p:nvPr>
            <p:ph sz="quarter" idx="1"/>
          </p:nvPr>
        </p:nvSpPr>
        <p:spPr/>
        <p:txBody>
          <a:bodyPr/>
          <a:lstStyle/>
          <a:p>
            <a:pPr marL="0" indent="0">
              <a:buNone/>
            </a:pPr>
            <a:r>
              <a:rPr lang="en-GB" dirty="0" smtClean="0"/>
              <a:t>Research in Europe suggests a distinction between </a:t>
            </a:r>
            <a:br>
              <a:rPr lang="en-GB" dirty="0" smtClean="0"/>
            </a:br>
            <a:r>
              <a:rPr lang="en-GB" dirty="0" smtClean="0"/>
              <a:t/>
            </a:r>
            <a:br>
              <a:rPr lang="en-GB" dirty="0" smtClean="0"/>
            </a:br>
            <a:r>
              <a:rPr lang="en-GB" dirty="0" smtClean="0"/>
              <a:t>a) Anglophone approaches that privilege general academic education with learning on the job for VET provision, and</a:t>
            </a:r>
            <a:br>
              <a:rPr lang="en-GB" dirty="0" smtClean="0"/>
            </a:br>
            <a:r>
              <a:rPr lang="en-GB" dirty="0" smtClean="0"/>
              <a:t> </a:t>
            </a:r>
            <a:br>
              <a:rPr lang="en-GB" dirty="0" smtClean="0"/>
            </a:br>
            <a:r>
              <a:rPr lang="en-GB" dirty="0" smtClean="0"/>
              <a:t>b) a diverse range of European models that suggest vocational education, including higher vocational education is valued, has social prestige and offers labour market prospects (Graf, 2013; Powell and </a:t>
            </a:r>
            <a:r>
              <a:rPr lang="en-GB" dirty="0" err="1" smtClean="0"/>
              <a:t>Solga</a:t>
            </a:r>
            <a:r>
              <a:rPr lang="en-GB" dirty="0" smtClean="0"/>
              <a:t>, 2010)</a:t>
            </a:r>
            <a:endParaRPr lang="en-GB" dirty="0"/>
          </a:p>
        </p:txBody>
      </p:sp>
    </p:spTree>
    <p:extLst>
      <p:ext uri="{BB962C8B-B14F-4D97-AF65-F5344CB8AC3E}">
        <p14:creationId xmlns:p14="http://schemas.microsoft.com/office/powerpoint/2010/main" val="3743316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52400"/>
            <a:ext cx="8640960" cy="990600"/>
          </a:xfrm>
        </p:spPr>
        <p:txBody>
          <a:bodyPr/>
          <a:lstStyle/>
          <a:p>
            <a:r>
              <a:rPr lang="en-GB" sz="2800" b="1" dirty="0" smtClean="0"/>
              <a:t>Hybridization: </a:t>
            </a:r>
            <a:r>
              <a:rPr lang="en-US" sz="2800" b="1" dirty="0"/>
              <a:t>Germany, </a:t>
            </a:r>
            <a:r>
              <a:rPr lang="en-US" sz="2800" b="1" dirty="0" smtClean="0"/>
              <a:t>Austria, Switzerland</a:t>
            </a:r>
            <a:endParaRPr lang="en-US" sz="2800" b="1" dirty="0"/>
          </a:p>
        </p:txBody>
      </p:sp>
      <p:sp>
        <p:nvSpPr>
          <p:cNvPr id="3" name="Content Placeholder 2"/>
          <p:cNvSpPr>
            <a:spLocks noGrp="1"/>
          </p:cNvSpPr>
          <p:nvPr>
            <p:ph sz="quarter" idx="1"/>
          </p:nvPr>
        </p:nvSpPr>
        <p:spPr>
          <a:xfrm>
            <a:off x="457200" y="1628800"/>
            <a:ext cx="8229600" cy="4528160"/>
          </a:xfrm>
        </p:spPr>
        <p:txBody>
          <a:bodyPr/>
          <a:lstStyle/>
          <a:p>
            <a:pPr marL="0" indent="0">
              <a:buNone/>
            </a:pPr>
            <a:r>
              <a:rPr lang="en-US" dirty="0" smtClean="0"/>
              <a:t>Germany</a:t>
            </a:r>
          </a:p>
          <a:p>
            <a:pPr marL="0" indent="0">
              <a:buNone/>
            </a:pPr>
            <a:r>
              <a:rPr lang="en-US" dirty="0" smtClean="0"/>
              <a:t>dual </a:t>
            </a:r>
            <a:r>
              <a:rPr lang="en-US" dirty="0"/>
              <a:t>study programs </a:t>
            </a:r>
            <a:endParaRPr lang="en-US" dirty="0" smtClean="0"/>
          </a:p>
          <a:p>
            <a:pPr marL="0" indent="0">
              <a:buNone/>
            </a:pPr>
            <a:endParaRPr lang="en-US" dirty="0" smtClean="0"/>
          </a:p>
          <a:p>
            <a:pPr marL="0" indent="0">
              <a:buNone/>
            </a:pPr>
            <a:r>
              <a:rPr lang="en-US" dirty="0" smtClean="0"/>
              <a:t>Austria</a:t>
            </a:r>
          </a:p>
          <a:p>
            <a:pPr marL="0" indent="0">
              <a:buNone/>
            </a:pPr>
            <a:r>
              <a:rPr lang="en-US" dirty="0" err="1" smtClean="0"/>
              <a:t>berufsbildende</a:t>
            </a:r>
            <a:r>
              <a:rPr lang="en-US" dirty="0" smtClean="0"/>
              <a:t> </a:t>
            </a:r>
            <a:r>
              <a:rPr lang="en-US" dirty="0" err="1"/>
              <a:t>höhere</a:t>
            </a:r>
            <a:r>
              <a:rPr lang="en-US" dirty="0"/>
              <a:t> </a:t>
            </a:r>
            <a:r>
              <a:rPr lang="en-US" dirty="0" err="1"/>
              <a:t>Schule</a:t>
            </a:r>
            <a:r>
              <a:rPr lang="en-US" dirty="0"/>
              <a:t> (higher vocational school with higher education entrance </a:t>
            </a:r>
            <a:r>
              <a:rPr lang="en-US" dirty="0" smtClean="0"/>
              <a:t>qualification)</a:t>
            </a:r>
          </a:p>
          <a:p>
            <a:pPr marL="0" indent="0">
              <a:buNone/>
            </a:pPr>
            <a:endParaRPr lang="en-US" dirty="0" smtClean="0"/>
          </a:p>
          <a:p>
            <a:pPr marL="0" indent="0">
              <a:buNone/>
            </a:pPr>
            <a:r>
              <a:rPr lang="en-US" dirty="0" smtClean="0"/>
              <a:t>Switzerland</a:t>
            </a:r>
          </a:p>
          <a:p>
            <a:pPr marL="0" indent="0">
              <a:buNone/>
            </a:pPr>
            <a:r>
              <a:rPr lang="en-US" dirty="0" smtClean="0"/>
              <a:t>universities </a:t>
            </a:r>
            <a:r>
              <a:rPr lang="en-US" dirty="0"/>
              <a:t>of applied sciences that directly build on dual apprenticeship training and a vocational baccalaureate.</a:t>
            </a:r>
          </a:p>
          <a:p>
            <a:pPr marL="0" indent="0">
              <a:buNone/>
            </a:pPr>
            <a:endParaRPr lang="en-US" dirty="0"/>
          </a:p>
        </p:txBody>
      </p:sp>
    </p:spTree>
    <p:extLst>
      <p:ext uri="{BB962C8B-B14F-4D97-AF65-F5344CB8AC3E}">
        <p14:creationId xmlns:p14="http://schemas.microsoft.com/office/powerpoint/2010/main" val="4186263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Germany: dual study programmes</a:t>
            </a:r>
            <a:endParaRPr lang="en-US" dirty="0"/>
          </a:p>
        </p:txBody>
      </p:sp>
      <p:sp>
        <p:nvSpPr>
          <p:cNvPr id="3" name="Content Placeholder 2"/>
          <p:cNvSpPr>
            <a:spLocks noGrp="1"/>
          </p:cNvSpPr>
          <p:nvPr>
            <p:ph sz="quarter" idx="1"/>
          </p:nvPr>
        </p:nvSpPr>
        <p:spPr/>
        <p:txBody>
          <a:bodyPr/>
          <a:lstStyle/>
          <a:p>
            <a:pPr marL="0" indent="0">
              <a:buNone/>
            </a:pPr>
            <a:r>
              <a:rPr lang="en-US" dirty="0"/>
              <a:t>Dual study programs combine in-company work experience with tertiary studies at </a:t>
            </a:r>
            <a:endParaRPr lang="en-US" dirty="0" smtClean="0"/>
          </a:p>
          <a:p>
            <a:pPr marL="0" indent="0">
              <a:buNone/>
            </a:pPr>
            <a:r>
              <a:rPr lang="en-US" dirty="0" smtClean="0"/>
              <a:t>vocational </a:t>
            </a:r>
            <a:r>
              <a:rPr lang="en-US" dirty="0"/>
              <a:t>academies (</a:t>
            </a:r>
            <a:r>
              <a:rPr lang="en-US" i="1" dirty="0" err="1"/>
              <a:t>Berufsakademien</a:t>
            </a:r>
            <a:r>
              <a:rPr lang="en-US" dirty="0"/>
              <a:t>), </a:t>
            </a:r>
            <a:endParaRPr lang="en-US" dirty="0" smtClean="0"/>
          </a:p>
          <a:p>
            <a:pPr marL="0" indent="0">
              <a:buNone/>
            </a:pPr>
            <a:r>
              <a:rPr lang="en-US" dirty="0" smtClean="0"/>
              <a:t>cooperative </a:t>
            </a:r>
            <a:r>
              <a:rPr lang="en-US" dirty="0"/>
              <a:t>universities (</a:t>
            </a:r>
            <a:r>
              <a:rPr lang="en-US" i="1" dirty="0" err="1"/>
              <a:t>Duale</a:t>
            </a:r>
            <a:r>
              <a:rPr lang="en-US" i="1" dirty="0"/>
              <a:t> </a:t>
            </a:r>
            <a:r>
              <a:rPr lang="en-US" i="1" dirty="0" err="1"/>
              <a:t>Hochschulen</a:t>
            </a:r>
            <a:r>
              <a:rPr lang="en-US" dirty="0"/>
              <a:t>), </a:t>
            </a:r>
            <a:endParaRPr lang="en-US" dirty="0" smtClean="0"/>
          </a:p>
          <a:p>
            <a:pPr marL="0" indent="0">
              <a:buNone/>
            </a:pPr>
            <a:r>
              <a:rPr lang="en-US" dirty="0" smtClean="0"/>
              <a:t>universities </a:t>
            </a:r>
            <a:r>
              <a:rPr lang="en-US" dirty="0"/>
              <a:t>of applied science, </a:t>
            </a:r>
            <a:endParaRPr lang="en-US" dirty="0" smtClean="0"/>
          </a:p>
          <a:p>
            <a:pPr marL="0" indent="0">
              <a:buNone/>
            </a:pPr>
            <a:r>
              <a:rPr lang="en-US" dirty="0" smtClean="0"/>
              <a:t>or </a:t>
            </a:r>
            <a:r>
              <a:rPr lang="en-US" dirty="0"/>
              <a:t>universities. </a:t>
            </a:r>
            <a:endParaRPr lang="en-US" dirty="0" smtClean="0"/>
          </a:p>
          <a:p>
            <a:pPr marL="0" indent="0">
              <a:buNone/>
            </a:pPr>
            <a:r>
              <a:rPr lang="en-US" dirty="0" smtClean="0"/>
              <a:t>That </a:t>
            </a:r>
            <a:r>
              <a:rPr lang="en-US" dirty="0"/>
              <a:t>is, there are always at least two learning environments. Furthermore, in dual study programs, students and firms are bound by a training, part-time, practical training, or internship contract and students earn a salary. </a:t>
            </a:r>
            <a:endParaRPr lang="en-US" dirty="0" smtClean="0"/>
          </a:p>
          <a:p>
            <a:pPr marL="0" indent="0">
              <a:buNone/>
            </a:pPr>
            <a:r>
              <a:rPr lang="en-US" dirty="0" smtClean="0"/>
              <a:t>Dual </a:t>
            </a:r>
            <a:r>
              <a:rPr lang="en-US" dirty="0"/>
              <a:t>studies are usually offered at Bachelor degree level.</a:t>
            </a:r>
          </a:p>
          <a:p>
            <a:endParaRPr lang="en-US" dirty="0"/>
          </a:p>
        </p:txBody>
      </p:sp>
    </p:spTree>
    <p:extLst>
      <p:ext uri="{BB962C8B-B14F-4D97-AF65-F5344CB8AC3E}">
        <p14:creationId xmlns:p14="http://schemas.microsoft.com/office/powerpoint/2010/main" val="287788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US" dirty="0"/>
          </a:p>
        </p:txBody>
      </p:sp>
      <p:sp>
        <p:nvSpPr>
          <p:cNvPr id="3" name="Content Placeholder 2"/>
          <p:cNvSpPr>
            <a:spLocks noGrp="1"/>
          </p:cNvSpPr>
          <p:nvPr>
            <p:ph sz="quarter" idx="1"/>
          </p:nvPr>
        </p:nvSpPr>
        <p:spPr>
          <a:xfrm>
            <a:off x="457200" y="1844824"/>
            <a:ext cx="8229600" cy="4312136"/>
          </a:xfrm>
        </p:spPr>
        <p:txBody>
          <a:bodyPr/>
          <a:lstStyle/>
          <a:p>
            <a:r>
              <a:rPr lang="en-GB" dirty="0" smtClean="0"/>
              <a:t>Shifting policy interest: higher vocational education (HIVE) instead of higher education for certain types of learners</a:t>
            </a:r>
          </a:p>
          <a:p>
            <a:r>
              <a:rPr lang="en-GB" dirty="0" smtClean="0"/>
              <a:t>The international context: growing interest in HIVE</a:t>
            </a:r>
          </a:p>
          <a:p>
            <a:r>
              <a:rPr lang="en-GB" dirty="0" smtClean="0"/>
              <a:t>Levers that shape qualification pathways</a:t>
            </a:r>
          </a:p>
          <a:p>
            <a:r>
              <a:rPr lang="en-GB" dirty="0" smtClean="0"/>
              <a:t>HIVE in England:</a:t>
            </a:r>
            <a:br>
              <a:rPr lang="en-GB" dirty="0" smtClean="0"/>
            </a:br>
            <a:r>
              <a:rPr lang="en-GB" dirty="0" smtClean="0"/>
              <a:t>the meaning of HIVE</a:t>
            </a:r>
            <a:br>
              <a:rPr lang="en-GB" dirty="0" smtClean="0"/>
            </a:br>
            <a:r>
              <a:rPr lang="en-GB" dirty="0" smtClean="0"/>
              <a:t>the challenges facing HIVE in the English context</a:t>
            </a:r>
          </a:p>
        </p:txBody>
      </p:sp>
    </p:spTree>
    <p:extLst>
      <p:ext uri="{BB962C8B-B14F-4D97-AF65-F5344CB8AC3E}">
        <p14:creationId xmlns:p14="http://schemas.microsoft.com/office/powerpoint/2010/main" val="2932327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35280" cy="990600"/>
          </a:xfrm>
        </p:spPr>
        <p:txBody>
          <a:bodyPr/>
          <a:lstStyle/>
          <a:p>
            <a:r>
              <a:rPr lang="en-GB" sz="2800" dirty="0" smtClean="0"/>
              <a:t>Austria: </a:t>
            </a:r>
            <a:r>
              <a:rPr lang="en-US" sz="2800" dirty="0" err="1"/>
              <a:t>berufsbildende</a:t>
            </a:r>
            <a:r>
              <a:rPr lang="en-US" sz="2800" dirty="0"/>
              <a:t> </a:t>
            </a:r>
            <a:r>
              <a:rPr lang="en-US" sz="2800" dirty="0" err="1"/>
              <a:t>höhere</a:t>
            </a:r>
            <a:r>
              <a:rPr lang="en-US" sz="2800" dirty="0"/>
              <a:t> </a:t>
            </a:r>
            <a:r>
              <a:rPr lang="en-US" sz="2800" dirty="0" err="1"/>
              <a:t>Schule</a:t>
            </a:r>
            <a:r>
              <a:rPr lang="en-US" sz="2800" dirty="0"/>
              <a:t> (BHS</a:t>
            </a:r>
            <a:r>
              <a:rPr lang="en-US" sz="2800" dirty="0" smtClean="0"/>
              <a:t>)</a:t>
            </a:r>
            <a:endParaRPr lang="en-US" sz="2800" dirty="0"/>
          </a:p>
        </p:txBody>
      </p:sp>
      <p:sp>
        <p:nvSpPr>
          <p:cNvPr id="3" name="Content Placeholder 2"/>
          <p:cNvSpPr>
            <a:spLocks noGrp="1"/>
          </p:cNvSpPr>
          <p:nvPr>
            <p:ph sz="quarter" idx="1"/>
          </p:nvPr>
        </p:nvSpPr>
        <p:spPr/>
        <p:txBody>
          <a:bodyPr/>
          <a:lstStyle/>
          <a:p>
            <a:pPr marL="0" indent="0">
              <a:buNone/>
            </a:pPr>
            <a:r>
              <a:rPr lang="en-US" dirty="0"/>
              <a:t>The </a:t>
            </a:r>
            <a:r>
              <a:rPr lang="en-US" dirty="0" smtClean="0"/>
              <a:t>BHS takes </a:t>
            </a:r>
            <a:r>
              <a:rPr lang="en-US" dirty="0"/>
              <a:t>one year longer than the general academic schools to </a:t>
            </a:r>
            <a:r>
              <a:rPr lang="en-US" dirty="0" smtClean="0"/>
              <a:t>complete. It offers </a:t>
            </a:r>
            <a:r>
              <a:rPr lang="en-US" dirty="0"/>
              <a:t>a five-year course that is open to everyone who has successfully completed the eighth school grade. </a:t>
            </a:r>
            <a:endParaRPr lang="en-US" dirty="0" smtClean="0"/>
          </a:p>
          <a:p>
            <a:pPr marL="0" indent="0">
              <a:buNone/>
            </a:pPr>
            <a:r>
              <a:rPr lang="en-US" dirty="0" smtClean="0"/>
              <a:t>The </a:t>
            </a:r>
            <a:r>
              <a:rPr lang="en-US" dirty="0"/>
              <a:t>BHS leads to a double qualification, namely an academic baccalaureate and a VET diploma. The academic baccalaureate provides access to HE, while the VET diploma grants the right to exercise higher-level occupations. </a:t>
            </a:r>
            <a:endParaRPr lang="en-US" dirty="0" smtClean="0"/>
          </a:p>
          <a:p>
            <a:pPr marL="0" indent="0">
              <a:buNone/>
            </a:pPr>
            <a:r>
              <a:rPr lang="en-US" dirty="0" smtClean="0"/>
              <a:t>After </a:t>
            </a:r>
            <a:r>
              <a:rPr lang="en-US" dirty="0"/>
              <a:t>three years of relevant professional experience, graduates from the BHS of engineering, arts and crafts and the colleges of agriculture and forestry can apply for the title “Engineer” (</a:t>
            </a:r>
            <a:r>
              <a:rPr lang="en-US" i="1" dirty="0" err="1"/>
              <a:t>Standesbezeichnung</a:t>
            </a:r>
            <a:r>
              <a:rPr lang="en-US" i="1" dirty="0"/>
              <a:t> </a:t>
            </a:r>
            <a:r>
              <a:rPr lang="en-US" i="1" dirty="0" err="1"/>
              <a:t>Ingenieur</a:t>
            </a:r>
            <a:r>
              <a:rPr lang="en-US" dirty="0"/>
              <a:t>).</a:t>
            </a:r>
          </a:p>
          <a:p>
            <a:endParaRPr lang="en-US" dirty="0"/>
          </a:p>
        </p:txBody>
      </p:sp>
    </p:spTree>
    <p:extLst>
      <p:ext uri="{BB962C8B-B14F-4D97-AF65-F5344CB8AC3E}">
        <p14:creationId xmlns:p14="http://schemas.microsoft.com/office/powerpoint/2010/main" val="3142913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Switzerland: Universities of Applied Sciences </a:t>
            </a:r>
            <a:endParaRPr lang="en-US" sz="2800" dirty="0"/>
          </a:p>
        </p:txBody>
      </p:sp>
      <p:sp>
        <p:nvSpPr>
          <p:cNvPr id="3" name="Content Placeholder 2"/>
          <p:cNvSpPr>
            <a:spLocks noGrp="1"/>
          </p:cNvSpPr>
          <p:nvPr>
            <p:ph sz="quarter" idx="1"/>
          </p:nvPr>
        </p:nvSpPr>
        <p:spPr/>
        <p:txBody>
          <a:bodyPr/>
          <a:lstStyle/>
          <a:p>
            <a:pPr marL="0" indent="0">
              <a:buNone/>
            </a:pPr>
            <a:r>
              <a:rPr lang="en-US" dirty="0" smtClean="0"/>
              <a:t>Designed </a:t>
            </a:r>
            <a:r>
              <a:rPr lang="en-US" dirty="0"/>
              <a:t>for vocationally trained </a:t>
            </a:r>
            <a:r>
              <a:rPr lang="en-US" dirty="0" smtClean="0"/>
              <a:t>people,  </a:t>
            </a:r>
            <a:r>
              <a:rPr lang="en-US" dirty="0"/>
              <a:t>and </a:t>
            </a:r>
            <a:r>
              <a:rPr lang="en-US" dirty="0" smtClean="0"/>
              <a:t>legally </a:t>
            </a:r>
            <a:r>
              <a:rPr lang="en-US" dirty="0"/>
              <a:t>obliged to be practice oriented. </a:t>
            </a:r>
            <a:r>
              <a:rPr lang="en-US" dirty="0" smtClean="0"/>
              <a:t> </a:t>
            </a:r>
          </a:p>
          <a:p>
            <a:pPr marL="0" indent="0">
              <a:buNone/>
            </a:pPr>
            <a:r>
              <a:rPr lang="en-US" dirty="0" smtClean="0"/>
              <a:t>They are directly </a:t>
            </a:r>
            <a:r>
              <a:rPr lang="en-US" dirty="0"/>
              <a:t>linked to dual apprenticeship training via the vocational baccalaureate. The Swiss vocational baccalaureate, which is regarded as the ideal path (“</a:t>
            </a:r>
            <a:r>
              <a:rPr lang="en-US" i="1" dirty="0" err="1"/>
              <a:t>Königsweg</a:t>
            </a:r>
            <a:r>
              <a:rPr lang="en-US" dirty="0"/>
              <a:t>”) into a Swiss university of applied sciences, builds a bridge between dual apprenticeship training and universities of applied sciences. </a:t>
            </a:r>
            <a:endParaRPr lang="en-US" dirty="0" smtClean="0"/>
          </a:p>
          <a:p>
            <a:pPr marL="0" indent="0">
              <a:buNone/>
            </a:pPr>
            <a:r>
              <a:rPr lang="en-US" dirty="0" smtClean="0"/>
              <a:t>Together, the university </a:t>
            </a:r>
            <a:r>
              <a:rPr lang="en-US" dirty="0"/>
              <a:t>of applied sciences, dual apprenticeship and vocational baccalaureate combines learning processes from both VET and HE and links upper-secondary VET with post-secondary HE </a:t>
            </a:r>
          </a:p>
          <a:p>
            <a:endParaRPr lang="en-US" dirty="0"/>
          </a:p>
        </p:txBody>
      </p:sp>
    </p:spTree>
    <p:extLst>
      <p:ext uri="{BB962C8B-B14F-4D97-AF65-F5344CB8AC3E}">
        <p14:creationId xmlns:p14="http://schemas.microsoft.com/office/powerpoint/2010/main" val="3938640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value HIVE</a:t>
            </a:r>
            <a:endParaRPr lang="en-US" dirty="0"/>
          </a:p>
        </p:txBody>
      </p:sp>
      <p:sp>
        <p:nvSpPr>
          <p:cNvPr id="3" name="Content Placeholder 2"/>
          <p:cNvSpPr>
            <a:spLocks noGrp="1"/>
          </p:cNvSpPr>
          <p:nvPr>
            <p:ph sz="quarter" idx="1"/>
          </p:nvPr>
        </p:nvSpPr>
        <p:spPr/>
        <p:txBody>
          <a:bodyPr/>
          <a:lstStyle/>
          <a:p>
            <a:pPr marL="0" indent="0">
              <a:buNone/>
            </a:pPr>
            <a:r>
              <a:rPr lang="en-US" dirty="0" smtClean="0"/>
              <a:t>Graf (2013) says of the German, Swiss and Austrian hybrid models: </a:t>
            </a:r>
          </a:p>
          <a:p>
            <a:pPr marL="0" indent="0">
              <a:buNone/>
            </a:pPr>
            <a:r>
              <a:rPr lang="en-US" dirty="0"/>
              <a:t>T</a:t>
            </a:r>
            <a:r>
              <a:rPr lang="en-US" dirty="0" smtClean="0"/>
              <a:t>hey </a:t>
            </a:r>
            <a:r>
              <a:rPr lang="en-US" dirty="0"/>
              <a:t>also signify a new premium sector, for example in terms of social prestige and labor market prospects. </a:t>
            </a:r>
            <a:r>
              <a:rPr lang="en-US" dirty="0" smtClean="0"/>
              <a:t>[….] </a:t>
            </a:r>
            <a:r>
              <a:rPr lang="en-US" dirty="0"/>
              <a:t>This is mainly because they build on a level of parity of esteem between VET and HE that cannot be found in more school-based VET systems like in France or VET systems that are more oriented towards “learning-on-the-job” like in the UK or the </a:t>
            </a:r>
            <a:r>
              <a:rPr lang="en-US" dirty="0" smtClean="0"/>
              <a:t>US.</a:t>
            </a:r>
            <a:endParaRPr lang="en-US" dirty="0"/>
          </a:p>
          <a:p>
            <a:endParaRPr lang="en-US" dirty="0"/>
          </a:p>
        </p:txBody>
      </p:sp>
    </p:spTree>
    <p:extLst>
      <p:ext uri="{BB962C8B-B14F-4D97-AF65-F5344CB8AC3E}">
        <p14:creationId xmlns:p14="http://schemas.microsoft.com/office/powerpoint/2010/main" val="2785929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Initial vs lifelong learning pathways</a:t>
            </a:r>
            <a:endParaRPr lang="en-GB" dirty="0"/>
          </a:p>
        </p:txBody>
      </p:sp>
      <p:sp>
        <p:nvSpPr>
          <p:cNvPr id="3" name="Content Placeholder 2"/>
          <p:cNvSpPr>
            <a:spLocks noGrp="1"/>
          </p:cNvSpPr>
          <p:nvPr>
            <p:ph sz="quarter" idx="1"/>
          </p:nvPr>
        </p:nvSpPr>
        <p:spPr/>
        <p:txBody>
          <a:bodyPr/>
          <a:lstStyle/>
          <a:p>
            <a:pPr marL="0" indent="0">
              <a:buNone/>
            </a:pPr>
            <a:r>
              <a:rPr lang="en-GB" dirty="0" smtClean="0"/>
              <a:t>Embedded in the above debates is a distinction between:</a:t>
            </a:r>
          </a:p>
          <a:p>
            <a:pPr marL="0" indent="0">
              <a:buNone/>
            </a:pPr>
            <a:endParaRPr lang="en-GB" dirty="0" smtClean="0"/>
          </a:p>
          <a:p>
            <a:r>
              <a:rPr lang="en-GB" dirty="0" smtClean="0"/>
              <a:t>Initial qualification pathways (</a:t>
            </a:r>
            <a:r>
              <a:rPr lang="en-GB" dirty="0" err="1" smtClean="0"/>
              <a:t>Eraut</a:t>
            </a:r>
            <a:r>
              <a:rPr lang="en-GB" dirty="0" smtClean="0"/>
              <a:t>, 2001)</a:t>
            </a:r>
          </a:p>
          <a:p>
            <a:pPr marL="0" indent="0">
              <a:buNone/>
            </a:pPr>
            <a:endParaRPr lang="en-GB" dirty="0" smtClean="0"/>
          </a:p>
          <a:p>
            <a:r>
              <a:rPr lang="en-GB" dirty="0" smtClean="0"/>
              <a:t>Lifelong learning pathways (</a:t>
            </a:r>
            <a:r>
              <a:rPr lang="en-GB" dirty="0" err="1" smtClean="0"/>
              <a:t>Schuller</a:t>
            </a:r>
            <a:r>
              <a:rPr lang="en-GB" dirty="0" smtClean="0"/>
              <a:t> and Watson, 2009)</a:t>
            </a:r>
          </a:p>
          <a:p>
            <a:pPr marL="0" indent="0">
              <a:buNone/>
            </a:pPr>
            <a:endParaRPr lang="en-GB" dirty="0" smtClean="0"/>
          </a:p>
          <a:p>
            <a:pPr marL="0" indent="0">
              <a:buNone/>
            </a:pPr>
            <a:r>
              <a:rPr lang="en-GB" dirty="0" smtClean="0"/>
              <a:t>While these distinctions affect the role, purpose and value of HIVE pathways, there are also persistent educational inequalities through the </a:t>
            </a:r>
            <a:r>
              <a:rPr lang="en-GB" dirty="0" err="1" smtClean="0"/>
              <a:t>lifecourse</a:t>
            </a:r>
            <a:r>
              <a:rPr lang="en-GB" dirty="0"/>
              <a:t> </a:t>
            </a:r>
            <a:r>
              <a:rPr lang="en-GB" dirty="0" smtClean="0"/>
              <a:t>for particular groups of people</a:t>
            </a:r>
            <a:endParaRPr lang="en-GB" dirty="0"/>
          </a:p>
        </p:txBody>
      </p:sp>
    </p:spTree>
    <p:extLst>
      <p:ext uri="{BB962C8B-B14F-4D97-AF65-F5344CB8AC3E}">
        <p14:creationId xmlns:p14="http://schemas.microsoft.com/office/powerpoint/2010/main" val="4272504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meant by HIVE in England? </a:t>
            </a:r>
            <a:endParaRPr lang="en-US" dirty="0"/>
          </a:p>
        </p:txBody>
      </p:sp>
      <p:sp>
        <p:nvSpPr>
          <p:cNvPr id="3" name="Content Placeholder 2"/>
          <p:cNvSpPr>
            <a:spLocks noGrp="1"/>
          </p:cNvSpPr>
          <p:nvPr>
            <p:ph sz="quarter" idx="1"/>
          </p:nvPr>
        </p:nvSpPr>
        <p:spPr>
          <a:xfrm>
            <a:off x="323528" y="1219200"/>
            <a:ext cx="8507288" cy="4937760"/>
          </a:xfrm>
        </p:spPr>
        <p:txBody>
          <a:bodyPr/>
          <a:lstStyle/>
          <a:p>
            <a:r>
              <a:rPr lang="en-US" sz="2400" dirty="0" smtClean="0"/>
              <a:t>‘all </a:t>
            </a:r>
            <a:r>
              <a:rPr lang="en-US" sz="2400" i="1" dirty="0"/>
              <a:t>sub-degree</a:t>
            </a:r>
            <a:r>
              <a:rPr lang="en-US" sz="2400" dirty="0"/>
              <a:t> HE provision’ (Little et al, 2003: </a:t>
            </a:r>
            <a:r>
              <a:rPr lang="en-US" sz="2400" dirty="0" smtClean="0"/>
              <a:t>3)</a:t>
            </a:r>
            <a:br>
              <a:rPr lang="en-US" sz="2400" dirty="0" smtClean="0"/>
            </a:br>
            <a:r>
              <a:rPr lang="en-US" sz="2400" dirty="0" smtClean="0"/>
              <a:t>which </a:t>
            </a:r>
            <a:r>
              <a:rPr lang="en-US" sz="2400" dirty="0"/>
              <a:t>leads on to particular levels of occupation in the UK Standard Occupational Classification (2000 and 2010</a:t>
            </a:r>
            <a:r>
              <a:rPr lang="en-US" sz="2400" dirty="0" smtClean="0"/>
              <a:t>) </a:t>
            </a:r>
            <a:r>
              <a:rPr lang="en-US" sz="2400" dirty="0"/>
              <a:t>- </a:t>
            </a:r>
            <a:r>
              <a:rPr lang="en-US" sz="2400" i="1" dirty="0"/>
              <a:t>associated professional </a:t>
            </a:r>
            <a:r>
              <a:rPr lang="en-US" sz="2400" dirty="0"/>
              <a:t>and </a:t>
            </a:r>
            <a:r>
              <a:rPr lang="en-US" sz="2400" i="1" dirty="0"/>
              <a:t>higher technician </a:t>
            </a:r>
            <a:r>
              <a:rPr lang="en-US" sz="2400" dirty="0"/>
              <a:t>occupations, which represent the third of eight groups in the occupational classification </a:t>
            </a:r>
            <a:r>
              <a:rPr lang="en-US" sz="2400" dirty="0" smtClean="0"/>
              <a:t>hierarchy</a:t>
            </a:r>
          </a:p>
          <a:p>
            <a:r>
              <a:rPr lang="en-US" sz="2400" dirty="0"/>
              <a:t>HNCs, HNDs, Foundation Degrees, degrees, apprenticeships and professional awards, as well as ‘non-prescribed </a:t>
            </a:r>
            <a:r>
              <a:rPr lang="en-US" sz="2400" dirty="0" smtClean="0"/>
              <a:t>HE’ (BIS, 2011) </a:t>
            </a:r>
            <a:br>
              <a:rPr lang="en-US" sz="2400" dirty="0" smtClean="0"/>
            </a:br>
            <a:r>
              <a:rPr lang="en-US" sz="2400" dirty="0" smtClean="0"/>
              <a:t>offered mainly in English further education colleges</a:t>
            </a:r>
          </a:p>
          <a:p>
            <a:r>
              <a:rPr lang="en-GB" sz="2400" dirty="0"/>
              <a:t>full-time degree programmes, professional qualifications, vocational qualifications (including NVQs), higher apprenticeships and other bespoke qualifications (IPPR, 2013: </a:t>
            </a:r>
            <a:r>
              <a:rPr lang="en-GB" sz="2400" dirty="0" smtClean="0"/>
              <a:t>46)</a:t>
            </a:r>
            <a:br>
              <a:rPr lang="en-GB" sz="2400" dirty="0" smtClean="0"/>
            </a:br>
            <a:r>
              <a:rPr lang="en-US" sz="2400" dirty="0" smtClean="0"/>
              <a:t>locally </a:t>
            </a:r>
            <a:r>
              <a:rPr lang="en-US" sz="2400" dirty="0"/>
              <a:t>available, flexible and </a:t>
            </a:r>
            <a:r>
              <a:rPr lang="en-US" sz="2400" dirty="0" smtClean="0"/>
              <a:t>low-cost (£</a:t>
            </a:r>
            <a:r>
              <a:rPr lang="en-US" sz="2400" dirty="0"/>
              <a:t>5,000 ‘fee only</a:t>
            </a:r>
            <a:r>
              <a:rPr lang="en-US" sz="2400" dirty="0" smtClean="0"/>
              <a:t>’ courses)</a:t>
            </a:r>
            <a:endParaRPr lang="en-US" sz="2400" dirty="0"/>
          </a:p>
        </p:txBody>
      </p:sp>
    </p:spTree>
    <p:extLst>
      <p:ext uri="{BB962C8B-B14F-4D97-AF65-F5344CB8AC3E}">
        <p14:creationId xmlns:p14="http://schemas.microsoft.com/office/powerpoint/2010/main" val="3117590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These definitions include</a:t>
            </a:r>
            <a:endParaRPr lang="en-US" dirty="0"/>
          </a:p>
        </p:txBody>
      </p:sp>
      <p:sp>
        <p:nvSpPr>
          <p:cNvPr id="3" name="Content Placeholder 2"/>
          <p:cNvSpPr>
            <a:spLocks noGrp="1"/>
          </p:cNvSpPr>
          <p:nvPr>
            <p:ph sz="quarter" idx="1"/>
          </p:nvPr>
        </p:nvSpPr>
        <p:spPr/>
        <p:txBody>
          <a:bodyPr/>
          <a:lstStyle/>
          <a:p>
            <a:pPr lvl="0"/>
            <a:r>
              <a:rPr lang="en-GB" sz="2000" b="1" dirty="0" smtClean="0"/>
              <a:t>Different types of qualifications</a:t>
            </a:r>
            <a:r>
              <a:rPr lang="en-GB" sz="2000" dirty="0" smtClean="0"/>
              <a:t/>
            </a:r>
            <a:br>
              <a:rPr lang="en-GB" sz="2000" dirty="0" smtClean="0"/>
            </a:br>
            <a:r>
              <a:rPr lang="en-GB" sz="2000" dirty="0" smtClean="0"/>
              <a:t>A variety of vocational education </a:t>
            </a:r>
            <a:r>
              <a:rPr lang="en-GB" sz="2000" dirty="0"/>
              <a:t>and training qualifications at levels 4 and </a:t>
            </a:r>
            <a:r>
              <a:rPr lang="en-GB" sz="2000" dirty="0" smtClean="0"/>
              <a:t>above. These include some that are more rooted in occupational training, others in education; some that are two year ‘sub [Bachelor] degree’ qualifications (including two year foundation degrees), some that imply three year Bachelor </a:t>
            </a:r>
            <a:r>
              <a:rPr lang="en-GB" sz="2000" dirty="0"/>
              <a:t>degrees</a:t>
            </a:r>
            <a:r>
              <a:rPr lang="en-GB" sz="2000" dirty="0" smtClean="0"/>
              <a:t>.</a:t>
            </a:r>
            <a:endParaRPr lang="en-US" sz="2000" dirty="0"/>
          </a:p>
          <a:p>
            <a:pPr lvl="0"/>
            <a:r>
              <a:rPr lang="en-GB" sz="2000" dirty="0"/>
              <a:t>Qualifications </a:t>
            </a:r>
            <a:r>
              <a:rPr lang="en-GB" sz="2000" dirty="0" smtClean="0"/>
              <a:t>leading </a:t>
            </a:r>
            <a:r>
              <a:rPr lang="en-GB" sz="2000" dirty="0"/>
              <a:t>to </a:t>
            </a:r>
            <a:r>
              <a:rPr lang="en-GB" sz="2000" b="1" dirty="0"/>
              <a:t>particular levels </a:t>
            </a:r>
            <a:r>
              <a:rPr lang="en-GB" sz="2000" b="1" dirty="0" smtClean="0"/>
              <a:t>in the occupational hierarchy</a:t>
            </a:r>
            <a:br>
              <a:rPr lang="en-GB" sz="2000" b="1" dirty="0" smtClean="0"/>
            </a:br>
            <a:r>
              <a:rPr lang="en-GB" sz="2000" b="1" dirty="0" smtClean="0"/>
              <a:t>‘</a:t>
            </a:r>
            <a:r>
              <a:rPr lang="en-GB" sz="2000" dirty="0" smtClean="0"/>
              <a:t>associated professional’ rather than ‘professional’</a:t>
            </a:r>
            <a:endParaRPr lang="en-US" sz="2000" dirty="0"/>
          </a:p>
          <a:p>
            <a:pPr lvl="0"/>
            <a:r>
              <a:rPr lang="en-GB" sz="2000" dirty="0"/>
              <a:t>Provision that is offered by </a:t>
            </a:r>
            <a:r>
              <a:rPr lang="en-GB" sz="2000" b="1" dirty="0"/>
              <a:t>providers outside the </a:t>
            </a:r>
            <a:r>
              <a:rPr lang="en-GB" sz="2000" b="1" dirty="0" smtClean="0"/>
              <a:t>English HE sector</a:t>
            </a:r>
            <a:r>
              <a:rPr lang="en-GB" sz="2000" dirty="0"/>
              <a:t/>
            </a:r>
            <a:br>
              <a:rPr lang="en-GB" sz="2000" dirty="0"/>
            </a:br>
            <a:r>
              <a:rPr lang="en-GB" sz="2000" dirty="0" smtClean="0"/>
              <a:t>in </a:t>
            </a:r>
            <a:r>
              <a:rPr lang="en-GB" sz="2000" dirty="0"/>
              <a:t>particular </a:t>
            </a:r>
            <a:r>
              <a:rPr lang="en-GB" sz="2000" dirty="0" smtClean="0"/>
              <a:t>provision in English further </a:t>
            </a:r>
            <a:r>
              <a:rPr lang="en-GB" sz="2000" dirty="0"/>
              <a:t>education </a:t>
            </a:r>
            <a:r>
              <a:rPr lang="en-GB" sz="2000" dirty="0" smtClean="0"/>
              <a:t>colleges</a:t>
            </a:r>
            <a:endParaRPr lang="en-US" sz="2000" dirty="0"/>
          </a:p>
          <a:p>
            <a:pPr lvl="0"/>
            <a:r>
              <a:rPr lang="en-GB" sz="2000" b="1" dirty="0"/>
              <a:t>Provision that is local and </a:t>
            </a:r>
            <a:r>
              <a:rPr lang="en-GB" sz="2000" b="1" dirty="0" smtClean="0"/>
              <a:t>low-cost</a:t>
            </a:r>
          </a:p>
          <a:p>
            <a:pPr lvl="0"/>
            <a:endParaRPr lang="en-US" dirty="0"/>
          </a:p>
          <a:p>
            <a:endParaRPr lang="en-US" dirty="0"/>
          </a:p>
        </p:txBody>
      </p:sp>
    </p:spTree>
    <p:extLst>
      <p:ext uri="{BB962C8B-B14F-4D97-AF65-F5344CB8AC3E}">
        <p14:creationId xmlns:p14="http://schemas.microsoft.com/office/powerpoint/2010/main" val="3749104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63272" cy="990600"/>
          </a:xfrm>
        </p:spPr>
        <p:txBody>
          <a:bodyPr/>
          <a:lstStyle/>
          <a:p>
            <a:r>
              <a:rPr lang="en-GB" sz="3100" dirty="0" smtClean="0"/>
              <a:t>Challenges for HIVE pathways in England</a:t>
            </a:r>
            <a:endParaRPr lang="en-US" sz="3100" dirty="0"/>
          </a:p>
        </p:txBody>
      </p:sp>
      <p:sp>
        <p:nvSpPr>
          <p:cNvPr id="3" name="Content Placeholder 2"/>
          <p:cNvSpPr>
            <a:spLocks noGrp="1"/>
          </p:cNvSpPr>
          <p:nvPr>
            <p:ph sz="quarter" idx="1"/>
          </p:nvPr>
        </p:nvSpPr>
        <p:spPr>
          <a:xfrm>
            <a:off x="467544" y="1196752"/>
            <a:ext cx="8229600" cy="5040560"/>
          </a:xfrm>
        </p:spPr>
        <p:txBody>
          <a:bodyPr/>
          <a:lstStyle/>
          <a:p>
            <a:r>
              <a:rPr lang="en-GB" sz="2200" dirty="0"/>
              <a:t>Skills are not as important to employers as policymakers continue to </a:t>
            </a:r>
            <a:r>
              <a:rPr lang="en-GB" sz="2200" dirty="0" smtClean="0"/>
              <a:t>claim</a:t>
            </a:r>
          </a:p>
          <a:p>
            <a:r>
              <a:rPr lang="en-GB" sz="2200" dirty="0"/>
              <a:t>Employers are not a homogeneous group and there are different labour markets, not one labour market </a:t>
            </a:r>
            <a:endParaRPr lang="en-GB" sz="2200" dirty="0" smtClean="0"/>
          </a:p>
          <a:p>
            <a:r>
              <a:rPr lang="en-GB" sz="2200" dirty="0" smtClean="0"/>
              <a:t>One </a:t>
            </a:r>
            <a:r>
              <a:rPr lang="en-GB" sz="2200" dirty="0"/>
              <a:t>high-skills, knowledge-driven economy across the UK is an illusion</a:t>
            </a:r>
            <a:endParaRPr lang="en-US" sz="2200" dirty="0"/>
          </a:p>
          <a:p>
            <a:r>
              <a:rPr lang="en-GB" sz="2200" dirty="0"/>
              <a:t>There are few or no incentives from the labour market, through for example license to practise, for intermediate qualifications in particular.</a:t>
            </a:r>
            <a:endParaRPr lang="en-US" sz="2200" dirty="0"/>
          </a:p>
          <a:p>
            <a:r>
              <a:rPr lang="en-GB" sz="2200" dirty="0" smtClean="0"/>
              <a:t>‘</a:t>
            </a:r>
            <a:r>
              <a:rPr lang="en-GB" sz="2200" dirty="0"/>
              <a:t>There is some evidence […] that good, high-paying, high-skill jobs and low-paid, low-skilled work are both becoming more concentrated in certain localities, leading to a polarisation of the employment options facing some communities.’ </a:t>
            </a:r>
            <a:r>
              <a:rPr lang="en-GB" sz="2200" dirty="0" smtClean="0"/>
              <a:t/>
            </a:r>
            <a:br>
              <a:rPr lang="en-GB" sz="2200" dirty="0" smtClean="0"/>
            </a:br>
            <a:r>
              <a:rPr lang="en-GB" sz="2000" dirty="0" smtClean="0"/>
              <a:t>(</a:t>
            </a:r>
            <a:r>
              <a:rPr lang="en-GB" sz="2000" dirty="0" err="1"/>
              <a:t>Pring</a:t>
            </a:r>
            <a:r>
              <a:rPr lang="en-GB" sz="2000" dirty="0"/>
              <a:t> et al, 2009: 141)</a:t>
            </a:r>
            <a:endParaRPr lang="en-US" sz="2000" dirty="0"/>
          </a:p>
          <a:p>
            <a:endParaRPr lang="en-US" dirty="0"/>
          </a:p>
          <a:p>
            <a:endParaRPr lang="en-US" dirty="0"/>
          </a:p>
        </p:txBody>
      </p:sp>
    </p:spTree>
    <p:extLst>
      <p:ext uri="{BB962C8B-B14F-4D97-AF65-F5344CB8AC3E}">
        <p14:creationId xmlns:p14="http://schemas.microsoft.com/office/powerpoint/2010/main" val="1244682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t>The legacy of vocational education in England</a:t>
            </a:r>
            <a:endParaRPr lang="en-US" sz="2800" dirty="0"/>
          </a:p>
        </p:txBody>
      </p:sp>
      <p:sp>
        <p:nvSpPr>
          <p:cNvPr id="3" name="Content Placeholder 2"/>
          <p:cNvSpPr>
            <a:spLocks noGrp="1"/>
          </p:cNvSpPr>
          <p:nvPr>
            <p:ph sz="quarter" idx="1"/>
          </p:nvPr>
        </p:nvSpPr>
        <p:spPr/>
        <p:txBody>
          <a:bodyPr/>
          <a:lstStyle/>
          <a:p>
            <a:pPr marL="0" indent="0">
              <a:buNone/>
            </a:pPr>
            <a:r>
              <a:rPr lang="en-US" dirty="0"/>
              <a:t>M</a:t>
            </a:r>
            <a:r>
              <a:rPr lang="en-US" dirty="0" smtClean="0"/>
              <a:t>ost </a:t>
            </a:r>
            <a:r>
              <a:rPr lang="en-US" dirty="0"/>
              <a:t>vocational qualifications have been </a:t>
            </a:r>
            <a:r>
              <a:rPr lang="en-US" dirty="0" err="1"/>
              <a:t>gazumped</a:t>
            </a:r>
            <a:r>
              <a:rPr lang="en-US" dirty="0"/>
              <a:t> by general educational qualifications that have higher selection value, and their relative esteem is self-perpetuating. (</a:t>
            </a:r>
            <a:r>
              <a:rPr lang="en-US" dirty="0" err="1"/>
              <a:t>Eraut</a:t>
            </a:r>
            <a:r>
              <a:rPr lang="en-US" dirty="0"/>
              <a:t>, 2001: 88</a:t>
            </a:r>
            <a:r>
              <a:rPr lang="en-US" dirty="0" smtClean="0"/>
              <a:t>)</a:t>
            </a:r>
          </a:p>
          <a:p>
            <a:pPr marL="0" indent="0">
              <a:buNone/>
            </a:pPr>
            <a:endParaRPr lang="en-US" dirty="0" smtClean="0"/>
          </a:p>
          <a:p>
            <a:pPr marL="0" indent="0">
              <a:buNone/>
            </a:pPr>
            <a:r>
              <a:rPr lang="en-US" dirty="0" smtClean="0"/>
              <a:t>In this context </a:t>
            </a:r>
            <a:endParaRPr lang="en-US" dirty="0"/>
          </a:p>
          <a:p>
            <a:pPr marL="0" indent="0">
              <a:buNone/>
            </a:pPr>
            <a:r>
              <a:rPr lang="en-US" i="1" dirty="0" smtClean="0"/>
              <a:t>Higher </a:t>
            </a:r>
            <a:r>
              <a:rPr lang="en-US" dirty="0" smtClean="0"/>
              <a:t>level vocational education </a:t>
            </a:r>
          </a:p>
          <a:p>
            <a:pPr marL="0" indent="0">
              <a:buNone/>
            </a:pPr>
            <a:r>
              <a:rPr lang="en-US" dirty="0"/>
              <a:t>c</a:t>
            </a:r>
            <a:r>
              <a:rPr lang="en-US" smtClean="0"/>
              <a:t>an </a:t>
            </a:r>
            <a:r>
              <a:rPr lang="en-US" dirty="0" smtClean="0"/>
              <a:t>translate into</a:t>
            </a:r>
          </a:p>
          <a:p>
            <a:pPr marL="0" indent="0">
              <a:buNone/>
            </a:pPr>
            <a:r>
              <a:rPr lang="en-US" i="1" dirty="0" smtClean="0"/>
              <a:t>Lower</a:t>
            </a:r>
            <a:r>
              <a:rPr lang="en-US" dirty="0" smtClean="0"/>
              <a:t> level higher education</a:t>
            </a:r>
          </a:p>
        </p:txBody>
      </p:sp>
    </p:spTree>
    <p:extLst>
      <p:ext uri="{BB962C8B-B14F-4D97-AF65-F5344CB8AC3E}">
        <p14:creationId xmlns:p14="http://schemas.microsoft.com/office/powerpoint/2010/main" val="3761120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issues for future HIVE </a:t>
            </a:r>
            <a:endParaRPr lang="en-GB" dirty="0"/>
          </a:p>
        </p:txBody>
      </p:sp>
      <p:sp>
        <p:nvSpPr>
          <p:cNvPr id="3" name="Content Placeholder 2"/>
          <p:cNvSpPr>
            <a:spLocks noGrp="1"/>
          </p:cNvSpPr>
          <p:nvPr>
            <p:ph sz="quarter" idx="1"/>
          </p:nvPr>
        </p:nvSpPr>
        <p:spPr/>
        <p:txBody>
          <a:bodyPr/>
          <a:lstStyle/>
          <a:p>
            <a:r>
              <a:rPr lang="en-GB" dirty="0" smtClean="0"/>
              <a:t>What does ‘higher vocational education’ need to look like in a context of increasing vertical stratification of the HE field?</a:t>
            </a:r>
          </a:p>
          <a:p>
            <a:r>
              <a:rPr lang="en-GB" dirty="0" smtClean="0"/>
              <a:t>If vertical diversity is attractive,  arousing emotions associated with ‘elite, excellence, quality’, which</a:t>
            </a:r>
            <a:br>
              <a:rPr lang="en-GB" dirty="0" smtClean="0"/>
            </a:br>
            <a:r>
              <a:rPr lang="en-GB" dirty="0" smtClean="0"/>
              <a:t>legitimises winners and stigmatises those not on top (</a:t>
            </a:r>
            <a:r>
              <a:rPr lang="en-GB" dirty="0" err="1" smtClean="0"/>
              <a:t>Teichler</a:t>
            </a:r>
            <a:r>
              <a:rPr lang="en-GB" dirty="0" smtClean="0"/>
              <a:t>, 2008), is it possible to develop </a:t>
            </a:r>
            <a:r>
              <a:rPr lang="en-GB" dirty="0"/>
              <a:t>‘distinctive’ </a:t>
            </a:r>
            <a:r>
              <a:rPr lang="en-GB" dirty="0" smtClean="0"/>
              <a:t>and </a:t>
            </a:r>
            <a:r>
              <a:rPr lang="en-GB" i="1" dirty="0" smtClean="0"/>
              <a:t>valued</a:t>
            </a:r>
            <a:r>
              <a:rPr lang="en-GB" dirty="0" smtClean="0"/>
              <a:t> higher </a:t>
            </a:r>
            <a:r>
              <a:rPr lang="en-GB" dirty="0"/>
              <a:t>level </a:t>
            </a:r>
            <a:r>
              <a:rPr lang="en-GB" i="1" dirty="0"/>
              <a:t>vocational</a:t>
            </a:r>
            <a:r>
              <a:rPr lang="en-GB" dirty="0"/>
              <a:t> </a:t>
            </a:r>
            <a:r>
              <a:rPr lang="en-GB" dirty="0" smtClean="0"/>
              <a:t>education?</a:t>
            </a:r>
          </a:p>
          <a:p>
            <a:r>
              <a:rPr lang="en-GB" dirty="0" smtClean="0"/>
              <a:t>What would be key features of higher level vocational education that ensure students are having doors opened, rather than being ‘cooled out’?</a:t>
            </a:r>
            <a:endParaRPr lang="en-GB" dirty="0"/>
          </a:p>
          <a:p>
            <a:endParaRPr lang="en-GB" dirty="0"/>
          </a:p>
        </p:txBody>
      </p:sp>
    </p:spTree>
    <p:extLst>
      <p:ext uri="{BB962C8B-B14F-4D97-AF65-F5344CB8AC3E}">
        <p14:creationId xmlns:p14="http://schemas.microsoft.com/office/powerpoint/2010/main" val="1207622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features needed in HIVE</a:t>
            </a:r>
            <a:endParaRPr lang="en-US" dirty="0"/>
          </a:p>
        </p:txBody>
      </p:sp>
      <p:sp>
        <p:nvSpPr>
          <p:cNvPr id="3" name="Content Placeholder 2"/>
          <p:cNvSpPr>
            <a:spLocks noGrp="1"/>
          </p:cNvSpPr>
          <p:nvPr>
            <p:ph sz="quarter" idx="1"/>
          </p:nvPr>
        </p:nvSpPr>
        <p:spPr>
          <a:xfrm>
            <a:off x="899592" y="1412776"/>
            <a:ext cx="7200800" cy="4600168"/>
          </a:xfrm>
        </p:spPr>
        <p:txBody>
          <a:bodyPr/>
          <a:lstStyle/>
          <a:p>
            <a:pPr marL="0" indent="0">
              <a:buNone/>
            </a:pPr>
            <a:r>
              <a:rPr lang="en-GB" dirty="0" smtClean="0"/>
              <a:t>The development of broad-ranging knowledge and skills in vocational </a:t>
            </a:r>
            <a:r>
              <a:rPr lang="en-GB" i="1" dirty="0" smtClean="0"/>
              <a:t>streams</a:t>
            </a:r>
            <a:r>
              <a:rPr lang="en-GB" dirty="0" smtClean="0"/>
              <a:t>:</a:t>
            </a:r>
            <a:endParaRPr lang="en-AU" dirty="0" smtClean="0"/>
          </a:p>
          <a:p>
            <a:pPr marL="266700" indent="-266700">
              <a:buNone/>
              <a:tabLst>
                <a:tab pos="6189663" algn="l"/>
              </a:tabLst>
            </a:pPr>
            <a:r>
              <a:rPr lang="en-AU" dirty="0" smtClean="0"/>
              <a:t>	Vocational </a:t>
            </a:r>
            <a:r>
              <a:rPr lang="en-AU" dirty="0"/>
              <a:t>streams consist of linked occupations that share common vocational practices and knowledge base. Each vocational stream consists of a number of different occupations, and each occupation consists of a number of different jobs. Horizontal movement between occupations and jobs is possible, as well as vertical movement to higher skilled occupations and </a:t>
            </a:r>
            <a:r>
              <a:rPr lang="en-AU" dirty="0" smtClean="0"/>
              <a:t>jobs. </a:t>
            </a:r>
            <a:br>
              <a:rPr lang="en-AU" dirty="0" smtClean="0"/>
            </a:br>
            <a:r>
              <a:rPr lang="en-AU" dirty="0" smtClean="0"/>
              <a:t>(</a:t>
            </a:r>
            <a:r>
              <a:rPr lang="en-AU" dirty="0" err="1" smtClean="0"/>
              <a:t>Wheelahan</a:t>
            </a:r>
            <a:r>
              <a:rPr lang="en-AU" dirty="0" smtClean="0"/>
              <a:t>, 2013)</a:t>
            </a:r>
            <a:endParaRPr lang="en-AU" sz="2000" dirty="0"/>
          </a:p>
        </p:txBody>
      </p:sp>
    </p:spTree>
    <p:extLst>
      <p:ext uri="{BB962C8B-B14F-4D97-AF65-F5344CB8AC3E}">
        <p14:creationId xmlns:p14="http://schemas.microsoft.com/office/powerpoint/2010/main" val="4130600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712968" cy="990600"/>
          </a:xfrm>
        </p:spPr>
        <p:txBody>
          <a:bodyPr/>
          <a:lstStyle/>
          <a:p>
            <a:r>
              <a:rPr lang="en-GB" sz="2800" i="1" dirty="0" smtClean="0"/>
              <a:t>College for All</a:t>
            </a:r>
            <a:r>
              <a:rPr lang="en-GB" sz="2800" dirty="0" smtClean="0"/>
              <a:t>: the wrong policy goal?</a:t>
            </a:r>
            <a:endParaRPr lang="en-US" sz="2800" dirty="0"/>
          </a:p>
        </p:txBody>
      </p:sp>
      <p:sp>
        <p:nvSpPr>
          <p:cNvPr id="3" name="Content Placeholder 2"/>
          <p:cNvSpPr>
            <a:spLocks noGrp="1"/>
          </p:cNvSpPr>
          <p:nvPr>
            <p:ph sz="quarter" idx="1"/>
          </p:nvPr>
        </p:nvSpPr>
        <p:spPr>
          <a:xfrm>
            <a:off x="457200" y="1299552"/>
            <a:ext cx="8229600" cy="4937760"/>
          </a:xfrm>
        </p:spPr>
        <p:txBody>
          <a:bodyPr/>
          <a:lstStyle/>
          <a:p>
            <a:r>
              <a:rPr lang="en-US" sz="1800" b="1" dirty="0" smtClean="0"/>
              <a:t>Challenges to ‘College for All’ policy in the US</a:t>
            </a:r>
            <a:br>
              <a:rPr lang="en-US" sz="1800" b="1" dirty="0" smtClean="0"/>
            </a:br>
            <a:r>
              <a:rPr lang="en-US" sz="1800" dirty="0" smtClean="0"/>
              <a:t>… mounting </a:t>
            </a:r>
            <a:r>
              <a:rPr lang="en-US" sz="1800" dirty="0"/>
              <a:t>evidence that the college-for-all model isn't working. Nearly half of those who start a four-year degree don't finish on time; more than two-thirds of those who start community college fail to get a two-year degree on schedule. Even students who graduate emerge saddled with debt and often without the skills they need to make a decent living</a:t>
            </a:r>
            <a:r>
              <a:rPr lang="en-US" sz="1800" dirty="0" smtClean="0"/>
              <a:t>. </a:t>
            </a:r>
            <a:r>
              <a:rPr lang="en-GB" sz="1800" dirty="0" smtClean="0"/>
              <a:t>(Los Angeles Times, 3.12.13)</a:t>
            </a:r>
          </a:p>
          <a:p>
            <a:pPr marL="0" indent="0">
              <a:buNone/>
            </a:pPr>
            <a:endParaRPr lang="en-GB" sz="1800" dirty="0" smtClean="0"/>
          </a:p>
          <a:p>
            <a:r>
              <a:rPr lang="en-US" sz="1800" b="1" dirty="0" smtClean="0"/>
              <a:t>Challenges to HE widening participation policy in England</a:t>
            </a:r>
            <a:r>
              <a:rPr lang="en-US" sz="1800" b="1" dirty="0"/>
              <a:t/>
            </a:r>
            <a:br>
              <a:rPr lang="en-US" sz="1800" b="1" dirty="0"/>
            </a:br>
            <a:r>
              <a:rPr lang="en-US" sz="1800" dirty="0"/>
              <a:t>For many individuals and for the country there may be more to be gained from vocational education in FE – which is in many respects, the area where we will tackle some of our key deficits as a country in intermediate skills. Apprenticeships rather than degree courses? [….] The reality is that our best FE colleges and advanced apprenticeships are delivering vocational education every bit as valuable for their students and the wider economy as the </a:t>
            </a:r>
            <a:r>
              <a:rPr lang="en-US" sz="1800" dirty="0" err="1"/>
              <a:t>programmes</a:t>
            </a:r>
            <a:r>
              <a:rPr lang="en-US" sz="1800" dirty="0"/>
              <a:t> provided by universities. [….]  [T]here could be a law of diminishing returns in pushing more and more students through university. (Vince Cable, 2010</a:t>
            </a:r>
            <a:r>
              <a:rPr lang="en-US" sz="1800" dirty="0" smtClean="0"/>
              <a:t>)</a:t>
            </a:r>
            <a:endParaRPr lang="en-US" sz="1800" dirty="0"/>
          </a:p>
          <a:p>
            <a:endParaRPr lang="en-US" dirty="0"/>
          </a:p>
        </p:txBody>
      </p:sp>
    </p:spTree>
    <p:extLst>
      <p:ext uri="{BB962C8B-B14F-4D97-AF65-F5344CB8AC3E}">
        <p14:creationId xmlns:p14="http://schemas.microsoft.com/office/powerpoint/2010/main" val="1915154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features needed in HIVE</a:t>
            </a:r>
            <a:endParaRPr lang="en-US" dirty="0"/>
          </a:p>
        </p:txBody>
      </p:sp>
      <p:sp>
        <p:nvSpPr>
          <p:cNvPr id="3" name="Content Placeholder 2"/>
          <p:cNvSpPr>
            <a:spLocks noGrp="1"/>
          </p:cNvSpPr>
          <p:nvPr>
            <p:ph sz="quarter" idx="1"/>
          </p:nvPr>
        </p:nvSpPr>
        <p:spPr>
          <a:xfrm>
            <a:off x="467544" y="1412776"/>
            <a:ext cx="8229600" cy="4528160"/>
          </a:xfrm>
        </p:spPr>
        <p:txBody>
          <a:bodyPr/>
          <a:lstStyle/>
          <a:p>
            <a:r>
              <a:rPr lang="en-GB" dirty="0" smtClean="0"/>
              <a:t>Links between HIVE and education for the professions that allow the possibility of progression from associate professional to professional occupations</a:t>
            </a:r>
          </a:p>
          <a:p>
            <a:r>
              <a:rPr lang="en-GB" dirty="0" smtClean="0"/>
              <a:t>Strong engagement with employers locally as well as nationally that can establish the reputational value and credibility of HIVE qualifications</a:t>
            </a:r>
          </a:p>
          <a:p>
            <a:endParaRPr lang="en-GB" dirty="0" smtClean="0"/>
          </a:p>
          <a:p>
            <a:endParaRPr lang="en-US" dirty="0"/>
          </a:p>
        </p:txBody>
      </p:sp>
    </p:spTree>
    <p:extLst>
      <p:ext uri="{BB962C8B-B14F-4D97-AF65-F5344CB8AC3E}">
        <p14:creationId xmlns:p14="http://schemas.microsoft.com/office/powerpoint/2010/main" val="256798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2"/>
          <p:cNvSpPr>
            <a:spLocks noGrp="1"/>
          </p:cNvSpPr>
          <p:nvPr>
            <p:ph sz="quarter" idx="1"/>
          </p:nvPr>
        </p:nvSpPr>
        <p:spPr>
          <a:xfrm>
            <a:off x="457200" y="1340346"/>
            <a:ext cx="8229600" cy="5112990"/>
          </a:xfrm>
        </p:spPr>
        <p:txBody>
          <a:bodyPr/>
          <a:lstStyle/>
          <a:p>
            <a:pPr marL="0" indent="0">
              <a:buNone/>
            </a:pPr>
            <a:r>
              <a:rPr lang="en-US" dirty="0"/>
              <a:t>Vocational pathways and qualifications, social mobility and the construction of ‘vibrant’ regional economies</a:t>
            </a:r>
          </a:p>
          <a:p>
            <a:pPr marL="0" indent="0">
              <a:buNone/>
            </a:pPr>
            <a:r>
              <a:rPr lang="x-none" smtClean="0"/>
              <a:t>Paper </a:t>
            </a:r>
            <a:r>
              <a:rPr lang="x-none"/>
              <a:t>presented </a:t>
            </a:r>
            <a:r>
              <a:rPr lang="x-none" smtClean="0"/>
              <a:t>at</a:t>
            </a:r>
            <a:r>
              <a:rPr lang="en-GB" dirty="0" smtClean="0"/>
              <a:t> the ESRC HIVE-PED seminar at the University of Birmingham, UK on 23 June 2014</a:t>
            </a:r>
            <a:endParaRPr lang="en-GB" dirty="0"/>
          </a:p>
          <a:p>
            <a:pPr marL="0" indent="0">
              <a:buFont typeface="Wingdings 3" pitchFamily="18" charset="2"/>
              <a:buNone/>
            </a:pPr>
            <a:endParaRPr lang="en-GB" b="1" dirty="0" smtClean="0"/>
          </a:p>
          <a:p>
            <a:pPr marL="0" indent="0">
              <a:buFont typeface="Wingdings 3" pitchFamily="18" charset="2"/>
              <a:buNone/>
            </a:pPr>
            <a:r>
              <a:rPr lang="en-GB" b="1" dirty="0" smtClean="0"/>
              <a:t>Ann-Marie Bathmaker</a:t>
            </a:r>
          </a:p>
          <a:p>
            <a:pPr marL="0" indent="0">
              <a:buNone/>
            </a:pPr>
            <a:r>
              <a:rPr lang="x-none"/>
              <a:t>University of Birmingham, UK</a:t>
            </a:r>
            <a:r>
              <a:rPr lang="en-GB" dirty="0"/>
              <a:t/>
            </a:r>
            <a:br>
              <a:rPr lang="en-GB" dirty="0"/>
            </a:br>
            <a:r>
              <a:rPr lang="x-none"/>
              <a:t>School of Education, University of Birmingham, Edgbaston, Birmingham B15 2TT, UK</a:t>
            </a:r>
            <a:r>
              <a:rPr lang="en-GB" dirty="0"/>
              <a:t/>
            </a:r>
            <a:br>
              <a:rPr lang="en-GB" dirty="0"/>
            </a:br>
            <a:r>
              <a:rPr lang="en-GB" dirty="0" smtClean="0">
                <a:hlinkClick r:id="rId3"/>
              </a:rPr>
              <a:t>a.m.bathmaker@bham.ac.uk</a:t>
            </a:r>
            <a:r>
              <a:rPr lang="en-GB" dirty="0" smtClean="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68288"/>
          </a:xfrm>
        </p:spPr>
        <p:txBody>
          <a:bodyPr/>
          <a:lstStyle/>
          <a:p>
            <a:r>
              <a:rPr lang="en-GB" sz="1600" dirty="0" smtClean="0"/>
              <a:t>References</a:t>
            </a:r>
            <a:endParaRPr lang="en-GB" sz="1600" dirty="0"/>
          </a:p>
        </p:txBody>
      </p:sp>
      <p:sp>
        <p:nvSpPr>
          <p:cNvPr id="3" name="Content Placeholder 2"/>
          <p:cNvSpPr>
            <a:spLocks noGrp="1"/>
          </p:cNvSpPr>
          <p:nvPr>
            <p:ph sz="quarter" idx="1"/>
          </p:nvPr>
        </p:nvSpPr>
        <p:spPr>
          <a:xfrm>
            <a:off x="457200" y="692696"/>
            <a:ext cx="8363272" cy="5472608"/>
          </a:xfrm>
        </p:spPr>
        <p:txBody>
          <a:bodyPr/>
          <a:lstStyle/>
          <a:p>
            <a:pPr marL="0" indent="0">
              <a:buNone/>
            </a:pPr>
            <a:r>
              <a:rPr lang="en-GB" sz="900" dirty="0"/>
              <a:t>Bates, I. and </a:t>
            </a:r>
            <a:r>
              <a:rPr lang="en-GB" sz="900" dirty="0" err="1"/>
              <a:t>Riseborough</a:t>
            </a:r>
            <a:r>
              <a:rPr lang="en-GB" sz="900" dirty="0"/>
              <a:t>, G. (</a:t>
            </a:r>
            <a:r>
              <a:rPr lang="en-GB" sz="900" dirty="0" smtClean="0"/>
              <a:t>1993) </a:t>
            </a:r>
            <a:r>
              <a:rPr lang="en-GB" sz="900" dirty="0"/>
              <a:t>Introduction.  Deepening Divisions, Fading Solutions IN Bates, I. and </a:t>
            </a:r>
            <a:r>
              <a:rPr lang="en-GB" sz="900" dirty="0" err="1"/>
              <a:t>Riseborough</a:t>
            </a:r>
            <a:r>
              <a:rPr lang="en-GB" sz="900" dirty="0"/>
              <a:t>, G. (</a:t>
            </a:r>
            <a:r>
              <a:rPr lang="en-GB" sz="900" dirty="0" err="1"/>
              <a:t>eds</a:t>
            </a:r>
            <a:r>
              <a:rPr lang="en-GB" sz="900" dirty="0"/>
              <a:t>) </a:t>
            </a:r>
            <a:r>
              <a:rPr lang="en-GB" sz="900" i="1" dirty="0"/>
              <a:t>Youth and Inequality</a:t>
            </a:r>
            <a:r>
              <a:rPr lang="en-GB" sz="900" dirty="0"/>
              <a:t>, Buckingham: Open University Press, pp.1-13.</a:t>
            </a:r>
          </a:p>
          <a:p>
            <a:pPr marL="0" indent="0">
              <a:buNone/>
            </a:pPr>
            <a:r>
              <a:rPr lang="en-GB" sz="900" dirty="0" smtClean="0"/>
              <a:t>Cable</a:t>
            </a:r>
            <a:r>
              <a:rPr lang="en-GB" sz="900" dirty="0"/>
              <a:t>, V. (2010) </a:t>
            </a:r>
            <a:r>
              <a:rPr lang="en-GB" sz="900" i="1" dirty="0"/>
              <a:t>A new era for universities.</a:t>
            </a:r>
            <a:r>
              <a:rPr lang="en-GB" sz="900" dirty="0"/>
              <a:t> Oral Statement to Parliament. </a:t>
            </a:r>
            <a:r>
              <a:rPr lang="en-GB" sz="900" u="sng" dirty="0">
                <a:hlinkClick r:id="rId3"/>
              </a:rPr>
              <a:t>https://www.gov.uk/government/speeches/a-new-era-for-universities</a:t>
            </a:r>
            <a:r>
              <a:rPr lang="en-GB" sz="900" dirty="0"/>
              <a:t> Accessed July 2012.</a:t>
            </a:r>
          </a:p>
          <a:p>
            <a:pPr marL="0" indent="0">
              <a:buNone/>
            </a:pPr>
            <a:r>
              <a:rPr lang="en-GB" sz="900" dirty="0" smtClean="0"/>
              <a:t>Linda </a:t>
            </a:r>
            <a:r>
              <a:rPr lang="en-GB" sz="900" dirty="0" err="1"/>
              <a:t>Croxford</a:t>
            </a:r>
            <a:r>
              <a:rPr lang="en-GB" sz="900" dirty="0"/>
              <a:t> &amp; David </a:t>
            </a:r>
            <a:r>
              <a:rPr lang="en-GB" sz="900" dirty="0" err="1"/>
              <a:t>Raffe</a:t>
            </a:r>
            <a:r>
              <a:rPr lang="en-GB" sz="900" dirty="0"/>
              <a:t> (2013) Differentiation and social segregation of UK higher education, 1996–2010, Oxford Review of Education, 39:2, 172-192.</a:t>
            </a:r>
          </a:p>
          <a:p>
            <a:pPr marL="0" indent="0">
              <a:buNone/>
            </a:pPr>
            <a:r>
              <a:rPr lang="en-GB" sz="900" dirty="0"/>
              <a:t>Department for Business, Innovation and Skills (2011) </a:t>
            </a:r>
            <a:r>
              <a:rPr lang="en-GB" sz="900" i="1" dirty="0"/>
              <a:t>New Challenges, New Chances: Further Education and Skills System Reform Plan, </a:t>
            </a:r>
            <a:r>
              <a:rPr lang="en-GB" sz="900" dirty="0"/>
              <a:t>London: BIS.</a:t>
            </a:r>
          </a:p>
          <a:p>
            <a:pPr marL="0" indent="0">
              <a:buNone/>
            </a:pPr>
            <a:r>
              <a:rPr lang="en-GB" sz="900" dirty="0" smtClean="0"/>
              <a:t>Dewey, J. (2001 [1916</a:t>
            </a:r>
            <a:r>
              <a:rPr lang="en-GB" sz="900" dirty="0"/>
              <a:t>]) </a:t>
            </a:r>
            <a:r>
              <a:rPr lang="en-GB" sz="900" i="1" dirty="0" smtClean="0"/>
              <a:t>Schooling </a:t>
            </a:r>
            <a:r>
              <a:rPr lang="en-GB" sz="900" i="1" dirty="0"/>
              <a:t>for democracy</a:t>
            </a:r>
            <a:r>
              <a:rPr lang="en-GB" sz="900" dirty="0"/>
              <a:t>, University Park: Penn State Press.</a:t>
            </a:r>
          </a:p>
          <a:p>
            <a:pPr marL="0" indent="0">
              <a:buNone/>
            </a:pPr>
            <a:r>
              <a:rPr lang="en-GB" sz="900" dirty="0" smtClean="0"/>
              <a:t>Michael </a:t>
            </a:r>
            <a:r>
              <a:rPr lang="en-GB" sz="900" dirty="0" err="1"/>
              <a:t>Eraut</a:t>
            </a:r>
            <a:r>
              <a:rPr lang="en-GB" sz="900" dirty="0"/>
              <a:t> (2001) The Role and Use of Vocational Qualifications, </a:t>
            </a:r>
            <a:r>
              <a:rPr lang="en-GB" sz="900" i="1" dirty="0"/>
              <a:t>National Institute Economic Review</a:t>
            </a:r>
            <a:r>
              <a:rPr lang="en-GB" sz="900" dirty="0"/>
              <a:t> no 178: 88-98.</a:t>
            </a:r>
          </a:p>
          <a:p>
            <a:pPr marL="0" indent="0">
              <a:buNone/>
            </a:pPr>
            <a:r>
              <a:rPr lang="en-GB" sz="900" dirty="0"/>
              <a:t>Furlong, </a:t>
            </a:r>
            <a:r>
              <a:rPr lang="en-GB" sz="900" dirty="0" smtClean="0"/>
              <a:t> A</a:t>
            </a:r>
            <a:r>
              <a:rPr lang="en-GB" sz="900" dirty="0"/>
              <a:t>. and </a:t>
            </a:r>
            <a:r>
              <a:rPr lang="en-GB" sz="900" dirty="0" err="1"/>
              <a:t>Cartmel</a:t>
            </a:r>
            <a:r>
              <a:rPr lang="en-GB" sz="900" dirty="0"/>
              <a:t>, F. (1999) Social Change and Labour Market Transitions in </a:t>
            </a:r>
            <a:r>
              <a:rPr lang="en-GB" sz="900" dirty="0" err="1"/>
              <a:t>Ahier</a:t>
            </a:r>
            <a:r>
              <a:rPr lang="en-GB" sz="900" dirty="0"/>
              <a:t>, J. and </a:t>
            </a:r>
            <a:r>
              <a:rPr lang="en-GB" sz="900" dirty="0" err="1"/>
              <a:t>Esland</a:t>
            </a:r>
            <a:r>
              <a:rPr lang="en-GB" sz="900" dirty="0"/>
              <a:t>, G. (</a:t>
            </a:r>
            <a:r>
              <a:rPr lang="en-GB" sz="900" dirty="0" err="1"/>
              <a:t>eds</a:t>
            </a:r>
            <a:r>
              <a:rPr lang="en-GB" sz="900" dirty="0"/>
              <a:t>) </a:t>
            </a:r>
            <a:r>
              <a:rPr lang="en-GB" sz="900" i="1" dirty="0"/>
              <a:t>Education, Training and the Future of Work 1. Social, Political and Economic Contexts of Policy Development, </a:t>
            </a:r>
            <a:r>
              <a:rPr lang="en-GB" sz="900" dirty="0"/>
              <a:t>London and New York: Routledge, pp.219-235.</a:t>
            </a:r>
          </a:p>
          <a:p>
            <a:pPr marL="0" indent="0">
              <a:buNone/>
            </a:pPr>
            <a:r>
              <a:rPr lang="en-GB" sz="900" dirty="0"/>
              <a:t>Graf, Lucas (2013) The Hybridization of Vocational Training and Higher Education in Austria, Germany, and Switzerland, </a:t>
            </a:r>
            <a:r>
              <a:rPr lang="en-GB" sz="900" dirty="0" err="1"/>
              <a:t>Opladen</a:t>
            </a:r>
            <a:r>
              <a:rPr lang="en-GB" sz="900" dirty="0"/>
              <a:t>, Berlin and Toronto: </a:t>
            </a:r>
            <a:r>
              <a:rPr lang="en-GB" sz="900" dirty="0" err="1"/>
              <a:t>Budrich</a:t>
            </a:r>
            <a:r>
              <a:rPr lang="en-GB" sz="900" dirty="0"/>
              <a:t> </a:t>
            </a:r>
            <a:r>
              <a:rPr lang="en-GB" sz="900" dirty="0" err="1"/>
              <a:t>UniPress</a:t>
            </a:r>
            <a:r>
              <a:rPr lang="en-GB" sz="900" dirty="0"/>
              <a:t> Ltd. </a:t>
            </a:r>
            <a:r>
              <a:rPr lang="en-GB" sz="900" u="sng" dirty="0">
                <a:hlinkClick r:id="rId4"/>
              </a:rPr>
              <a:t>www.barbara-budrich.net</a:t>
            </a:r>
            <a:r>
              <a:rPr lang="en-GB" sz="900" dirty="0"/>
              <a:t>  </a:t>
            </a:r>
            <a:r>
              <a:rPr lang="en-GB" sz="900" u="sng" dirty="0">
                <a:hlinkClick r:id="rId5"/>
              </a:rPr>
              <a:t>http://dx.doi.org/10.3224/86388043</a:t>
            </a:r>
            <a:r>
              <a:rPr lang="en-GB" sz="900" dirty="0"/>
              <a:t>  Accessed 10 January 2014. </a:t>
            </a:r>
            <a:endParaRPr lang="en-GB" sz="900" dirty="0" smtClean="0"/>
          </a:p>
          <a:p>
            <a:pPr marL="0" indent="0">
              <a:buNone/>
            </a:pPr>
            <a:r>
              <a:rPr lang="en-GB" sz="900" dirty="0" smtClean="0"/>
              <a:t>HEFCE </a:t>
            </a:r>
            <a:r>
              <a:rPr lang="en-GB" sz="900" dirty="0"/>
              <a:t>(2013) Destinations of leavers from higher education in further education colleges. Key findings: leavers up to academic year 2010-11. Annex C Supplementary Tables. </a:t>
            </a:r>
            <a:r>
              <a:rPr lang="en-GB" sz="900" u="sng" dirty="0">
                <a:hlinkClick r:id="rId6"/>
              </a:rPr>
              <a:t>http://www.hefce.ac.uk/media/hefce/content/pubs/2013/201301/Main%20report%20with%20Annexes%20A%20and%20B.pdf</a:t>
            </a:r>
            <a:r>
              <a:rPr lang="en-GB" sz="900" dirty="0"/>
              <a:t> and </a:t>
            </a:r>
            <a:r>
              <a:rPr lang="en-GB" sz="900" u="sng" dirty="0">
                <a:hlinkClick r:id="rId7"/>
              </a:rPr>
              <a:t>http://www.hefce.ac.uk/pubs/year/2013/201301/name,76281,en.html</a:t>
            </a:r>
            <a:r>
              <a:rPr lang="en-GB" sz="900" dirty="0"/>
              <a:t> Accessed 10 January 2014.</a:t>
            </a:r>
          </a:p>
          <a:p>
            <a:pPr marL="0" indent="0">
              <a:buNone/>
            </a:pPr>
            <a:r>
              <a:rPr lang="en-GB" sz="900" dirty="0"/>
              <a:t>Institute for Public Policy Research Commission on the Future of Higher Education (2013) </a:t>
            </a:r>
            <a:r>
              <a:rPr lang="en-GB" sz="900" i="1" dirty="0"/>
              <a:t>A Critical Path. Securing the Future of Higher Education in England,</a:t>
            </a:r>
            <a:r>
              <a:rPr lang="en-GB" sz="900" dirty="0"/>
              <a:t> London: IPPR.</a:t>
            </a:r>
          </a:p>
          <a:p>
            <a:pPr marL="0" indent="0">
              <a:buNone/>
            </a:pPr>
            <a:r>
              <a:rPr lang="en-GB" sz="900" dirty="0"/>
              <a:t>Brenda Little, Helen Connor, </a:t>
            </a:r>
            <a:r>
              <a:rPr lang="en-GB" sz="900" dirty="0" err="1"/>
              <a:t>Yann</a:t>
            </a:r>
            <a:r>
              <a:rPr lang="en-GB" sz="900" dirty="0"/>
              <a:t> </a:t>
            </a:r>
            <a:r>
              <a:rPr lang="en-GB" sz="900" dirty="0" err="1"/>
              <a:t>Lebeau</a:t>
            </a:r>
            <a:r>
              <a:rPr lang="en-GB" sz="900" dirty="0"/>
              <a:t>, David Pierce, Elaine Sinclair, Liz Thomas, Karen Yarrow (2003) </a:t>
            </a:r>
            <a:r>
              <a:rPr lang="en-GB" sz="900" i="1" dirty="0"/>
              <a:t>Vocational higher education – does it meet employers’ needs?</a:t>
            </a:r>
            <a:r>
              <a:rPr lang="en-GB" sz="900" dirty="0"/>
              <a:t> London: Learning and Skills Development Agency.</a:t>
            </a:r>
          </a:p>
          <a:p>
            <a:pPr marL="0" indent="0">
              <a:buNone/>
            </a:pPr>
            <a:r>
              <a:rPr lang="en-GB" sz="900" dirty="0"/>
              <a:t>Gareth Parry, Claire </a:t>
            </a:r>
            <a:r>
              <a:rPr lang="en-GB" sz="900" dirty="0" err="1"/>
              <a:t>Callender</a:t>
            </a:r>
            <a:r>
              <a:rPr lang="en-GB" sz="900" dirty="0"/>
              <a:t>, Peter Scott and Paul Temple (2012) </a:t>
            </a:r>
            <a:r>
              <a:rPr lang="en-GB" sz="900" i="1" dirty="0"/>
              <a:t>Understanding Higher Education in Further Education Colleges</a:t>
            </a:r>
            <a:r>
              <a:rPr lang="en-GB" sz="900" dirty="0"/>
              <a:t>. BIS Research Paper number 69, London: Department for Business, Innovation and Skills</a:t>
            </a:r>
            <a:r>
              <a:rPr lang="en-GB" sz="900" dirty="0" smtClean="0"/>
              <a:t>.</a:t>
            </a:r>
          </a:p>
          <a:p>
            <a:pPr marL="0" indent="0">
              <a:buNone/>
            </a:pPr>
            <a:r>
              <a:rPr lang="en-GB" sz="900" dirty="0" err="1"/>
              <a:t>Pring</a:t>
            </a:r>
            <a:r>
              <a:rPr lang="en-GB" sz="900" dirty="0"/>
              <a:t>, R., Hayward, G., Hodgson, A., Johnson, J., Keep, E, </a:t>
            </a:r>
            <a:r>
              <a:rPr lang="en-GB" sz="900" dirty="0" err="1"/>
              <a:t>Oancea</a:t>
            </a:r>
            <a:r>
              <a:rPr lang="en-GB" sz="900" dirty="0"/>
              <a:t>, A., Rees, G., </a:t>
            </a:r>
            <a:r>
              <a:rPr lang="en-GB" sz="900" dirty="0" err="1"/>
              <a:t>Spours</a:t>
            </a:r>
            <a:r>
              <a:rPr lang="en-GB" sz="900" dirty="0"/>
              <a:t>, K. and Wilde, S. (2009) </a:t>
            </a:r>
            <a:r>
              <a:rPr lang="en-GB" sz="900" i="1" dirty="0"/>
              <a:t>Education for All. The Future of Education and Training for 14-19 year olds,</a:t>
            </a:r>
            <a:r>
              <a:rPr lang="en-GB" sz="900" dirty="0"/>
              <a:t> London: Routledge.</a:t>
            </a:r>
          </a:p>
          <a:p>
            <a:pPr marL="0" indent="0">
              <a:buNone/>
            </a:pPr>
            <a:r>
              <a:rPr lang="en-US" sz="900" dirty="0" smtClean="0"/>
              <a:t>David </a:t>
            </a:r>
            <a:r>
              <a:rPr lang="en-US" sz="900" dirty="0" err="1"/>
              <a:t>Raffe</a:t>
            </a:r>
            <a:r>
              <a:rPr lang="en-US" sz="900" dirty="0"/>
              <a:t> (2013) </a:t>
            </a:r>
            <a:r>
              <a:rPr lang="en-US" sz="900" dirty="0" smtClean="0"/>
              <a:t>Explaining national differences </a:t>
            </a:r>
            <a:r>
              <a:rPr lang="en-US" sz="900" dirty="0"/>
              <a:t>in Education-Work </a:t>
            </a:r>
            <a:r>
              <a:rPr lang="en-US" sz="900" dirty="0" smtClean="0"/>
              <a:t>Transitions, </a:t>
            </a:r>
            <a:r>
              <a:rPr lang="en-GB" sz="900" i="1" dirty="0" smtClean="0"/>
              <a:t>European Societies</a:t>
            </a:r>
            <a:r>
              <a:rPr lang="en-GB" sz="900" dirty="0" smtClean="0"/>
              <a:t>, </a:t>
            </a:r>
            <a:r>
              <a:rPr lang="en-GB" sz="900" dirty="0"/>
              <a:t>DOI</a:t>
            </a:r>
            <a:r>
              <a:rPr lang="en-GB" sz="900" dirty="0" smtClean="0"/>
              <a:t>: 10.1080/14616696.2013.821619.</a:t>
            </a:r>
            <a:endParaRPr lang="en-US" sz="900" dirty="0" smtClean="0"/>
          </a:p>
          <a:p>
            <a:pPr marL="0" indent="0">
              <a:buNone/>
            </a:pPr>
            <a:r>
              <a:rPr lang="en-GB" sz="900" dirty="0"/>
              <a:t>Reay, Diane (2011) Schooling for Democracy: A Common School and a Common University? A Response to “Schooling for Democracy”, Democracy and Education, 19, 1: 1-4.</a:t>
            </a:r>
          </a:p>
          <a:p>
            <a:pPr marL="0" indent="0">
              <a:buNone/>
            </a:pPr>
            <a:r>
              <a:rPr lang="en-GB" sz="900" dirty="0"/>
              <a:t>Reay, D., David, M.E. and Ball, S. (2005) </a:t>
            </a:r>
            <a:r>
              <a:rPr lang="en-GB" sz="900" i="1" dirty="0"/>
              <a:t>Degrees of Choice. Social class, race and gender in higher education,</a:t>
            </a:r>
            <a:r>
              <a:rPr lang="en-GB" sz="900" dirty="0"/>
              <a:t> Stoke on Trent: </a:t>
            </a:r>
            <a:r>
              <a:rPr lang="en-GB" sz="900" dirty="0" err="1"/>
              <a:t>Trentham</a:t>
            </a:r>
            <a:r>
              <a:rPr lang="en-GB" sz="900" dirty="0"/>
              <a:t> Books.</a:t>
            </a:r>
          </a:p>
          <a:p>
            <a:pPr marL="0" indent="0">
              <a:buNone/>
            </a:pPr>
            <a:r>
              <a:rPr lang="en-GB" sz="900" dirty="0"/>
              <a:t>Social Mobility and Child Poverty Commission (2013) </a:t>
            </a:r>
            <a:r>
              <a:rPr lang="en-GB" sz="900" i="1" dirty="0"/>
              <a:t>State of the Nation 2013: Social Mobility and Child Poverty in Great Britain</a:t>
            </a:r>
            <a:r>
              <a:rPr lang="en-GB" sz="900" dirty="0"/>
              <a:t>, London: The Stationery Office</a:t>
            </a:r>
            <a:r>
              <a:rPr lang="en-GB" sz="900" dirty="0" smtClean="0"/>
              <a:t>.</a:t>
            </a:r>
          </a:p>
          <a:p>
            <a:pPr marL="0" indent="0">
              <a:buNone/>
            </a:pPr>
            <a:r>
              <a:rPr lang="en-GB" sz="900" dirty="0" err="1" smtClean="0"/>
              <a:t>Teichler</a:t>
            </a:r>
            <a:r>
              <a:rPr lang="en-GB" sz="900" dirty="0" smtClean="0"/>
              <a:t>, U. (2008) Diversification? Trends and explanations of the shape and size of higher education, </a:t>
            </a:r>
            <a:r>
              <a:rPr lang="en-GB" sz="900" i="1" dirty="0" smtClean="0"/>
              <a:t>Higher Education,</a:t>
            </a:r>
            <a:r>
              <a:rPr lang="en-GB" sz="900" dirty="0" smtClean="0"/>
              <a:t> 56, 3: 349-379.</a:t>
            </a:r>
          </a:p>
          <a:p>
            <a:pPr marL="0" indent="0">
              <a:buNone/>
            </a:pPr>
            <a:r>
              <a:rPr lang="en-GB" sz="900" dirty="0" smtClean="0"/>
              <a:t>Wheelahan, Leesa (2013) </a:t>
            </a:r>
            <a:r>
              <a:rPr lang="en-AU" sz="900" dirty="0" smtClean="0"/>
              <a:t>The weak link between education and jobs. Bridging the Divides: Transitions from secondary to tertiary and into employment. Paper presented in Auckland on 2-3 July 2013.</a:t>
            </a:r>
            <a:endParaRPr lang="en-GB" sz="900" dirty="0"/>
          </a:p>
        </p:txBody>
      </p:sp>
    </p:spTree>
    <p:extLst>
      <p:ext uri="{BB962C8B-B14F-4D97-AF65-F5344CB8AC3E}">
        <p14:creationId xmlns:p14="http://schemas.microsoft.com/office/powerpoint/2010/main" val="2287999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expansive vision for HIVE</a:t>
            </a:r>
            <a:endParaRPr lang="en-US" dirty="0"/>
          </a:p>
        </p:txBody>
      </p:sp>
      <p:sp>
        <p:nvSpPr>
          <p:cNvPr id="3" name="Content Placeholder 2"/>
          <p:cNvSpPr>
            <a:spLocks noGrp="1"/>
          </p:cNvSpPr>
          <p:nvPr>
            <p:ph sz="quarter" idx="1"/>
          </p:nvPr>
        </p:nvSpPr>
        <p:spPr>
          <a:xfrm>
            <a:off x="457200" y="1299552"/>
            <a:ext cx="8229600" cy="4937760"/>
          </a:xfrm>
        </p:spPr>
        <p:txBody>
          <a:bodyPr/>
          <a:lstStyle/>
          <a:p>
            <a:pPr marL="0" indent="0">
              <a:buNone/>
            </a:pPr>
            <a:r>
              <a:rPr lang="en-GB" sz="2400" dirty="0"/>
              <a:t>There is a danger that vocational education will be </a:t>
            </a:r>
            <a:r>
              <a:rPr lang="en-GB" sz="2400" dirty="0" smtClean="0"/>
              <a:t>interpreted in </a:t>
            </a:r>
            <a:r>
              <a:rPr lang="en-GB" sz="2400" dirty="0"/>
              <a:t>theory and practice as trade education: as a means of securing technical efficiency in specialized future pursuits. Education </a:t>
            </a:r>
            <a:r>
              <a:rPr lang="en-GB" sz="2400" dirty="0" smtClean="0"/>
              <a:t>would then </a:t>
            </a:r>
            <a:r>
              <a:rPr lang="en-GB" sz="2400" dirty="0"/>
              <a:t>become an instrument of perpetuating unchanged the existing industrial order of society, instead of operating as a means of its transformation. The desired transformation is not difficult to define in a formal way. It signifies a society in which every person shall be occupied in something which makes the lives of others better worth living, and which accordingly makes the ties which bind persons together more perceptible—which breaks down the barriers of distance between them. </a:t>
            </a:r>
            <a:r>
              <a:rPr lang="en-GB" sz="2400" dirty="0" smtClean="0"/>
              <a:t/>
            </a:r>
            <a:br>
              <a:rPr lang="en-GB" sz="2400" dirty="0" smtClean="0"/>
            </a:br>
            <a:r>
              <a:rPr lang="en-GB" sz="2400" dirty="0" smtClean="0"/>
              <a:t>(</a:t>
            </a:r>
            <a:r>
              <a:rPr lang="en-GB" sz="2400" dirty="0"/>
              <a:t>Dewey, 1916/2001, p.325)</a:t>
            </a:r>
            <a:endParaRPr lang="en-US" sz="2400" dirty="0"/>
          </a:p>
        </p:txBody>
      </p:sp>
    </p:spTree>
    <p:extLst>
      <p:ext uri="{BB962C8B-B14F-4D97-AF65-F5344CB8AC3E}">
        <p14:creationId xmlns:p14="http://schemas.microsoft.com/office/powerpoint/2010/main" val="43674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900" dirty="0" smtClean="0"/>
              <a:t>But at the same time: policy backing for </a:t>
            </a:r>
            <a:r>
              <a:rPr lang="en-GB" sz="2900" i="1" dirty="0" smtClean="0"/>
              <a:t>higher</a:t>
            </a:r>
            <a:r>
              <a:rPr lang="en-GB" sz="2900" dirty="0" smtClean="0"/>
              <a:t> vocational education in England</a:t>
            </a:r>
            <a:endParaRPr lang="en-US" sz="2900" dirty="0"/>
          </a:p>
        </p:txBody>
      </p:sp>
      <p:sp>
        <p:nvSpPr>
          <p:cNvPr id="3" name="Content Placeholder 2"/>
          <p:cNvSpPr>
            <a:spLocks noGrp="1"/>
          </p:cNvSpPr>
          <p:nvPr>
            <p:ph sz="quarter" idx="1"/>
          </p:nvPr>
        </p:nvSpPr>
        <p:spPr>
          <a:xfrm>
            <a:off x="457200" y="1628800"/>
            <a:ext cx="8229600" cy="4528160"/>
          </a:xfrm>
        </p:spPr>
        <p:txBody>
          <a:bodyPr/>
          <a:lstStyle/>
          <a:p>
            <a:pPr marL="0" indent="0">
              <a:buNone/>
            </a:pPr>
            <a:r>
              <a:rPr lang="en-GB" dirty="0" smtClean="0"/>
              <a:t>We </a:t>
            </a:r>
            <a:r>
              <a:rPr lang="en-GB" dirty="0"/>
              <a:t>will develop and promote the concept, identity and value of our ‘</a:t>
            </a:r>
            <a:r>
              <a:rPr lang="en-GB" i="1" dirty="0"/>
              <a:t>Higher Vocational Education</a:t>
            </a:r>
            <a:r>
              <a:rPr lang="en-GB" dirty="0"/>
              <a:t>’ portfolio with clear, flexible and articulated progression routes into Levels 4, 5 and 6. (BIS 2011: 13</a:t>
            </a:r>
            <a:r>
              <a:rPr lang="en-GB" dirty="0" smtClean="0"/>
              <a:t>)</a:t>
            </a:r>
          </a:p>
          <a:p>
            <a:pPr marL="0" indent="0">
              <a:buNone/>
            </a:pPr>
            <a:endParaRPr lang="en-GB" dirty="0"/>
          </a:p>
          <a:p>
            <a:pPr marL="0" indent="0">
              <a:buNone/>
            </a:pPr>
            <a:r>
              <a:rPr lang="en-GB" dirty="0"/>
              <a:t>‘Higher vocational education’ as a distinctive form of education and training </a:t>
            </a:r>
            <a:r>
              <a:rPr lang="en-GB" dirty="0" smtClean="0"/>
              <a:t>provision, to be promoted, </a:t>
            </a:r>
            <a:r>
              <a:rPr lang="en-GB" dirty="0"/>
              <a:t>in the UK BIS </a:t>
            </a:r>
            <a:r>
              <a:rPr lang="en-GB" i="1" dirty="0"/>
              <a:t>Further Education and Skills System Reform </a:t>
            </a:r>
            <a:r>
              <a:rPr lang="en-GB" i="1" dirty="0" smtClean="0"/>
              <a:t>Plan</a:t>
            </a:r>
            <a:endParaRPr lang="en-GB" i="1" dirty="0"/>
          </a:p>
          <a:p>
            <a:pPr marL="0" indent="0">
              <a:buNone/>
            </a:pPr>
            <a:endParaRPr lang="en-US" dirty="0"/>
          </a:p>
          <a:p>
            <a:pPr marL="0" indent="0">
              <a:buNone/>
            </a:pPr>
            <a:endParaRPr lang="en-GB" dirty="0" smtClean="0"/>
          </a:p>
        </p:txBody>
      </p:sp>
    </p:spTree>
    <p:extLst>
      <p:ext uri="{BB962C8B-B14F-4D97-AF65-F5344CB8AC3E}">
        <p14:creationId xmlns:p14="http://schemas.microsoft.com/office/powerpoint/2010/main" val="124482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t>
            </a:r>
            <a:r>
              <a:rPr lang="en-GB" dirty="0" smtClean="0"/>
              <a:t>igher vocational education</a:t>
            </a:r>
            <a:endParaRPr lang="en-GB" dirty="0"/>
          </a:p>
        </p:txBody>
      </p:sp>
      <p:sp>
        <p:nvSpPr>
          <p:cNvPr id="3" name="Content Placeholder 2"/>
          <p:cNvSpPr>
            <a:spLocks noGrp="1"/>
          </p:cNvSpPr>
          <p:nvPr>
            <p:ph sz="quarter" idx="1"/>
          </p:nvPr>
        </p:nvSpPr>
        <p:spPr/>
        <p:txBody>
          <a:bodyPr/>
          <a:lstStyle/>
          <a:p>
            <a:pPr marL="0" indent="0">
              <a:buNone/>
            </a:pPr>
            <a:r>
              <a:rPr lang="en-GB" dirty="0"/>
              <a:t>P</a:t>
            </a:r>
            <a:r>
              <a:rPr lang="en-GB" dirty="0" smtClean="0"/>
              <a:t>olicymakers in England claim HIVE (through HE in Further Education colleges) will contribute to regional economies:</a:t>
            </a:r>
          </a:p>
          <a:p>
            <a:r>
              <a:rPr lang="en-US" dirty="0" smtClean="0"/>
              <a:t>HE </a:t>
            </a:r>
            <a:r>
              <a:rPr lang="en-US" dirty="0"/>
              <a:t>in FE offers </a:t>
            </a:r>
            <a:r>
              <a:rPr lang="en-US" i="1" dirty="0"/>
              <a:t>local</a:t>
            </a:r>
            <a:r>
              <a:rPr lang="en-US" dirty="0"/>
              <a:t>, accessible, flexible and vocational forms of higher education to adults and young people from a range of educational and social backgrounds</a:t>
            </a:r>
          </a:p>
          <a:p>
            <a:r>
              <a:rPr lang="en-GB" dirty="0"/>
              <a:t>HE in FE offers </a:t>
            </a:r>
            <a:r>
              <a:rPr lang="en-US" i="1" dirty="0"/>
              <a:t>locally-relevant, </a:t>
            </a:r>
            <a:r>
              <a:rPr lang="en-US" dirty="0"/>
              <a:t>vocational higher-level skills such as HNCs, HNDs, Foundation Degrees and Apprenticeships</a:t>
            </a:r>
            <a:br>
              <a:rPr lang="en-US" dirty="0"/>
            </a:br>
            <a:r>
              <a:rPr lang="en-US" sz="2000" dirty="0"/>
              <a:t>(Parry et al, 2012)</a:t>
            </a:r>
          </a:p>
          <a:p>
            <a:pPr marL="0" indent="0">
              <a:buNone/>
            </a:pPr>
            <a:r>
              <a:rPr lang="en-GB" dirty="0" smtClean="0"/>
              <a:t>However, higher vocational education does not feature in current regional economic strategies.</a:t>
            </a:r>
            <a:endParaRPr lang="en-GB" dirty="0"/>
          </a:p>
        </p:txBody>
      </p:sp>
    </p:spTree>
    <p:extLst>
      <p:ext uri="{BB962C8B-B14F-4D97-AF65-F5344CB8AC3E}">
        <p14:creationId xmlns:p14="http://schemas.microsoft.com/office/powerpoint/2010/main" val="285878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HIVE and social mobility</a:t>
            </a:r>
            <a:endParaRPr lang="en-US" dirty="0"/>
          </a:p>
        </p:txBody>
      </p:sp>
      <p:sp>
        <p:nvSpPr>
          <p:cNvPr id="3" name="Content Placeholder 2"/>
          <p:cNvSpPr>
            <a:spLocks noGrp="1"/>
          </p:cNvSpPr>
          <p:nvPr>
            <p:ph sz="quarter" idx="1"/>
          </p:nvPr>
        </p:nvSpPr>
        <p:spPr/>
        <p:txBody>
          <a:bodyPr/>
          <a:lstStyle/>
          <a:p>
            <a:pPr marL="0" indent="0">
              <a:buNone/>
            </a:pPr>
            <a:r>
              <a:rPr lang="en-GB" dirty="0"/>
              <a:t>Policymakers in England </a:t>
            </a:r>
            <a:r>
              <a:rPr lang="en-GB" dirty="0" smtClean="0"/>
              <a:t>also claim </a:t>
            </a:r>
            <a:r>
              <a:rPr lang="en-GB" dirty="0"/>
              <a:t>HIVE </a:t>
            </a:r>
            <a:r>
              <a:rPr lang="en-GB" dirty="0" smtClean="0"/>
              <a:t>will </a:t>
            </a:r>
            <a:r>
              <a:rPr lang="en-GB" dirty="0"/>
              <a:t>contribute </a:t>
            </a:r>
            <a:r>
              <a:rPr lang="en-GB" dirty="0" smtClean="0"/>
              <a:t>to social mobility.</a:t>
            </a:r>
          </a:p>
          <a:p>
            <a:pPr marL="0" indent="0">
              <a:buNone/>
            </a:pPr>
            <a:endParaRPr lang="en-GB" dirty="0" smtClean="0"/>
          </a:p>
          <a:p>
            <a:pPr marL="0" indent="0">
              <a:buNone/>
            </a:pPr>
            <a:r>
              <a:rPr lang="en-GB" dirty="0"/>
              <a:t>However, higher vocational education does not feature in </a:t>
            </a:r>
            <a:r>
              <a:rPr lang="en-GB" dirty="0" smtClean="0"/>
              <a:t>the work of the UK’s Social </a:t>
            </a:r>
            <a:r>
              <a:rPr lang="en-GB" dirty="0"/>
              <a:t>Mobility and Child Poverty </a:t>
            </a:r>
            <a:r>
              <a:rPr lang="en-GB" dirty="0" smtClean="0"/>
              <a:t>Commission, which has paid particular attention to the role of education in relation to social mobility.</a:t>
            </a:r>
          </a:p>
          <a:p>
            <a:pPr marL="0" indent="0">
              <a:buNone/>
            </a:pPr>
            <a:endParaRPr lang="en-GB" dirty="0" smtClean="0"/>
          </a:p>
          <a:p>
            <a:pPr marL="0" indent="0">
              <a:buNone/>
            </a:pPr>
            <a:r>
              <a:rPr lang="en-GB" dirty="0" smtClean="0"/>
              <a:t>What does the Commission say?</a:t>
            </a:r>
          </a:p>
          <a:p>
            <a:pPr marL="0" indent="0">
              <a:buNone/>
            </a:pPr>
            <a:endParaRPr lang="en-US" dirty="0"/>
          </a:p>
        </p:txBody>
      </p:sp>
    </p:spTree>
    <p:extLst>
      <p:ext uri="{BB962C8B-B14F-4D97-AF65-F5344CB8AC3E}">
        <p14:creationId xmlns:p14="http://schemas.microsoft.com/office/powerpoint/2010/main" val="1950550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…about HIVE and social mobility</a:t>
            </a:r>
            <a:endParaRPr lang="en-US" dirty="0"/>
          </a:p>
        </p:txBody>
      </p:sp>
      <p:sp>
        <p:nvSpPr>
          <p:cNvPr id="3" name="Content Placeholder 2"/>
          <p:cNvSpPr>
            <a:spLocks noGrp="1"/>
          </p:cNvSpPr>
          <p:nvPr>
            <p:ph sz="quarter"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a:p>
            <a:pPr marL="0" indent="0">
              <a:buNone/>
            </a:pPr>
            <a:endParaRPr lang="en-GB" dirty="0" smtClean="0"/>
          </a:p>
          <a:p>
            <a:pPr marL="0" indent="0">
              <a:buNone/>
            </a:pPr>
            <a:r>
              <a:rPr lang="en-GB" dirty="0" smtClean="0"/>
              <a:t>… in contrast to ….</a:t>
            </a:r>
            <a:endParaRPr lang="en-US" dirty="0"/>
          </a:p>
        </p:txBody>
      </p:sp>
    </p:spTree>
    <p:extLst>
      <p:ext uri="{BB962C8B-B14F-4D97-AF65-F5344CB8AC3E}">
        <p14:creationId xmlns:p14="http://schemas.microsoft.com/office/powerpoint/2010/main" val="308094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smtClean="0"/>
              <a:t>… </a:t>
            </a:r>
            <a:r>
              <a:rPr lang="en-GB" sz="2600" dirty="0" smtClean="0"/>
              <a:t>about vocational education and social mobility</a:t>
            </a:r>
            <a:endParaRPr lang="en-US" sz="2600" dirty="0"/>
          </a:p>
        </p:txBody>
      </p:sp>
      <p:sp>
        <p:nvSpPr>
          <p:cNvPr id="3" name="Content Placeholder 2"/>
          <p:cNvSpPr>
            <a:spLocks noGrp="1"/>
          </p:cNvSpPr>
          <p:nvPr>
            <p:ph sz="quarter" idx="1"/>
          </p:nvPr>
        </p:nvSpPr>
        <p:spPr/>
        <p:txBody>
          <a:bodyPr/>
          <a:lstStyle/>
          <a:p>
            <a:pPr marL="0" indent="0">
              <a:buNone/>
            </a:pPr>
            <a:r>
              <a:rPr lang="en-US" dirty="0" smtClean="0"/>
              <a:t>Public </a:t>
            </a:r>
            <a:r>
              <a:rPr lang="en-US" dirty="0"/>
              <a:t>policy has for decades focused on university education, not the ‘other 50 per cent’ who go on to take vocational education or work, and who face lower funding and greater complexity in their choices. The UK has longstanding problems in building a vocational route that is high volume, and commands parity of esteem with academic pathways. Whereas countries like Germany and Australia accord high status to vocational education and apprenticeships as a route into employment, the UK has placed its bets on </a:t>
            </a:r>
            <a:r>
              <a:rPr lang="en-US" dirty="0" smtClean="0"/>
              <a:t>higher - </a:t>
            </a:r>
            <a:r>
              <a:rPr lang="en-US" dirty="0"/>
              <a:t>rather than vocational routes. (Social Mobility and Child Poverty Commission, 2013: </a:t>
            </a:r>
            <a:r>
              <a:rPr lang="en-US" dirty="0" smtClean="0"/>
              <a:t>23)</a:t>
            </a:r>
            <a:endParaRPr lang="en-US" dirty="0"/>
          </a:p>
        </p:txBody>
      </p:sp>
    </p:spTree>
    <p:extLst>
      <p:ext uri="{BB962C8B-B14F-4D97-AF65-F5344CB8AC3E}">
        <p14:creationId xmlns:p14="http://schemas.microsoft.com/office/powerpoint/2010/main" val="21722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t>
            </a:r>
            <a:r>
              <a:rPr lang="en-GB" sz="3000" dirty="0" smtClean="0"/>
              <a:t>about university HE and social mobility</a:t>
            </a:r>
            <a:endParaRPr lang="en-US" sz="3000" dirty="0"/>
          </a:p>
        </p:txBody>
      </p:sp>
      <p:sp>
        <p:nvSpPr>
          <p:cNvPr id="3" name="Content Placeholder 2"/>
          <p:cNvSpPr>
            <a:spLocks noGrp="1"/>
          </p:cNvSpPr>
          <p:nvPr>
            <p:ph sz="quarter" idx="1"/>
          </p:nvPr>
        </p:nvSpPr>
        <p:spPr>
          <a:xfrm>
            <a:off x="457200" y="1219200"/>
            <a:ext cx="8291264" cy="4937760"/>
          </a:xfrm>
        </p:spPr>
        <p:txBody>
          <a:bodyPr/>
          <a:lstStyle/>
          <a:p>
            <a:pPr marL="0" indent="0">
              <a:buNone/>
            </a:pPr>
            <a:r>
              <a:rPr lang="en-GB" dirty="0"/>
              <a:t>New research shows that there is a problem at the bottom end of the professional career ladder. Take two students with the same prior attainment, subjects and university: three years after graduation, the one from an advantaged background has a higher chance of being in a top job than the one from a disadvantaged background. The class effect is bigger than the gender effect. The top professional jobs are still more likely to go to men from a private school and privileged background. The hope that the phenomenon of a social elite dominating the top jobs would fade over time seems misplaced. </a:t>
            </a:r>
            <a:r>
              <a:rPr lang="en-GB" dirty="0" smtClean="0"/>
              <a:t/>
            </a:r>
            <a:br>
              <a:rPr lang="en-GB" dirty="0" smtClean="0"/>
            </a:br>
            <a:r>
              <a:rPr lang="en-GB" dirty="0" smtClean="0"/>
              <a:t>(</a:t>
            </a:r>
            <a:r>
              <a:rPr lang="en-GB" dirty="0"/>
              <a:t>Social Mobility and Child Poverty Commission, 2013: 26-27)</a:t>
            </a:r>
            <a:endParaRPr lang="en-US" dirty="0"/>
          </a:p>
          <a:p>
            <a:pPr marL="0" indent="0">
              <a:buNone/>
            </a:pPr>
            <a:endParaRPr lang="en-US" dirty="0"/>
          </a:p>
        </p:txBody>
      </p:sp>
    </p:spTree>
    <p:extLst>
      <p:ext uri="{BB962C8B-B14F-4D97-AF65-F5344CB8AC3E}">
        <p14:creationId xmlns:p14="http://schemas.microsoft.com/office/powerpoint/2010/main" val="36744772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Default Design">
  <a:themeElements>
    <a:clrScheme name="">
      <a:dk1>
        <a:srgbClr val="D9D9D9"/>
      </a:dk1>
      <a:lt1>
        <a:srgbClr val="ECECEC"/>
      </a:lt1>
      <a:dk2>
        <a:srgbClr val="333333"/>
      </a:dk2>
      <a:lt2>
        <a:srgbClr val="99CCFF"/>
      </a:lt2>
      <a:accent1>
        <a:srgbClr val="333333"/>
      </a:accent1>
      <a:accent2>
        <a:srgbClr val="ECECEC"/>
      </a:accent2>
      <a:accent3>
        <a:srgbClr val="ADADAD"/>
      </a:accent3>
      <a:accent4>
        <a:srgbClr val="C9C9C9"/>
      </a:accent4>
      <a:accent5>
        <a:srgbClr val="ADADAD"/>
      </a:accent5>
      <a:accent6>
        <a:srgbClr val="D6D6D6"/>
      </a:accent6>
      <a:hlink>
        <a:srgbClr val="99CCFF"/>
      </a:hlink>
      <a:folHlink>
        <a:srgbClr val="CCE6FF"/>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Origin</Template>
  <TotalTime>5354</TotalTime>
  <Words>2982</Words>
  <Application>Microsoft Office PowerPoint</Application>
  <PresentationFormat>On-screen Show (4:3)</PresentationFormat>
  <Paragraphs>238</Paragraphs>
  <Slides>33</Slides>
  <Notes>26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Arial</vt:lpstr>
      <vt:lpstr>Bookman Old Style</vt:lpstr>
      <vt:lpstr>Calibri</vt:lpstr>
      <vt:lpstr>Gill Sans MT</vt:lpstr>
      <vt:lpstr>Times New Roman</vt:lpstr>
      <vt:lpstr>Wingdings</vt:lpstr>
      <vt:lpstr>Wingdings 3</vt:lpstr>
      <vt:lpstr>Origin</vt:lpstr>
      <vt:lpstr>Default Design</vt:lpstr>
      <vt:lpstr>    </vt:lpstr>
      <vt:lpstr>Overview</vt:lpstr>
      <vt:lpstr>College for All: the wrong policy goal?</vt:lpstr>
      <vt:lpstr>But at the same time: policy backing for higher vocational education in England</vt:lpstr>
      <vt:lpstr>Higher vocational education</vt:lpstr>
      <vt:lpstr>HIVE and social mobility</vt:lpstr>
      <vt:lpstr>…about HIVE and social mobility</vt:lpstr>
      <vt:lpstr>… about vocational education and social mobility</vt:lpstr>
      <vt:lpstr>… about university HE and social mobility</vt:lpstr>
      <vt:lpstr>International interest in HIVE</vt:lpstr>
      <vt:lpstr>Why is HIVE important now? Patterns and trends across Europe and OECD countries </vt:lpstr>
      <vt:lpstr>Patterns and trends across Europe and OECD countries (2)</vt:lpstr>
      <vt:lpstr>In England:</vt:lpstr>
      <vt:lpstr>Supra-national shaping and steering</vt:lpstr>
      <vt:lpstr>Organisation for Economic Co-operation and Development (OECD)</vt:lpstr>
      <vt:lpstr>The European Union</vt:lpstr>
      <vt:lpstr>Growing interest in the HE-VET nexus</vt:lpstr>
      <vt:lpstr>Hybridization: Germany, Austria, Switzerland</vt:lpstr>
      <vt:lpstr>Germany: dual study programmes</vt:lpstr>
      <vt:lpstr>Austria: berufsbildende höhere Schule (BHS)</vt:lpstr>
      <vt:lpstr>Switzerland: Universities of Applied Sciences </vt:lpstr>
      <vt:lpstr>High value HIVE</vt:lpstr>
      <vt:lpstr>Initial vs lifelong learning pathways</vt:lpstr>
      <vt:lpstr>What is meant by HIVE in England? </vt:lpstr>
      <vt:lpstr>These definitions include</vt:lpstr>
      <vt:lpstr>Challenges for HIVE pathways in England</vt:lpstr>
      <vt:lpstr>The legacy of vocational education in England</vt:lpstr>
      <vt:lpstr>Key issues for future HIVE </vt:lpstr>
      <vt:lpstr>Key features needed in HIVE</vt:lpstr>
      <vt:lpstr>Key features needed in HIVE</vt:lpstr>
      <vt:lpstr>PowerPoint Presentation</vt:lpstr>
      <vt:lpstr>References</vt:lpstr>
      <vt:lpstr>An expansive vision for HIVE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Ann-Marie</dc:creator>
  <cp:lastModifiedBy>Hugh Joslin</cp:lastModifiedBy>
  <cp:revision>158</cp:revision>
  <cp:lastPrinted>2014-02-14T08:38:12Z</cp:lastPrinted>
  <dcterms:created xsi:type="dcterms:W3CDTF">2013-02-20T07:13:06Z</dcterms:created>
  <dcterms:modified xsi:type="dcterms:W3CDTF">2016-01-22T16:21:42Z</dcterms:modified>
</cp:coreProperties>
</file>