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drawings/drawing3.xml" ContentType="application/vnd.openxmlformats-officedocument.drawingml.chartshape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816" r:id="rId2"/>
  </p:sldMasterIdLst>
  <p:notesMasterIdLst>
    <p:notesMasterId r:id="rId24"/>
  </p:notesMasterIdLst>
  <p:handoutMasterIdLst>
    <p:handoutMasterId r:id="rId25"/>
  </p:handoutMasterIdLst>
  <p:sldIdLst>
    <p:sldId id="277" r:id="rId3"/>
    <p:sldId id="440" r:id="rId4"/>
    <p:sldId id="438" r:id="rId5"/>
    <p:sldId id="424" r:id="rId6"/>
    <p:sldId id="425" r:id="rId7"/>
    <p:sldId id="426" r:id="rId8"/>
    <p:sldId id="435" r:id="rId9"/>
    <p:sldId id="418" r:id="rId10"/>
    <p:sldId id="427" r:id="rId11"/>
    <p:sldId id="421" r:id="rId12"/>
    <p:sldId id="388" r:id="rId13"/>
    <p:sldId id="434" r:id="rId14"/>
    <p:sldId id="433" r:id="rId15"/>
    <p:sldId id="428" r:id="rId16"/>
    <p:sldId id="429" r:id="rId17"/>
    <p:sldId id="382" r:id="rId18"/>
    <p:sldId id="413" r:id="rId19"/>
    <p:sldId id="407" r:id="rId20"/>
    <p:sldId id="419" r:id="rId21"/>
    <p:sldId id="432" r:id="rId22"/>
    <p:sldId id="437" r:id="rId23"/>
  </p:sldIdLst>
  <p:sldSz cx="9144000" cy="6858000" type="screen4x3"/>
  <p:notesSz cx="9906000" cy="6794500"/>
  <p:defaultTextStyle>
    <a:defPPr>
      <a:defRPr lang="da-D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33CC"/>
    <a:srgbClr val="003399"/>
    <a:srgbClr val="666699"/>
    <a:srgbClr val="3333FF"/>
    <a:srgbClr val="000099"/>
    <a:srgbClr val="660033"/>
    <a:srgbClr val="FF9966"/>
    <a:srgbClr val="FF66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779" autoAdjust="0"/>
    <p:restoredTop sz="94533" autoAdjust="0"/>
  </p:normalViewPr>
  <p:slideViewPr>
    <p:cSldViewPr>
      <p:cViewPr varScale="1">
        <p:scale>
          <a:sx n="73" d="100"/>
          <a:sy n="73" d="100"/>
        </p:scale>
        <p:origin x="918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cjhj\Leonardo\Report%202\u&#229;%20fordelt%20p&#229;%20uud%201950%202005.xlsb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cjhj\Leonardo\Report%202\u&#229;%20fordelt%20p&#229;%20uud%201950%202005.xlsb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cjhj\Leonardo\Report%202\Figur%204%20Andel%20af%20elever%20hvis%20for&#230;ldre%20har%20en%20videreg&#229;ende%20uddannelse%20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da-DK"/>
              <a:t>Enrolment of students in higher education 1991-2013 in Denmark 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3"/>
          <c:order val="0"/>
          <c:tx>
            <c:strRef>
              <c:f>Ark1!$A$7</c:f>
              <c:strCache>
                <c:ptCount val="1"/>
                <c:pt idx="0">
                  <c:v>total </c:v>
                </c:pt>
              </c:strCache>
            </c:strRef>
          </c:tx>
          <c:marker>
            <c:symbol val="none"/>
          </c:marker>
          <c:cat>
            <c:numRef>
              <c:f>Ark1!$B$3:$X$3</c:f>
              <c:numCache>
                <c:formatCode>General</c:formatCode>
                <c:ptCount val="23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  <c:pt idx="22">
                  <c:v>2013</c:v>
                </c:pt>
              </c:numCache>
            </c:numRef>
          </c:cat>
          <c:val>
            <c:numRef>
              <c:f>Ark1!$B$7:$X$7</c:f>
              <c:numCache>
                <c:formatCode>General</c:formatCode>
                <c:ptCount val="23"/>
                <c:pt idx="0">
                  <c:v>36211</c:v>
                </c:pt>
                <c:pt idx="1">
                  <c:v>36721</c:v>
                </c:pt>
                <c:pt idx="2">
                  <c:v>34797</c:v>
                </c:pt>
                <c:pt idx="3">
                  <c:v>37055</c:v>
                </c:pt>
                <c:pt idx="4">
                  <c:v>37297</c:v>
                </c:pt>
                <c:pt idx="5">
                  <c:v>38394</c:v>
                </c:pt>
                <c:pt idx="6">
                  <c:v>39484</c:v>
                </c:pt>
                <c:pt idx="7">
                  <c:v>41868</c:v>
                </c:pt>
                <c:pt idx="8">
                  <c:v>44046</c:v>
                </c:pt>
                <c:pt idx="9">
                  <c:v>48365</c:v>
                </c:pt>
                <c:pt idx="10">
                  <c:v>47515</c:v>
                </c:pt>
                <c:pt idx="11">
                  <c:v>47218</c:v>
                </c:pt>
                <c:pt idx="12">
                  <c:v>46064</c:v>
                </c:pt>
                <c:pt idx="13">
                  <c:v>45070</c:v>
                </c:pt>
                <c:pt idx="14">
                  <c:v>43859</c:v>
                </c:pt>
                <c:pt idx="15">
                  <c:v>43100</c:v>
                </c:pt>
                <c:pt idx="16">
                  <c:v>43651</c:v>
                </c:pt>
                <c:pt idx="17">
                  <c:v>44774</c:v>
                </c:pt>
                <c:pt idx="18">
                  <c:v>52142</c:v>
                </c:pt>
                <c:pt idx="19">
                  <c:v>57936</c:v>
                </c:pt>
                <c:pt idx="20">
                  <c:v>59848</c:v>
                </c:pt>
                <c:pt idx="21">
                  <c:v>63393</c:v>
                </c:pt>
                <c:pt idx="22">
                  <c:v>68213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6C2-4347-8364-1152C9D8B5F7}"/>
            </c:ext>
          </c:extLst>
        </c:ser>
        <c:ser>
          <c:idx val="1"/>
          <c:order val="1"/>
          <c:tx>
            <c:strRef>
              <c:f>Ark1!$A$5</c:f>
              <c:strCache>
                <c:ptCount val="1"/>
                <c:pt idx="0">
                  <c:v>Bach.</c:v>
                </c:pt>
              </c:strCache>
            </c:strRef>
          </c:tx>
          <c:marker>
            <c:symbol val="none"/>
          </c:marker>
          <c:cat>
            <c:numRef>
              <c:f>Ark1!$B$3:$X$3</c:f>
              <c:numCache>
                <c:formatCode>General</c:formatCode>
                <c:ptCount val="23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  <c:pt idx="22">
                  <c:v>2013</c:v>
                </c:pt>
              </c:numCache>
            </c:numRef>
          </c:cat>
          <c:val>
            <c:numRef>
              <c:f>Ark1!$B$5:$X$5</c:f>
              <c:numCache>
                <c:formatCode>0</c:formatCode>
                <c:ptCount val="23"/>
                <c:pt idx="0">
                  <c:v>14850</c:v>
                </c:pt>
                <c:pt idx="1">
                  <c:v>14184</c:v>
                </c:pt>
                <c:pt idx="2">
                  <c:v>16710</c:v>
                </c:pt>
                <c:pt idx="3">
                  <c:v>17836</c:v>
                </c:pt>
                <c:pt idx="4">
                  <c:v>18675</c:v>
                </c:pt>
                <c:pt idx="5">
                  <c:v>19076</c:v>
                </c:pt>
                <c:pt idx="6">
                  <c:v>19321</c:v>
                </c:pt>
                <c:pt idx="7">
                  <c:v>20519</c:v>
                </c:pt>
                <c:pt idx="8">
                  <c:v>20854</c:v>
                </c:pt>
                <c:pt idx="9">
                  <c:v>21704</c:v>
                </c:pt>
                <c:pt idx="10">
                  <c:v>22314</c:v>
                </c:pt>
                <c:pt idx="11">
                  <c:v>22287</c:v>
                </c:pt>
                <c:pt idx="12">
                  <c:v>21848</c:v>
                </c:pt>
                <c:pt idx="13">
                  <c:v>21512</c:v>
                </c:pt>
                <c:pt idx="14">
                  <c:v>20267</c:v>
                </c:pt>
                <c:pt idx="15">
                  <c:v>20147</c:v>
                </c:pt>
                <c:pt idx="16">
                  <c:v>19823</c:v>
                </c:pt>
                <c:pt idx="17">
                  <c:v>18926</c:v>
                </c:pt>
                <c:pt idx="18">
                  <c:v>22565</c:v>
                </c:pt>
                <c:pt idx="19">
                  <c:v>25832</c:v>
                </c:pt>
                <c:pt idx="20">
                  <c:v>27379</c:v>
                </c:pt>
                <c:pt idx="21">
                  <c:v>29079</c:v>
                </c:pt>
                <c:pt idx="22">
                  <c:v>29894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6C2-4347-8364-1152C9D8B5F7}"/>
            </c:ext>
          </c:extLst>
        </c:ser>
        <c:ser>
          <c:idx val="2"/>
          <c:order val="2"/>
          <c:tx>
            <c:strRef>
              <c:f>Ark1!$A$6</c:f>
              <c:strCache>
                <c:ptCount val="1"/>
                <c:pt idx="0">
                  <c:v>Master </c:v>
                </c:pt>
              </c:strCache>
            </c:strRef>
          </c:tx>
          <c:marker>
            <c:symbol val="none"/>
          </c:marker>
          <c:cat>
            <c:numRef>
              <c:f>Ark1!$B$3:$X$3</c:f>
              <c:numCache>
                <c:formatCode>General</c:formatCode>
                <c:ptCount val="23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  <c:pt idx="22">
                  <c:v>2013</c:v>
                </c:pt>
              </c:numCache>
            </c:numRef>
          </c:cat>
          <c:val>
            <c:numRef>
              <c:f>Ark1!$B$6:$X$6</c:f>
              <c:numCache>
                <c:formatCode>0</c:formatCode>
                <c:ptCount val="23"/>
                <c:pt idx="0">
                  <c:v>13729</c:v>
                </c:pt>
                <c:pt idx="1">
                  <c:v>13320</c:v>
                </c:pt>
                <c:pt idx="2">
                  <c:v>10148</c:v>
                </c:pt>
                <c:pt idx="3">
                  <c:v>11186</c:v>
                </c:pt>
                <c:pt idx="4">
                  <c:v>10884</c:v>
                </c:pt>
                <c:pt idx="5">
                  <c:v>11809</c:v>
                </c:pt>
                <c:pt idx="6">
                  <c:v>11934</c:v>
                </c:pt>
                <c:pt idx="7">
                  <c:v>12580</c:v>
                </c:pt>
                <c:pt idx="8">
                  <c:v>13555</c:v>
                </c:pt>
                <c:pt idx="9">
                  <c:v>14716</c:v>
                </c:pt>
                <c:pt idx="10">
                  <c:v>14547</c:v>
                </c:pt>
                <c:pt idx="11">
                  <c:v>15837</c:v>
                </c:pt>
                <c:pt idx="12">
                  <c:v>15904</c:v>
                </c:pt>
                <c:pt idx="13">
                  <c:v>15128</c:v>
                </c:pt>
                <c:pt idx="14">
                  <c:v>14571</c:v>
                </c:pt>
                <c:pt idx="15">
                  <c:v>14545</c:v>
                </c:pt>
                <c:pt idx="16">
                  <c:v>15389</c:v>
                </c:pt>
                <c:pt idx="17">
                  <c:v>16314</c:v>
                </c:pt>
                <c:pt idx="18">
                  <c:v>18737</c:v>
                </c:pt>
                <c:pt idx="19">
                  <c:v>20846</c:v>
                </c:pt>
                <c:pt idx="20">
                  <c:v>21065</c:v>
                </c:pt>
                <c:pt idx="21">
                  <c:v>21911</c:v>
                </c:pt>
                <c:pt idx="22">
                  <c:v>25186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6C2-4347-8364-1152C9D8B5F7}"/>
            </c:ext>
          </c:extLst>
        </c:ser>
        <c:ser>
          <c:idx val="0"/>
          <c:order val="3"/>
          <c:tx>
            <c:strRef>
              <c:f>Ark1!$A$4</c:f>
              <c:strCache>
                <c:ptCount val="1"/>
                <c:pt idx="0">
                  <c:v>Sub-Bach. </c:v>
                </c:pt>
              </c:strCache>
            </c:strRef>
          </c:tx>
          <c:marker>
            <c:symbol val="none"/>
          </c:marker>
          <c:cat>
            <c:numRef>
              <c:f>Ark1!$B$3:$X$3</c:f>
              <c:numCache>
                <c:formatCode>General</c:formatCode>
                <c:ptCount val="23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  <c:pt idx="22">
                  <c:v>2013</c:v>
                </c:pt>
              </c:numCache>
            </c:numRef>
          </c:cat>
          <c:val>
            <c:numRef>
              <c:f>Ark1!$B$4:$X$4</c:f>
              <c:numCache>
                <c:formatCode>0</c:formatCode>
                <c:ptCount val="23"/>
                <c:pt idx="0">
                  <c:v>7632</c:v>
                </c:pt>
                <c:pt idx="1">
                  <c:v>9217</c:v>
                </c:pt>
                <c:pt idx="2">
                  <c:v>7939</c:v>
                </c:pt>
                <c:pt idx="3">
                  <c:v>8033</c:v>
                </c:pt>
                <c:pt idx="4">
                  <c:v>7738</c:v>
                </c:pt>
                <c:pt idx="5">
                  <c:v>7509</c:v>
                </c:pt>
                <c:pt idx="6">
                  <c:v>8229</c:v>
                </c:pt>
                <c:pt idx="7">
                  <c:v>8769</c:v>
                </c:pt>
                <c:pt idx="8">
                  <c:v>9637</c:v>
                </c:pt>
                <c:pt idx="9">
                  <c:v>11945</c:v>
                </c:pt>
                <c:pt idx="10">
                  <c:v>10654</c:v>
                </c:pt>
                <c:pt idx="11">
                  <c:v>9094</c:v>
                </c:pt>
                <c:pt idx="12">
                  <c:v>8312</c:v>
                </c:pt>
                <c:pt idx="13">
                  <c:v>8430</c:v>
                </c:pt>
                <c:pt idx="14">
                  <c:v>9021</c:v>
                </c:pt>
                <c:pt idx="15">
                  <c:v>8408</c:v>
                </c:pt>
                <c:pt idx="16">
                  <c:v>8439</c:v>
                </c:pt>
                <c:pt idx="17">
                  <c:v>9534</c:v>
                </c:pt>
                <c:pt idx="18">
                  <c:v>10840</c:v>
                </c:pt>
                <c:pt idx="19">
                  <c:v>11258</c:v>
                </c:pt>
                <c:pt idx="20">
                  <c:v>11404</c:v>
                </c:pt>
                <c:pt idx="21">
                  <c:v>12403</c:v>
                </c:pt>
                <c:pt idx="22">
                  <c:v>13133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6C2-4347-8364-1152C9D8B5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94984072"/>
        <c:axId val="394975840"/>
      </c:lineChart>
      <c:catAx>
        <c:axId val="3949840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94975840"/>
        <c:crosses val="autoZero"/>
        <c:auto val="1"/>
        <c:lblAlgn val="ctr"/>
        <c:lblOffset val="100"/>
        <c:noMultiLvlLbl val="0"/>
      </c:catAx>
      <c:valAx>
        <c:axId val="3949758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949840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3834963256694173"/>
          <c:y val="0.17100596065066601"/>
          <c:w val="0.15906809011528045"/>
          <c:h val="0.62190580344123647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spPr>
    <a:ln>
      <a:solidFill>
        <a:sysClr val="windowText" lastClr="000000">
          <a:lumMod val="50000"/>
          <a:lumOff val="50000"/>
        </a:sysClr>
      </a:solidFill>
    </a:ln>
  </c:spPr>
  <c:txPr>
    <a:bodyPr/>
    <a:lstStyle/>
    <a:p>
      <a:pPr>
        <a:defRPr sz="1400"/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 b="0">
                <a:solidFill>
                  <a:srgbClr val="0033CC"/>
                </a:solidFill>
                <a:latin typeface="Calibri" panose="020F0502020204030204" pitchFamily="34" charset="0"/>
              </a:defRPr>
            </a:pPr>
            <a:r>
              <a:rPr lang="en-GB" sz="1600" b="0" dirty="0">
                <a:solidFill>
                  <a:srgbClr val="0033CC"/>
                </a:solidFill>
                <a:latin typeface="Calibri" panose="020F0502020204030204" pitchFamily="34" charset="0"/>
              </a:rPr>
              <a:t>Share of a youth cohort entering the main programmes </a:t>
            </a:r>
          </a:p>
          <a:p>
            <a:pPr>
              <a:defRPr sz="1600" b="0">
                <a:solidFill>
                  <a:srgbClr val="0033CC"/>
                </a:solidFill>
                <a:latin typeface="Calibri" panose="020F0502020204030204" pitchFamily="34" charset="0"/>
              </a:defRPr>
            </a:pPr>
            <a:r>
              <a:rPr lang="en-GB" sz="1600" b="0" dirty="0" smtClean="0">
                <a:solidFill>
                  <a:srgbClr val="0033CC"/>
                </a:solidFill>
                <a:latin typeface="Calibri" panose="020F0502020204030204" pitchFamily="34" charset="0"/>
              </a:rPr>
              <a:t>of upper secondary education (age 16-19) </a:t>
            </a:r>
            <a:r>
              <a:rPr lang="en-GB" sz="1600" b="0" dirty="0">
                <a:solidFill>
                  <a:srgbClr val="0033CC"/>
                </a:solidFill>
                <a:latin typeface="Calibri" panose="020F0502020204030204" pitchFamily="34" charset="0"/>
              </a:rPr>
              <a:t>1950 - 2005</a:t>
            </a:r>
          </a:p>
        </c:rich>
      </c:tx>
      <c:layout>
        <c:manualLayout>
          <c:xMode val="edge"/>
          <c:yMode val="edge"/>
          <c:x val="0.10642957312735232"/>
          <c:y val="1.2884370872372295E-4"/>
        </c:manualLayout>
      </c:layout>
      <c:overlay val="0"/>
    </c:title>
    <c:autoTitleDeleted val="0"/>
    <c:view3D>
      <c:rotX val="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0587430021899799E-2"/>
          <c:y val="0.10893195509140972"/>
          <c:w val="0.68634570264321126"/>
          <c:h val="0.70330958597192739"/>
        </c:manualLayout>
      </c:layout>
      <c:area3DChart>
        <c:grouping val="stacked"/>
        <c:varyColors val="0"/>
        <c:ser>
          <c:idx val="0"/>
          <c:order val="0"/>
          <c:tx>
            <c:strRef>
              <c:f>'Ark1'!$E$3</c:f>
              <c:strCache>
                <c:ptCount val="1"/>
                <c:pt idx="0">
                  <c:v>Vocational Dual system</c:v>
                </c:pt>
              </c:strCache>
            </c:strRef>
          </c:tx>
          <c:spPr>
            <a:solidFill>
              <a:srgbClr val="002060"/>
            </a:solidFill>
            <a:ln w="22225">
              <a:solidFill>
                <a:schemeClr val="tx1">
                  <a:lumMod val="95000"/>
                  <a:lumOff val="5000"/>
                </a:schemeClr>
              </a:solidFill>
            </a:ln>
          </c:spPr>
          <c:cat>
            <c:numRef>
              <c:f>'Ark1'!$A$5:$A$24</c:f>
              <c:numCache>
                <c:formatCode>General</c:formatCode>
                <c:ptCount val="20"/>
                <c:pt idx="0">
                  <c:v>1950</c:v>
                </c:pt>
                <c:pt idx="1">
                  <c:v>1955</c:v>
                </c:pt>
                <c:pt idx="2">
                  <c:v>1960</c:v>
                </c:pt>
                <c:pt idx="3">
                  <c:v>1965</c:v>
                </c:pt>
                <c:pt idx="4">
                  <c:v>1970</c:v>
                </c:pt>
                <c:pt idx="5">
                  <c:v>1975</c:v>
                </c:pt>
                <c:pt idx="6">
                  <c:v>1980</c:v>
                </c:pt>
                <c:pt idx="7">
                  <c:v>1985</c:v>
                </c:pt>
                <c:pt idx="8">
                  <c:v>1990</c:v>
                </c:pt>
                <c:pt idx="9">
                  <c:v>1995</c:v>
                </c:pt>
                <c:pt idx="10">
                  <c:v>1996</c:v>
                </c:pt>
                <c:pt idx="11">
                  <c:v>1997</c:v>
                </c:pt>
                <c:pt idx="12">
                  <c:v>1998</c:v>
                </c:pt>
                <c:pt idx="13">
                  <c:v>1999</c:v>
                </c:pt>
                <c:pt idx="14">
                  <c:v>2000</c:v>
                </c:pt>
                <c:pt idx="15">
                  <c:v>2001</c:v>
                </c:pt>
                <c:pt idx="16">
                  <c:v>2002</c:v>
                </c:pt>
                <c:pt idx="17">
                  <c:v>2003</c:v>
                </c:pt>
                <c:pt idx="18">
                  <c:v>2004</c:v>
                </c:pt>
                <c:pt idx="19">
                  <c:v>2005</c:v>
                </c:pt>
              </c:numCache>
            </c:numRef>
          </c:cat>
          <c:val>
            <c:numRef>
              <c:f>'Ark1'!$E$5:$E$24</c:f>
              <c:numCache>
                <c:formatCode>0.000</c:formatCode>
                <c:ptCount val="20"/>
                <c:pt idx="0">
                  <c:v>0.30057890762648104</c:v>
                </c:pt>
                <c:pt idx="1">
                  <c:v>0.30796375627947314</c:v>
                </c:pt>
                <c:pt idx="2">
                  <c:v>0.37400209085725411</c:v>
                </c:pt>
                <c:pt idx="3">
                  <c:v>0.45254444430445284</c:v>
                </c:pt>
                <c:pt idx="4">
                  <c:v>0.3550142005680228</c:v>
                </c:pt>
                <c:pt idx="5">
                  <c:v>0.2308777833561747</c:v>
                </c:pt>
                <c:pt idx="6">
                  <c:v>0.36715634436276223</c:v>
                </c:pt>
                <c:pt idx="7">
                  <c:v>0.49323508701337893</c:v>
                </c:pt>
                <c:pt idx="8">
                  <c:v>0.41744839273562018</c:v>
                </c:pt>
                <c:pt idx="9">
                  <c:v>0.46927406719665993</c:v>
                </c:pt>
                <c:pt idx="10">
                  <c:v>0.44232647624685867</c:v>
                </c:pt>
                <c:pt idx="11">
                  <c:v>0.44602121004043682</c:v>
                </c:pt>
                <c:pt idx="12">
                  <c:v>0.44569075677978132</c:v>
                </c:pt>
                <c:pt idx="13">
                  <c:v>0.46816948105771394</c:v>
                </c:pt>
                <c:pt idx="14">
                  <c:v>0.46311972990503436</c:v>
                </c:pt>
                <c:pt idx="15">
                  <c:v>0.46946140096455596</c:v>
                </c:pt>
                <c:pt idx="16">
                  <c:v>0.41528537324551901</c:v>
                </c:pt>
                <c:pt idx="17">
                  <c:v>0.43783774740258652</c:v>
                </c:pt>
                <c:pt idx="18">
                  <c:v>0.47073392223231225</c:v>
                </c:pt>
                <c:pt idx="19">
                  <c:v>0.50282621575315045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290-42B4-9636-1663871147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94751472"/>
        <c:axId val="394748728"/>
        <c:axId val="0"/>
      </c:area3DChart>
      <c:catAx>
        <c:axId val="3947514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394748728"/>
        <c:crosses val="autoZero"/>
        <c:auto val="1"/>
        <c:lblAlgn val="ctr"/>
        <c:lblOffset val="100"/>
        <c:noMultiLvlLbl val="0"/>
      </c:catAx>
      <c:valAx>
        <c:axId val="394748728"/>
        <c:scaling>
          <c:orientation val="minMax"/>
          <c:max val="1.4"/>
          <c:min val="0"/>
        </c:scaling>
        <c:delete val="0"/>
        <c:axPos val="l"/>
        <c:majorGridlines/>
        <c:numFmt formatCode="0.0" sourceLinked="0"/>
        <c:majorTickMark val="out"/>
        <c:minorTickMark val="none"/>
        <c:tickLblPos val="nextTo"/>
        <c:crossAx val="394751472"/>
        <c:crosses val="autoZero"/>
        <c:crossBetween val="midCat"/>
        <c:majorUnit val="0.2"/>
        <c:minorUnit val="4.0000000000000036E-2"/>
      </c:valAx>
    </c:plotArea>
    <c:legend>
      <c:legendPos val="r"/>
      <c:legendEntry>
        <c:idx val="0"/>
        <c:txPr>
          <a:bodyPr/>
          <a:lstStyle/>
          <a:p>
            <a:pPr>
              <a:defRPr sz="1600" b="1">
                <a:solidFill>
                  <a:srgbClr val="003399"/>
                </a:solidFill>
              </a:defRPr>
            </a:pPr>
            <a:endParaRPr lang="en-US"/>
          </a:p>
        </c:txPr>
      </c:legendEntry>
      <c:layout>
        <c:manualLayout>
          <c:xMode val="edge"/>
          <c:yMode val="edge"/>
          <c:x val="0.7703865018896533"/>
          <c:y val="0.55475413997210188"/>
          <c:w val="0.2125953754667563"/>
          <c:h val="0.25176388580281206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lang="en-GB" noProof="0"/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0587430021899799E-2"/>
          <c:y val="0.10893195509140972"/>
          <c:w val="0.68634570264321104"/>
          <c:h val="0.70330958597192728"/>
        </c:manualLayout>
      </c:layout>
      <c:area3DChart>
        <c:grouping val="stacked"/>
        <c:varyColors val="0"/>
        <c:ser>
          <c:idx val="0"/>
          <c:order val="0"/>
          <c:tx>
            <c:strRef>
              <c:f>'Ark1'!$E$3</c:f>
              <c:strCache>
                <c:ptCount val="1"/>
                <c:pt idx="0">
                  <c:v>Vocational Dual system</c:v>
                </c:pt>
              </c:strCache>
            </c:strRef>
          </c:tx>
          <c:spPr>
            <a:solidFill>
              <a:srgbClr val="002060"/>
            </a:solidFill>
            <a:ln w="22225">
              <a:solidFill>
                <a:schemeClr val="tx1">
                  <a:lumMod val="95000"/>
                  <a:lumOff val="5000"/>
                </a:schemeClr>
              </a:solidFill>
            </a:ln>
          </c:spPr>
          <c:cat>
            <c:numRef>
              <c:f>'Ark1'!$A$5:$A$24</c:f>
              <c:numCache>
                <c:formatCode>General</c:formatCode>
                <c:ptCount val="20"/>
                <c:pt idx="0">
                  <c:v>1950</c:v>
                </c:pt>
                <c:pt idx="1">
                  <c:v>1955</c:v>
                </c:pt>
                <c:pt idx="2">
                  <c:v>1960</c:v>
                </c:pt>
                <c:pt idx="3">
                  <c:v>1965</c:v>
                </c:pt>
                <c:pt idx="4">
                  <c:v>1970</c:v>
                </c:pt>
                <c:pt idx="5">
                  <c:v>1975</c:v>
                </c:pt>
                <c:pt idx="6">
                  <c:v>1980</c:v>
                </c:pt>
                <c:pt idx="7">
                  <c:v>1985</c:v>
                </c:pt>
                <c:pt idx="8">
                  <c:v>1990</c:v>
                </c:pt>
                <c:pt idx="9">
                  <c:v>1995</c:v>
                </c:pt>
                <c:pt idx="10">
                  <c:v>1996</c:v>
                </c:pt>
                <c:pt idx="11">
                  <c:v>1997</c:v>
                </c:pt>
                <c:pt idx="12">
                  <c:v>1998</c:v>
                </c:pt>
                <c:pt idx="13">
                  <c:v>1999</c:v>
                </c:pt>
                <c:pt idx="14">
                  <c:v>2000</c:v>
                </c:pt>
                <c:pt idx="15">
                  <c:v>2001</c:v>
                </c:pt>
                <c:pt idx="16">
                  <c:v>2002</c:v>
                </c:pt>
                <c:pt idx="17">
                  <c:v>2003</c:v>
                </c:pt>
                <c:pt idx="18">
                  <c:v>2004</c:v>
                </c:pt>
                <c:pt idx="19">
                  <c:v>2005</c:v>
                </c:pt>
              </c:numCache>
            </c:numRef>
          </c:cat>
          <c:val>
            <c:numRef>
              <c:f>'Ark1'!$E$5:$E$24</c:f>
              <c:numCache>
                <c:formatCode>0.000</c:formatCode>
                <c:ptCount val="20"/>
                <c:pt idx="0">
                  <c:v>0.30057890762647882</c:v>
                </c:pt>
                <c:pt idx="1">
                  <c:v>0.30796375627947126</c:v>
                </c:pt>
                <c:pt idx="2">
                  <c:v>0.37400209085725156</c:v>
                </c:pt>
                <c:pt idx="3">
                  <c:v>0.4525444443044514</c:v>
                </c:pt>
                <c:pt idx="4">
                  <c:v>0.3550142005680228</c:v>
                </c:pt>
                <c:pt idx="5">
                  <c:v>0.23087778335617465</c:v>
                </c:pt>
                <c:pt idx="6">
                  <c:v>0.36715634436276084</c:v>
                </c:pt>
                <c:pt idx="7">
                  <c:v>0.49323508701337893</c:v>
                </c:pt>
                <c:pt idx="8">
                  <c:v>0.41744839273561873</c:v>
                </c:pt>
                <c:pt idx="9">
                  <c:v>0.46927406719665771</c:v>
                </c:pt>
                <c:pt idx="10">
                  <c:v>0.44232647624685523</c:v>
                </c:pt>
                <c:pt idx="11">
                  <c:v>0.44602121004043643</c:v>
                </c:pt>
                <c:pt idx="12">
                  <c:v>0.44569075677978126</c:v>
                </c:pt>
                <c:pt idx="13">
                  <c:v>0.46816948105771267</c:v>
                </c:pt>
                <c:pt idx="14">
                  <c:v>0.46311972990503436</c:v>
                </c:pt>
                <c:pt idx="15">
                  <c:v>0.46946140096455435</c:v>
                </c:pt>
                <c:pt idx="16">
                  <c:v>0.41528537324551756</c:v>
                </c:pt>
                <c:pt idx="17">
                  <c:v>0.43783774740258652</c:v>
                </c:pt>
                <c:pt idx="18">
                  <c:v>0.47073392223231236</c:v>
                </c:pt>
                <c:pt idx="19">
                  <c:v>0.50282621575315045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725-418E-95C3-D09B4880316A}"/>
            </c:ext>
          </c:extLst>
        </c:ser>
        <c:ser>
          <c:idx val="1"/>
          <c:order val="1"/>
          <c:tx>
            <c:strRef>
              <c:f>'Ark1'!$F$3</c:f>
              <c:strCache>
                <c:ptCount val="1"/>
                <c:pt idx="0">
                  <c:v>Classic Gymnasium</c:v>
                </c:pt>
              </c:strCache>
            </c:strRef>
          </c:tx>
          <c:spPr>
            <a:gradFill flip="none" rotWithShape="1">
              <a:gsLst>
                <a:gs pos="0">
                  <a:srgbClr val="C0504D">
                    <a:lumMod val="40000"/>
                    <a:lumOff val="60000"/>
                    <a:shade val="30000"/>
                    <a:satMod val="115000"/>
                  </a:srgbClr>
                </a:gs>
                <a:gs pos="50000">
                  <a:srgbClr val="C0504D">
                    <a:lumMod val="40000"/>
                    <a:lumOff val="60000"/>
                    <a:shade val="67500"/>
                    <a:satMod val="115000"/>
                  </a:srgbClr>
                </a:gs>
                <a:gs pos="100000">
                  <a:srgbClr val="C0504D">
                    <a:lumMod val="40000"/>
                    <a:lumOff val="60000"/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 w="22225">
              <a:solidFill>
                <a:schemeClr val="accent1">
                  <a:lumMod val="50000"/>
                </a:schemeClr>
              </a:solidFill>
              <a:prstDash val="sysDash"/>
            </a:ln>
          </c:spPr>
          <c:cat>
            <c:numRef>
              <c:f>'Ark1'!$A$5:$A$24</c:f>
              <c:numCache>
                <c:formatCode>General</c:formatCode>
                <c:ptCount val="20"/>
                <c:pt idx="0">
                  <c:v>1950</c:v>
                </c:pt>
                <c:pt idx="1">
                  <c:v>1955</c:v>
                </c:pt>
                <c:pt idx="2">
                  <c:v>1960</c:v>
                </c:pt>
                <c:pt idx="3">
                  <c:v>1965</c:v>
                </c:pt>
                <c:pt idx="4">
                  <c:v>1970</c:v>
                </c:pt>
                <c:pt idx="5">
                  <c:v>1975</c:v>
                </c:pt>
                <c:pt idx="6">
                  <c:v>1980</c:v>
                </c:pt>
                <c:pt idx="7">
                  <c:v>1985</c:v>
                </c:pt>
                <c:pt idx="8">
                  <c:v>1990</c:v>
                </c:pt>
                <c:pt idx="9">
                  <c:v>1995</c:v>
                </c:pt>
                <c:pt idx="10">
                  <c:v>1996</c:v>
                </c:pt>
                <c:pt idx="11">
                  <c:v>1997</c:v>
                </c:pt>
                <c:pt idx="12">
                  <c:v>1998</c:v>
                </c:pt>
                <c:pt idx="13">
                  <c:v>1999</c:v>
                </c:pt>
                <c:pt idx="14">
                  <c:v>2000</c:v>
                </c:pt>
                <c:pt idx="15">
                  <c:v>2001</c:v>
                </c:pt>
                <c:pt idx="16">
                  <c:v>2002</c:v>
                </c:pt>
                <c:pt idx="17">
                  <c:v>2003</c:v>
                </c:pt>
                <c:pt idx="18">
                  <c:v>2004</c:v>
                </c:pt>
                <c:pt idx="19">
                  <c:v>2005</c:v>
                </c:pt>
              </c:numCache>
            </c:numRef>
          </c:cat>
          <c:val>
            <c:numRef>
              <c:f>'Ark1'!$F$5:$F$24</c:f>
              <c:numCache>
                <c:formatCode>General</c:formatCode>
                <c:ptCount val="20"/>
                <c:pt idx="0">
                  <c:v>4.5000000000000005E-2</c:v>
                </c:pt>
                <c:pt idx="1">
                  <c:v>6.1000000000000006E-2</c:v>
                </c:pt>
                <c:pt idx="2">
                  <c:v>9.1000000000000025E-2</c:v>
                </c:pt>
                <c:pt idx="3">
                  <c:v>0.114</c:v>
                </c:pt>
                <c:pt idx="4">
                  <c:v>0.16400000000000001</c:v>
                </c:pt>
                <c:pt idx="5">
                  <c:v>0.19700000000000001</c:v>
                </c:pt>
                <c:pt idx="6">
                  <c:v>0.27100000000000002</c:v>
                </c:pt>
                <c:pt idx="7">
                  <c:v>0.26300000000000001</c:v>
                </c:pt>
                <c:pt idx="8">
                  <c:v>0.28100000000000008</c:v>
                </c:pt>
                <c:pt idx="9">
                  <c:v>0.33800000000000008</c:v>
                </c:pt>
                <c:pt idx="10" formatCode="0.000">
                  <c:v>0.31923930738493422</c:v>
                </c:pt>
                <c:pt idx="11" formatCode="0.000">
                  <c:v>0.31032272831311525</c:v>
                </c:pt>
                <c:pt idx="12" formatCode="0.000">
                  <c:v>0.30149715241295533</c:v>
                </c:pt>
                <c:pt idx="13" formatCode="0.000">
                  <c:v>0.31625737457134034</c:v>
                </c:pt>
                <c:pt idx="14" formatCode="0.000">
                  <c:v>0.32145292464283937</c:v>
                </c:pt>
                <c:pt idx="15" formatCode="0.000">
                  <c:v>0.33619439479275581</c:v>
                </c:pt>
                <c:pt idx="16" formatCode="0.000">
                  <c:v>0.35866786312920113</c:v>
                </c:pt>
                <c:pt idx="17" formatCode="0.000">
                  <c:v>0.3638553813722375</c:v>
                </c:pt>
                <c:pt idx="18" formatCode="0.000">
                  <c:v>0.37396185915958075</c:v>
                </c:pt>
                <c:pt idx="19" formatCode="0.000">
                  <c:v>0.37784823301468362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725-418E-95C3-D09B4880316A}"/>
            </c:ext>
          </c:extLst>
        </c:ser>
        <c:ser>
          <c:idx val="3"/>
          <c:order val="2"/>
          <c:tx>
            <c:strRef>
              <c:f>'Ark1'!$J$3</c:f>
              <c:strCache>
                <c:ptCount val="1"/>
                <c:pt idx="0">
                  <c:v>Vocational Gymnasium</c:v>
                </c:pt>
              </c:strCache>
            </c:strRef>
          </c:tx>
          <c:spPr>
            <a:gradFill flip="none" rotWithShape="1">
              <a:gsLst>
                <a:gs pos="0">
                  <a:srgbClr val="9BBB59">
                    <a:lumMod val="60000"/>
                    <a:lumOff val="40000"/>
                    <a:shade val="30000"/>
                    <a:satMod val="115000"/>
                  </a:srgbClr>
                </a:gs>
                <a:gs pos="50000">
                  <a:srgbClr val="9BBB59">
                    <a:lumMod val="60000"/>
                    <a:lumOff val="40000"/>
                    <a:shade val="67500"/>
                    <a:satMod val="115000"/>
                  </a:srgbClr>
                </a:gs>
                <a:gs pos="100000">
                  <a:srgbClr val="9BBB59">
                    <a:lumMod val="60000"/>
                    <a:lumOff val="40000"/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>
              <a:solidFill>
                <a:schemeClr val="accent4">
                  <a:lumMod val="50000"/>
                </a:schemeClr>
              </a:solidFill>
              <a:prstDash val="dash"/>
            </a:ln>
          </c:spPr>
          <c:cat>
            <c:numRef>
              <c:f>'Ark1'!$A$5:$A$24</c:f>
              <c:numCache>
                <c:formatCode>General</c:formatCode>
                <c:ptCount val="20"/>
                <c:pt idx="0">
                  <c:v>1950</c:v>
                </c:pt>
                <c:pt idx="1">
                  <c:v>1955</c:v>
                </c:pt>
                <c:pt idx="2">
                  <c:v>1960</c:v>
                </c:pt>
                <c:pt idx="3">
                  <c:v>1965</c:v>
                </c:pt>
                <c:pt idx="4">
                  <c:v>1970</c:v>
                </c:pt>
                <c:pt idx="5">
                  <c:v>1975</c:v>
                </c:pt>
                <c:pt idx="6">
                  <c:v>1980</c:v>
                </c:pt>
                <c:pt idx="7">
                  <c:v>1985</c:v>
                </c:pt>
                <c:pt idx="8">
                  <c:v>1990</c:v>
                </c:pt>
                <c:pt idx="9">
                  <c:v>1995</c:v>
                </c:pt>
                <c:pt idx="10">
                  <c:v>1996</c:v>
                </c:pt>
                <c:pt idx="11">
                  <c:v>1997</c:v>
                </c:pt>
                <c:pt idx="12">
                  <c:v>1998</c:v>
                </c:pt>
                <c:pt idx="13">
                  <c:v>1999</c:v>
                </c:pt>
                <c:pt idx="14">
                  <c:v>2000</c:v>
                </c:pt>
                <c:pt idx="15">
                  <c:v>2001</c:v>
                </c:pt>
                <c:pt idx="16">
                  <c:v>2002</c:v>
                </c:pt>
                <c:pt idx="17">
                  <c:v>2003</c:v>
                </c:pt>
                <c:pt idx="18">
                  <c:v>2004</c:v>
                </c:pt>
                <c:pt idx="19">
                  <c:v>2005</c:v>
                </c:pt>
              </c:numCache>
            </c:numRef>
          </c:cat>
          <c:val>
            <c:numRef>
              <c:f>'Ark1'!$J$5:$J$24</c:f>
              <c:numCache>
                <c:formatCode>General</c:formatCode>
                <c:ptCount val="20"/>
                <c:pt idx="8" formatCode="0.000">
                  <c:v>0.19028302264448033</c:v>
                </c:pt>
                <c:pt idx="9" formatCode="0.000">
                  <c:v>0.2158794173968549</c:v>
                </c:pt>
                <c:pt idx="10" formatCode="0.000">
                  <c:v>0.23007251738937395</c:v>
                </c:pt>
                <c:pt idx="11" formatCode="0.000">
                  <c:v>0.2271763179980163</c:v>
                </c:pt>
                <c:pt idx="12" formatCode="0.000">
                  <c:v>0.22173316295139384</c:v>
                </c:pt>
                <c:pt idx="13" formatCode="0.000">
                  <c:v>0.23297957060898111</c:v>
                </c:pt>
                <c:pt idx="14" formatCode="0.000">
                  <c:v>0.24864037786684853</c:v>
                </c:pt>
                <c:pt idx="15" formatCode="0.000">
                  <c:v>0.25233550301844798</c:v>
                </c:pt>
                <c:pt idx="16" formatCode="0.000">
                  <c:v>0.24401063271422044</c:v>
                </c:pt>
                <c:pt idx="17" formatCode="0.000">
                  <c:v>0.25281491024075231</c:v>
                </c:pt>
                <c:pt idx="18" formatCode="0.000">
                  <c:v>0.2789234706513663</c:v>
                </c:pt>
                <c:pt idx="19" formatCode="0.000">
                  <c:v>0.2151446734239644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725-418E-95C3-D09B4880316A}"/>
            </c:ext>
          </c:extLst>
        </c:ser>
        <c:ser>
          <c:idx val="2"/>
          <c:order val="3"/>
          <c:tx>
            <c:strRef>
              <c:f>'Ark1'!$H$3</c:f>
              <c:strCache>
                <c:ptCount val="1"/>
                <c:pt idx="0">
                  <c:v>Higher Prep Exam hf</c:v>
                </c:pt>
              </c:strCache>
            </c:strRef>
          </c:tx>
          <c:spPr>
            <a:gradFill flip="none" rotWithShape="1">
              <a:gsLst>
                <a:gs pos="0">
                  <a:srgbClr val="FFC000">
                    <a:shade val="30000"/>
                    <a:satMod val="115000"/>
                  </a:srgbClr>
                </a:gs>
                <a:gs pos="50000">
                  <a:srgbClr val="FFC000">
                    <a:shade val="67500"/>
                    <a:satMod val="115000"/>
                  </a:srgbClr>
                </a:gs>
                <a:gs pos="100000">
                  <a:srgbClr val="FFC000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 w="3175">
              <a:solidFill>
                <a:schemeClr val="tx1">
                  <a:lumMod val="75000"/>
                  <a:lumOff val="25000"/>
                </a:schemeClr>
              </a:solidFill>
            </a:ln>
          </c:spPr>
          <c:cat>
            <c:numRef>
              <c:f>'Ark1'!$A$5:$A$24</c:f>
              <c:numCache>
                <c:formatCode>General</c:formatCode>
                <c:ptCount val="20"/>
                <c:pt idx="0">
                  <c:v>1950</c:v>
                </c:pt>
                <c:pt idx="1">
                  <c:v>1955</c:v>
                </c:pt>
                <c:pt idx="2">
                  <c:v>1960</c:v>
                </c:pt>
                <c:pt idx="3">
                  <c:v>1965</c:v>
                </c:pt>
                <c:pt idx="4">
                  <c:v>1970</c:v>
                </c:pt>
                <c:pt idx="5">
                  <c:v>1975</c:v>
                </c:pt>
                <c:pt idx="6">
                  <c:v>1980</c:v>
                </c:pt>
                <c:pt idx="7">
                  <c:v>1985</c:v>
                </c:pt>
                <c:pt idx="8">
                  <c:v>1990</c:v>
                </c:pt>
                <c:pt idx="9">
                  <c:v>1995</c:v>
                </c:pt>
                <c:pt idx="10">
                  <c:v>1996</c:v>
                </c:pt>
                <c:pt idx="11">
                  <c:v>1997</c:v>
                </c:pt>
                <c:pt idx="12">
                  <c:v>1998</c:v>
                </c:pt>
                <c:pt idx="13">
                  <c:v>1999</c:v>
                </c:pt>
                <c:pt idx="14">
                  <c:v>2000</c:v>
                </c:pt>
                <c:pt idx="15">
                  <c:v>2001</c:v>
                </c:pt>
                <c:pt idx="16">
                  <c:v>2002</c:v>
                </c:pt>
                <c:pt idx="17">
                  <c:v>2003</c:v>
                </c:pt>
                <c:pt idx="18">
                  <c:v>2004</c:v>
                </c:pt>
                <c:pt idx="19">
                  <c:v>2005</c:v>
                </c:pt>
              </c:numCache>
            </c:numRef>
          </c:cat>
          <c:val>
            <c:numRef>
              <c:f>'Ark1'!$H$5:$H$24</c:f>
              <c:numCache>
                <c:formatCode>General</c:formatCode>
                <c:ptCount val="20"/>
                <c:pt idx="4">
                  <c:v>3.7999999999999999E-2</c:v>
                </c:pt>
                <c:pt idx="5">
                  <c:v>9.4000000000000014E-2</c:v>
                </c:pt>
                <c:pt idx="6">
                  <c:v>7.3999999999999996E-2</c:v>
                </c:pt>
                <c:pt idx="7">
                  <c:v>7.9000000000000015E-2</c:v>
                </c:pt>
                <c:pt idx="8">
                  <c:v>0.10600000000000001</c:v>
                </c:pt>
                <c:pt idx="9">
                  <c:v>9.7000000000000003E-2</c:v>
                </c:pt>
                <c:pt idx="10" formatCode="0.000">
                  <c:v>0.1007547728281782</c:v>
                </c:pt>
                <c:pt idx="11" formatCode="0.000">
                  <c:v>8.9524681467917921E-2</c:v>
                </c:pt>
                <c:pt idx="12" formatCode="0.000">
                  <c:v>9.1832710177165669E-2</c:v>
                </c:pt>
                <c:pt idx="13" formatCode="0.000">
                  <c:v>9.3663150709421578E-2</c:v>
                </c:pt>
                <c:pt idx="14" formatCode="0.000">
                  <c:v>0.10464516772830842</c:v>
                </c:pt>
                <c:pt idx="15" formatCode="0.000">
                  <c:v>9.7416613267680682E-2</c:v>
                </c:pt>
                <c:pt idx="16" formatCode="0.000">
                  <c:v>0.10178961447945414</c:v>
                </c:pt>
                <c:pt idx="17" formatCode="0.000">
                  <c:v>0.10039985946361951</c:v>
                </c:pt>
                <c:pt idx="18" formatCode="0.000">
                  <c:v>9.6111615619582258E-2</c:v>
                </c:pt>
                <c:pt idx="19" formatCode="0.000">
                  <c:v>8.4546284286880935E-2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725-418E-95C3-D09B488031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94746768"/>
        <c:axId val="394749512"/>
        <c:axId val="0"/>
      </c:area3DChart>
      <c:catAx>
        <c:axId val="394746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394749512"/>
        <c:crosses val="autoZero"/>
        <c:auto val="1"/>
        <c:lblAlgn val="ctr"/>
        <c:lblOffset val="100"/>
        <c:noMultiLvlLbl val="0"/>
      </c:catAx>
      <c:valAx>
        <c:axId val="394749512"/>
        <c:scaling>
          <c:orientation val="minMax"/>
        </c:scaling>
        <c:delete val="0"/>
        <c:axPos val="l"/>
        <c:majorGridlines/>
        <c:numFmt formatCode="0.0" sourceLinked="0"/>
        <c:majorTickMark val="out"/>
        <c:minorTickMark val="none"/>
        <c:tickLblPos val="nextTo"/>
        <c:crossAx val="394746768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7827632943318189"/>
          <c:y val="0.21426342289128369"/>
          <c:w val="0.21259537546675633"/>
          <c:h val="0.48937252585970126"/>
        </c:manualLayout>
      </c:layout>
      <c:overlay val="0"/>
      <c:txPr>
        <a:bodyPr/>
        <a:lstStyle/>
        <a:p>
          <a:pPr>
            <a:defRPr sz="1100" b="1">
              <a:solidFill>
                <a:srgbClr val="002060"/>
              </a:solidFill>
            </a:defRPr>
          </a:pPr>
          <a:endParaRPr lang="en-US"/>
        </a:p>
      </c:txPr>
    </c:legend>
    <c:plotVisOnly val="1"/>
    <c:dispBlanksAs val="zero"/>
    <c:showDLblsOverMax val="0"/>
  </c:chart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en-GB" sz="1600" b="0" noProof="0">
                <a:solidFill>
                  <a:srgbClr val="003399"/>
                </a:solidFill>
              </a:defRPr>
            </a:pPr>
            <a:r>
              <a:rPr lang="en-GB" sz="1600" b="0" noProof="0" dirty="0">
                <a:solidFill>
                  <a:srgbClr val="003399"/>
                </a:solidFill>
              </a:rPr>
              <a:t>Share of students whose parents have completed </a:t>
            </a:r>
          </a:p>
          <a:p>
            <a:pPr>
              <a:defRPr lang="en-GB" sz="1600" b="0" noProof="0">
                <a:solidFill>
                  <a:srgbClr val="003399"/>
                </a:solidFill>
              </a:defRPr>
            </a:pPr>
            <a:r>
              <a:rPr lang="en-GB" sz="1600" b="0" noProof="0" dirty="0" smtClean="0">
                <a:solidFill>
                  <a:srgbClr val="003399"/>
                </a:solidFill>
              </a:rPr>
              <a:t>higher education </a:t>
            </a:r>
            <a:r>
              <a:rPr lang="en-GB" sz="1600" b="0" noProof="0" dirty="0">
                <a:solidFill>
                  <a:srgbClr val="003399"/>
                </a:solidFill>
              </a:rPr>
              <a:t>- the two tracks compared</a:t>
            </a:r>
          </a:p>
        </c:rich>
      </c:tx>
      <c:layout>
        <c:manualLayout>
          <c:xMode val="edge"/>
          <c:yMode val="edge"/>
          <c:x val="0.20464730294764766"/>
          <c:y val="4.435122287999748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0434942160007735"/>
          <c:y val="0.18770733339607606"/>
          <c:w val="0.84877690288713914"/>
          <c:h val="0.612097465360991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'Ark2'!$B$33</c:f>
              <c:strCache>
                <c:ptCount val="1"/>
                <c:pt idx="0">
                  <c:v>Father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>
                    <a:solidFill>
                      <a:srgbClr val="0070C0"/>
                    </a:solidFill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'Ark2'!$C$32:$D$32</c:f>
              <c:strCache>
                <c:ptCount val="2"/>
                <c:pt idx="0">
                  <c:v> Gymnasiums</c:v>
                </c:pt>
                <c:pt idx="1">
                  <c:v>Vocational - Dual System</c:v>
                </c:pt>
              </c:strCache>
            </c:strRef>
          </c:cat>
          <c:val>
            <c:numRef>
              <c:f>'Ark2'!$C$33:$D$33</c:f>
              <c:numCache>
                <c:formatCode>0.0%</c:formatCode>
                <c:ptCount val="2"/>
                <c:pt idx="0">
                  <c:v>0.34100000000000008</c:v>
                </c:pt>
                <c:pt idx="1">
                  <c:v>0.10600000000000002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BB-4EF4-943C-446D8745D25D}"/>
            </c:ext>
          </c:extLst>
        </c:ser>
        <c:ser>
          <c:idx val="1"/>
          <c:order val="1"/>
          <c:tx>
            <c:strRef>
              <c:f>'Ark2'!$B$34</c:f>
              <c:strCache>
                <c:ptCount val="1"/>
                <c:pt idx="0">
                  <c:v>Mother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rgbClr val="FFFFCC"/>
                    </a:solidFill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'Ark2'!$C$32:$D$32</c:f>
              <c:strCache>
                <c:ptCount val="2"/>
                <c:pt idx="0">
                  <c:v> Gymnasiums</c:v>
                </c:pt>
                <c:pt idx="1">
                  <c:v>Vocational - Dual System</c:v>
                </c:pt>
              </c:strCache>
            </c:strRef>
          </c:cat>
          <c:val>
            <c:numRef>
              <c:f>'Ark2'!$C$34:$D$34</c:f>
              <c:numCache>
                <c:formatCode>0.0%</c:formatCode>
                <c:ptCount val="2"/>
                <c:pt idx="0">
                  <c:v>0.38700000000000018</c:v>
                </c:pt>
                <c:pt idx="1">
                  <c:v>0.13100000000000001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DBB-4EF4-943C-446D8745D2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94751864"/>
        <c:axId val="394989168"/>
      </c:barChart>
      <c:catAx>
        <c:axId val="3947518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 b="1">
                <a:solidFill>
                  <a:srgbClr val="003399"/>
                </a:solidFill>
              </a:defRPr>
            </a:pPr>
            <a:endParaRPr lang="en-US"/>
          </a:p>
        </c:txPr>
        <c:crossAx val="394989168"/>
        <c:crosses val="autoZero"/>
        <c:auto val="0"/>
        <c:lblAlgn val="ctr"/>
        <c:lblOffset val="100"/>
        <c:tickLblSkip val="1"/>
        <c:noMultiLvlLbl val="0"/>
      </c:catAx>
      <c:valAx>
        <c:axId val="394989168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394751864"/>
        <c:crossesAt val="1"/>
        <c:crossBetween val="between"/>
      </c:valAx>
    </c:plotArea>
    <c:legend>
      <c:legendPos val="t"/>
      <c:layout>
        <c:manualLayout>
          <c:xMode val="edge"/>
          <c:yMode val="edge"/>
          <c:x val="0.17709558751000679"/>
          <c:y val="0.19904534416810846"/>
          <c:w val="0.26999388437629462"/>
          <c:h val="4.5772890313774683E-2"/>
        </c:manualLayout>
      </c:layout>
      <c:overlay val="0"/>
      <c:spPr>
        <a:solidFill>
          <a:schemeClr val="bg1"/>
        </a:solidFill>
      </c:spPr>
      <c:txPr>
        <a:bodyPr/>
        <a:lstStyle/>
        <a:p>
          <a:pPr>
            <a:defRPr sz="1100">
              <a:solidFill>
                <a:srgbClr val="003399"/>
              </a:solidFill>
            </a:defRPr>
          </a:pPr>
          <a:endParaRPr lang="en-US"/>
        </a:p>
      </c:txPr>
    </c:legend>
    <c:plotVisOnly val="1"/>
    <c:dispBlanksAs val="gap"/>
    <c:showDLblsOverMax val="0"/>
  </c:chart>
  <c:spPr>
    <a:ln>
      <a:solidFill>
        <a:schemeClr val="bg2">
          <a:lumMod val="90000"/>
        </a:schemeClr>
      </a:solidFill>
    </a:ln>
  </c:spPr>
  <c:txPr>
    <a:bodyPr/>
    <a:lstStyle/>
    <a:p>
      <a:pPr>
        <a:defRPr lang="en-GB" noProof="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0.80355</cdr:x>
      <cdr:y>0.86487</cdr:y>
    </cdr:from>
    <cdr:to>
      <cdr:x>0.99989</cdr:x>
      <cdr:y>1</cdr:y>
    </cdr:to>
    <cdr:sp macro="" textlink="">
      <cdr:nvSpPr>
        <cdr:cNvPr id="2" name="Tekstboks 1"/>
        <cdr:cNvSpPr txBox="1"/>
      </cdr:nvSpPr>
      <cdr:spPr>
        <a:xfrm xmlns:a="http://schemas.openxmlformats.org/drawingml/2006/main">
          <a:off x="4604709" y="2208363"/>
          <a:ext cx="1125088" cy="345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da-DK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0.80355</cdr:x>
      <cdr:y>0.86487</cdr:y>
    </cdr:from>
    <cdr:to>
      <cdr:x>0.99989</cdr:x>
      <cdr:y>1</cdr:y>
    </cdr:to>
    <cdr:sp macro="" textlink="">
      <cdr:nvSpPr>
        <cdr:cNvPr id="2" name="Tekstboks 1"/>
        <cdr:cNvSpPr txBox="1"/>
      </cdr:nvSpPr>
      <cdr:spPr>
        <a:xfrm xmlns:a="http://schemas.openxmlformats.org/drawingml/2006/main">
          <a:off x="4604709" y="2208363"/>
          <a:ext cx="1125088" cy="345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da-DK"/>
        </a:p>
      </cdr:txBody>
    </cdr:sp>
  </cdr:relSizeAnchor>
  <cdr:relSizeAnchor xmlns:cdr="http://schemas.openxmlformats.org/drawingml/2006/chartDrawing">
    <cdr:from>
      <cdr:x>0.80355</cdr:x>
      <cdr:y>0.86487</cdr:y>
    </cdr:from>
    <cdr:to>
      <cdr:x>0.99989</cdr:x>
      <cdr:y>1</cdr:y>
    </cdr:to>
    <cdr:sp macro="" textlink="">
      <cdr:nvSpPr>
        <cdr:cNvPr id="4" name="Tekstboks 1"/>
        <cdr:cNvSpPr txBox="1"/>
      </cdr:nvSpPr>
      <cdr:spPr>
        <a:xfrm xmlns:a="http://schemas.openxmlformats.org/drawingml/2006/main">
          <a:off x="4604709" y="2208363"/>
          <a:ext cx="1125088" cy="345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da-DK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0.20561</cdr:x>
      <cdr:y>0.90411</cdr:y>
    </cdr:from>
    <cdr:to>
      <cdr:x>0.96262</cdr:x>
      <cdr:y>0.9726</cdr:y>
    </cdr:to>
    <cdr:sp macro="" textlink="">
      <cdr:nvSpPr>
        <cdr:cNvPr id="2" name="Tekstboks 1"/>
        <cdr:cNvSpPr txBox="1"/>
      </cdr:nvSpPr>
      <cdr:spPr>
        <a:xfrm xmlns:a="http://schemas.openxmlformats.org/drawingml/2006/main">
          <a:off x="1584176" y="4752528"/>
          <a:ext cx="5832648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 anchor="b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l"/>
          <a:r>
            <a:rPr lang="da-DK" sz="1050" dirty="0" err="1"/>
            <a:t>Source</a:t>
          </a:r>
          <a:r>
            <a:rPr lang="da-DK" sz="1050" dirty="0"/>
            <a:t>: </a:t>
          </a:r>
          <a:r>
            <a:rPr lang="da-DK" sz="1050" dirty="0" err="1"/>
            <a:t>Pilegaard</a:t>
          </a:r>
          <a:r>
            <a:rPr lang="da-DK" sz="1050" dirty="0"/>
            <a:t> Jensen &amp; Larsen</a:t>
          </a:r>
          <a:r>
            <a:rPr lang="da-DK" sz="1050" baseline="0" dirty="0"/>
            <a:t> 2011 i n Helms Jørgensen: frafald i </a:t>
          </a:r>
          <a:r>
            <a:rPr lang="da-DK" sz="1050" baseline="0" dirty="0" err="1"/>
            <a:t>eud</a:t>
          </a:r>
          <a:r>
            <a:rPr lang="da-DK" sz="1050" baseline="0" dirty="0"/>
            <a:t>  (dropout in VET)</a:t>
          </a:r>
          <a:endParaRPr lang="da-DK" sz="105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294455" cy="340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03" tIns="45651" rIns="91303" bIns="45651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 smtClean="0"/>
              <a:t>Chr. Helms Jørgensen Roskilde University, Denmark, June 25 2015</a:t>
            </a:r>
            <a:endParaRPr lang="da-DK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09227" y="0"/>
            <a:ext cx="4294455" cy="340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03" tIns="45651" rIns="91303" bIns="45651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6453035"/>
            <a:ext cx="4294455" cy="340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03" tIns="45651" rIns="91303" bIns="45651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09227" y="6453035"/>
            <a:ext cx="4294455" cy="340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03" tIns="45651" rIns="91303" bIns="45651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DF88790-B26B-460F-999E-CC8D4C71B520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449916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294455" cy="340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03" tIns="45651" rIns="91303" bIns="45651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 smtClean="0"/>
              <a:t>Chr. Helms Jørgensen Roskilde University, Denmark, June 25 2015</a:t>
            </a:r>
            <a:endParaRPr lang="da-DK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09227" y="0"/>
            <a:ext cx="4294455" cy="340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03" tIns="45651" rIns="91303" bIns="45651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54375" y="511175"/>
            <a:ext cx="3397250" cy="25479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138" y="3227605"/>
            <a:ext cx="7925728" cy="3056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03" tIns="45651" rIns="91303" bIns="456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noProof="0" smtClean="0"/>
              <a:t>Klik for at redigere teksttypografierne i masteren</a:t>
            </a:r>
          </a:p>
          <a:p>
            <a:pPr lvl="1"/>
            <a:r>
              <a:rPr lang="da-DK" noProof="0" smtClean="0"/>
              <a:t>Andet niveau</a:t>
            </a:r>
          </a:p>
          <a:p>
            <a:pPr lvl="2"/>
            <a:r>
              <a:rPr lang="da-DK" noProof="0" smtClean="0"/>
              <a:t>Tredje niveau</a:t>
            </a:r>
          </a:p>
          <a:p>
            <a:pPr lvl="3"/>
            <a:r>
              <a:rPr lang="da-DK" noProof="0" smtClean="0"/>
              <a:t>Fjerde niveau</a:t>
            </a:r>
          </a:p>
          <a:p>
            <a:pPr lvl="4"/>
            <a:r>
              <a:rPr lang="da-DK" noProof="0" smtClean="0"/>
              <a:t>Femte niveau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453035"/>
            <a:ext cx="4294455" cy="340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03" tIns="45651" rIns="91303" bIns="45651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09227" y="6453035"/>
            <a:ext cx="4294455" cy="340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03" tIns="45651" rIns="91303" bIns="45651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8BB6022-D55E-4CFA-AA9E-11938DCE0B5D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2543804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D846C9-041B-4808-B785-AE0E27695A37}" type="slidenum">
              <a:rPr lang="da-DK" smtClean="0"/>
              <a:pPr/>
              <a:t>1</a:t>
            </a:fld>
            <a:endParaRPr lang="da-DK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" name="Pladsholder til sidehoved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Chr. Helms Jørgensen Roskilde University, Denmark, June 25 2015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338719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E16463-0CD0-44C7-8CA4-7681CD6D6377}" type="slidenum">
              <a:rPr lang="da-DK" smtClean="0"/>
              <a:pPr/>
              <a:t>7</a:t>
            </a:fld>
            <a:endParaRPr lang="da-DK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" name="Pladsholder til sidehoved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Chr. Helms Jørgensen Roskilde University, Denmark, June 25 2015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00616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E16463-0CD0-44C7-8CA4-7681CD6D6377}" type="slidenum">
              <a:rPr lang="da-DK" smtClean="0"/>
              <a:pPr/>
              <a:t>9</a:t>
            </a:fld>
            <a:endParaRPr lang="da-DK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" name="Pladsholder til sidehoved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Chr. Helms Jørgensen Roskilde University, Denmark, June 25 2015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752385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E16463-0CD0-44C7-8CA4-7681CD6D6377}" type="slidenum">
              <a:rPr lang="da-DK" smtClean="0"/>
              <a:pPr/>
              <a:t>17</a:t>
            </a:fld>
            <a:endParaRPr lang="da-DK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" name="Pladsholder til sidehoved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Chr. Helms Jørgensen Roskilde University, Denmark, June 25 2015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735593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idehoved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Chr. Helms Jørgensen Roskilde University, Denmark, June 25 2015</a:t>
            </a:r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8BB6022-D55E-4CFA-AA9E-11938DCE0B5D}" type="slidenum">
              <a:rPr lang="da-DK" smtClean="0"/>
              <a:pPr>
                <a:defRPr/>
              </a:pPr>
              <a:t>18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217536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idehoved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Chr. Helms Jørgensen Roskilde University, Denmark, June 25 2015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8BB6022-D55E-4CFA-AA9E-11938DCE0B5D}" type="slidenum">
              <a:rPr lang="da-DK" smtClean="0"/>
              <a:pPr>
                <a:defRPr/>
              </a:pPr>
              <a:t>20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1241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en-US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a-DK" smtClean="0"/>
              <a:t>Klik for at redigere undertiteltypografien i masteren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Christian Helms Jørgensen  • Department of Psychology and Educational Studies• Roskilde University</a:t>
            </a:r>
            <a:endParaRPr lang="da-DK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Christian Helms Jørgensen  • Department of Psychology and Educational Studies• Roskilde University</a:t>
            </a:r>
            <a:endParaRPr lang="da-DK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Christian Helms Jørgensen  • Department of Psychology and Educational Studies• Roskilde University</a:t>
            </a:r>
            <a:endParaRPr lang="da-DK"/>
          </a:p>
        </p:txBody>
      </p:sp>
    </p:spTree>
  </p:cSld>
  <p:clrMapOvr>
    <a:masterClrMapping/>
  </p:clrMapOvr>
  <p:transition>
    <p:dissolv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Christian Helms Jørgensen  • Department of Psychology and Educational Studies• Roskilde University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3499A9-430C-4D99-AB54-55CCD78DD6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dissolv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Christian Helms Jørgensen  • Department of Psychology and Educational Studies• Roskilde University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3499A9-430C-4D99-AB54-55CCD78DD6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dissolv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Christian Helms Jørgensen  • Department of Psychology and Educational Studies• Roskilde University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3499A9-430C-4D99-AB54-55CCD78DD6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dissolv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Christian Helms Jørgensen  • Department of Psychology and Educational Studies• Roskilde University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3499A9-430C-4D99-AB54-55CCD78DD6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dissolv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Christian Helms Jørgensen  • Department of Psychology and Educational Studies• Roskilde University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3499A9-430C-4D99-AB54-55CCD78DD6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dissolv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Christian Helms Jørgensen  • Department of Psychology and Educational Studies• Roskilde University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3499A9-430C-4D99-AB54-55CCD78DD6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dissolv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Christian Helms Jørgensen  • Department of Psychology and Educational Studies• Roskilde University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2219CD-C92A-4025-9F32-DEA847137E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Christian Helms Jørgensen  • Department of Psychology and Educational Studies• Roskilde University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3499A9-430C-4D99-AB54-55CCD78DD6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Christian Helms Jørgensen  • Department of Psychology and Educational Studies• Roskilde University</a:t>
            </a:r>
            <a:endParaRPr lang="da-DK"/>
          </a:p>
        </p:txBody>
      </p:sp>
    </p:spTree>
  </p:cSld>
  <p:clrMapOvr>
    <a:masterClrMapping/>
  </p:clrMapOvr>
  <p:transition>
    <p:dissolv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Christian Helms Jørgensen  • Department of Psychology and Educational Studies• Roskilde University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3499A9-430C-4D99-AB54-55CCD78DD6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dissolv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Christian Helms Jørgensen  • Department of Psychology and Educational Studies• Roskilde University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3499A9-430C-4D99-AB54-55CCD78DD6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dissolv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Christian Helms Jørgensen  • Department of Psychology and Educational Studies• Roskilde University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3499A9-430C-4D99-AB54-55CCD78DD6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Christian Helms Jørgensen  • Department of Psychology and Educational Studies• Roskilde University</a:t>
            </a:r>
            <a:endParaRPr lang="da-DK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Christian Helms Jørgensen  • Department of Psychology and Educational Studies• Roskilde University</a:t>
            </a:r>
            <a:endParaRPr lang="da-DK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Christian Helms Jørgensen  • Department of Psychology and Educational Studies• Roskilde University</a:t>
            </a:r>
            <a:endParaRPr lang="da-DK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Christian Helms Jørgensen  • Department of Psychology and Educational Studies• Roskilde University</a:t>
            </a:r>
            <a:endParaRPr lang="da-DK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fod 1"/>
          <p:cNvSpPr>
            <a:spLocks noGrp="1"/>
          </p:cNvSpPr>
          <p:nvPr>
            <p:ph type="ftr" sz="quarter" idx="10"/>
          </p:nvPr>
        </p:nvSpPr>
        <p:spPr>
          <a:xfrm>
            <a:off x="214313" y="6616700"/>
            <a:ext cx="8459787" cy="241300"/>
          </a:xfrm>
        </p:spPr>
        <p:txBody>
          <a:bodyPr/>
          <a:lstStyle>
            <a:lvl1pPr>
              <a:defRPr sz="1100">
                <a:solidFill>
                  <a:srgbClr val="00206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da-DK" dirty="0" smtClean="0"/>
              <a:t>Christian Helms Jørgensen  • </a:t>
            </a:r>
            <a:r>
              <a:rPr lang="en-US" dirty="0" smtClean="0"/>
              <a:t>Department of Psychology and Educational Studies• Roskilde University</a:t>
            </a:r>
            <a:endParaRPr lang="da-DK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Christian Helms Jørgensen  • Department of Psychology and Educational Studies• Roskilde University</a:t>
            </a:r>
            <a:endParaRPr lang="da-DK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en-US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Christian Helms Jørgensen  • Department of Psychology and Educational Studies• Roskilde University</a:t>
            </a:r>
            <a:endParaRPr lang="da-DK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titeltypografi i masteren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67544" y="6569075"/>
            <a:ext cx="799147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100">
                <a:solidFill>
                  <a:srgbClr val="3366FF"/>
                </a:solidFill>
                <a:latin typeface="Comic Sans MS" pitchFamily="66" charset="0"/>
                <a:cs typeface="Arial" charset="0"/>
              </a:defRPr>
            </a:lvl1pPr>
          </a:lstStyle>
          <a:p>
            <a:pPr>
              <a:defRPr/>
            </a:pPr>
            <a:r>
              <a:rPr lang="en-US" smtClean="0"/>
              <a:t>Christian Helms Jørgensen  • Department of Psychology and Educational Studies• Roskilde University</a:t>
            </a:r>
            <a:endParaRPr lang="da-DK"/>
          </a:p>
        </p:txBody>
      </p:sp>
      <p:pic>
        <p:nvPicPr>
          <p:cNvPr id="2" name="Picture 7" descr="kora15%"/>
          <p:cNvPicPr>
            <a:picLocks noChangeAspect="1" noChangeArrowheads="1"/>
          </p:cNvPicPr>
          <p:nvPr/>
        </p:nvPicPr>
        <p:blipFill>
          <a:blip r:embed="rId13" cstate="print">
            <a:lum bright="50000" contrast="-76000"/>
          </a:blip>
          <a:srcRect/>
          <a:stretch>
            <a:fillRect/>
          </a:stretch>
        </p:blipFill>
        <p:spPr bwMode="auto">
          <a:xfrm>
            <a:off x="7974583" y="5732412"/>
            <a:ext cx="1277937" cy="129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5" r:id="rId7"/>
    <p:sldLayoutId id="2147483811" r:id="rId8"/>
    <p:sldLayoutId id="2147483812" r:id="rId9"/>
    <p:sldLayoutId id="2147483813" r:id="rId10"/>
    <p:sldLayoutId id="2147483814" r:id="rId11"/>
  </p:sldLayoutIdLst>
  <p:transition>
    <p:dissolve/>
  </p:transition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t>Christian Helms Jørgensen  • Department of Psychology and Educational Studies• Roskilde University</a:t>
            </a:r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B03499A9-430C-4D99-AB54-55CCD78DD61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ransition>
    <p:dissolve/>
  </p:transition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4"/>
          <p:cNvSpPr txBox="1">
            <a:spLocks noChangeArrowheads="1"/>
          </p:cNvSpPr>
          <p:nvPr/>
        </p:nvSpPr>
        <p:spPr bwMode="auto">
          <a:xfrm>
            <a:off x="539552" y="241766"/>
            <a:ext cx="8280920" cy="6355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  <a:defRPr/>
            </a:pPr>
            <a:r>
              <a:rPr lang="en-US" sz="1600" dirty="0" smtClean="0">
                <a:solidFill>
                  <a:srgbClr val="003399"/>
                </a:solidFill>
                <a:latin typeface="Calibri" panose="020F0502020204030204" pitchFamily="34" charset="0"/>
              </a:rPr>
              <a:t>Friday 30</a:t>
            </a:r>
            <a:r>
              <a:rPr lang="en-US" sz="1600" baseline="30000" dirty="0" smtClean="0">
                <a:solidFill>
                  <a:srgbClr val="003399"/>
                </a:solidFill>
                <a:latin typeface="Calibri" panose="020F0502020204030204" pitchFamily="34" charset="0"/>
              </a:rPr>
              <a:t>th</a:t>
            </a:r>
            <a:r>
              <a:rPr lang="en-US" sz="1600" dirty="0" smtClean="0">
                <a:solidFill>
                  <a:srgbClr val="003399"/>
                </a:solidFill>
                <a:latin typeface="Calibri" panose="020F0502020204030204" pitchFamily="34" charset="0"/>
              </a:rPr>
              <a:t>  October 2015</a:t>
            </a:r>
            <a:endParaRPr lang="en-US" sz="1600" dirty="0">
              <a:solidFill>
                <a:srgbClr val="003399"/>
              </a:solidFill>
              <a:latin typeface="Calibri" panose="020F0502020204030204" pitchFamily="34" charset="0"/>
            </a:endParaRPr>
          </a:p>
          <a:p>
            <a:pPr>
              <a:defRPr/>
            </a:pPr>
            <a:r>
              <a:rPr lang="en-US" sz="1600" i="1" dirty="0">
                <a:solidFill>
                  <a:srgbClr val="003399"/>
                </a:solidFill>
                <a:latin typeface="Calibri" panose="020F0502020204030204" pitchFamily="34" charset="0"/>
              </a:rPr>
              <a:t>International perspectives on policy, pedagogy and practice </a:t>
            </a:r>
          </a:p>
          <a:p>
            <a:pPr>
              <a:spcAft>
                <a:spcPts val="1200"/>
              </a:spcAft>
              <a:defRPr/>
            </a:pPr>
            <a:r>
              <a:rPr lang="en-US" sz="1600" i="1" dirty="0">
                <a:solidFill>
                  <a:srgbClr val="003399"/>
                </a:solidFill>
                <a:latin typeface="Calibri" panose="020F0502020204030204" pitchFamily="34" charset="0"/>
              </a:rPr>
              <a:t>in higher vocational </a:t>
            </a:r>
            <a:r>
              <a:rPr lang="en-US" sz="1600" i="1" dirty="0" smtClean="0">
                <a:solidFill>
                  <a:srgbClr val="003399"/>
                </a:solidFill>
                <a:latin typeface="Calibri" panose="020F0502020204030204" pitchFamily="34" charset="0"/>
              </a:rPr>
              <a:t>education</a:t>
            </a:r>
          </a:p>
          <a:p>
            <a:pPr>
              <a:defRPr/>
            </a:pPr>
            <a:r>
              <a:rPr lang="en-US" sz="1600" dirty="0">
                <a:solidFill>
                  <a:srgbClr val="003399"/>
                </a:solidFill>
                <a:latin typeface="Calibri" panose="020F0502020204030204" pitchFamily="34" charset="0"/>
              </a:rPr>
              <a:t>University of </a:t>
            </a:r>
            <a:r>
              <a:rPr lang="en-US" sz="1600" dirty="0" err="1">
                <a:solidFill>
                  <a:srgbClr val="003399"/>
                </a:solidFill>
                <a:latin typeface="Calibri" panose="020F0502020204030204" pitchFamily="34" charset="0"/>
              </a:rPr>
              <a:t>Huddersfield</a:t>
            </a:r>
            <a:r>
              <a:rPr lang="en-US" sz="1600" dirty="0">
                <a:solidFill>
                  <a:srgbClr val="003399"/>
                </a:solidFill>
                <a:latin typeface="Calibri" panose="020F0502020204030204" pitchFamily="34" charset="0"/>
              </a:rPr>
              <a:t>, </a:t>
            </a:r>
            <a:endParaRPr lang="en-US" sz="1600" dirty="0" smtClean="0">
              <a:solidFill>
                <a:srgbClr val="003399"/>
              </a:solidFill>
              <a:latin typeface="Calibri" panose="020F0502020204030204" pitchFamily="34" charset="0"/>
            </a:endParaRPr>
          </a:p>
          <a:p>
            <a:pPr>
              <a:defRPr/>
            </a:pPr>
            <a:r>
              <a:rPr lang="en-US" sz="1600" dirty="0" smtClean="0">
                <a:solidFill>
                  <a:srgbClr val="003399"/>
                </a:solidFill>
                <a:latin typeface="Calibri" panose="020F0502020204030204" pitchFamily="34" charset="0"/>
              </a:rPr>
              <a:t>School </a:t>
            </a:r>
            <a:r>
              <a:rPr lang="en-US" sz="1600" dirty="0">
                <a:solidFill>
                  <a:srgbClr val="003399"/>
                </a:solidFill>
                <a:latin typeface="Calibri" panose="020F0502020204030204" pitchFamily="34" charset="0"/>
              </a:rPr>
              <a:t>of Education and Professional Development</a:t>
            </a:r>
          </a:p>
          <a:p>
            <a:endParaRPr lang="en-GB" sz="1600" dirty="0">
              <a:solidFill>
                <a:srgbClr val="003399"/>
              </a:solidFill>
              <a:latin typeface="Calibri" panose="020F0502020204030204" pitchFamily="34" charset="0"/>
            </a:endParaRPr>
          </a:p>
          <a:p>
            <a:pPr marL="531813" indent="-531813">
              <a:defRPr/>
            </a:pPr>
            <a:endParaRPr lang="en-GB" sz="2400" dirty="0" smtClean="0">
              <a:solidFill>
                <a:srgbClr val="000099"/>
              </a:solidFill>
              <a:latin typeface="Calibri" panose="020F0502020204030204" pitchFamily="34" charset="0"/>
            </a:endParaRPr>
          </a:p>
          <a:p>
            <a:pPr marL="531813" indent="-531813">
              <a:defRPr/>
            </a:pPr>
            <a:r>
              <a:rPr lang="en-GB" sz="2400" i="1" dirty="0" smtClean="0">
                <a:solidFill>
                  <a:srgbClr val="003399"/>
                </a:solidFill>
                <a:latin typeface="Calibri" panose="020F0502020204030204" pitchFamily="34" charset="0"/>
              </a:rPr>
              <a:t>Gaps and bridges </a:t>
            </a:r>
          </a:p>
          <a:p>
            <a:pPr marL="531813" indent="-531813">
              <a:defRPr/>
            </a:pPr>
            <a:r>
              <a:rPr lang="en-GB" sz="2400" dirty="0" smtClean="0">
                <a:solidFill>
                  <a:srgbClr val="000099"/>
                </a:solidFill>
                <a:latin typeface="Calibri" panose="020F0502020204030204" pitchFamily="34" charset="0"/>
              </a:rPr>
              <a:t>	from upper secondary vocational education (VET) </a:t>
            </a:r>
          </a:p>
          <a:p>
            <a:pPr marL="531813" indent="-531813">
              <a:defRPr/>
            </a:pPr>
            <a:r>
              <a:rPr lang="en-GB" sz="2400" dirty="0" smtClean="0">
                <a:solidFill>
                  <a:srgbClr val="000099"/>
                </a:solidFill>
                <a:latin typeface="Calibri" panose="020F0502020204030204" pitchFamily="34" charset="0"/>
              </a:rPr>
              <a:t>		to higher vocational education – Danish experiences</a:t>
            </a:r>
          </a:p>
          <a:p>
            <a:pPr>
              <a:buFontTx/>
              <a:buChar char="-"/>
              <a:defRPr/>
            </a:pPr>
            <a:endParaRPr lang="en-GB" dirty="0" smtClean="0">
              <a:solidFill>
                <a:srgbClr val="000099"/>
              </a:solidFill>
              <a:latin typeface="Calibri" panose="020F0502020204030204" pitchFamily="34" charset="0"/>
            </a:endParaRPr>
          </a:p>
          <a:p>
            <a:pPr marL="430213" indent="-342900">
              <a:lnSpc>
                <a:spcPct val="150000"/>
              </a:lnSpc>
              <a:spcAft>
                <a:spcPts val="600"/>
              </a:spcAft>
              <a:buClr>
                <a:srgbClr val="C00000"/>
              </a:buClr>
              <a:buFontTx/>
              <a:buAutoNum type="arabicPeriod"/>
              <a:defRPr/>
            </a:pPr>
            <a:r>
              <a:rPr lang="en-GB" sz="2000" dirty="0" smtClean="0">
                <a:solidFill>
                  <a:srgbClr val="000099"/>
                </a:solidFill>
                <a:latin typeface="Calibri" panose="020F0502020204030204" pitchFamily="34" charset="0"/>
              </a:rPr>
              <a:t>Introduction: transitions to Higher Education in Denmark </a:t>
            </a:r>
          </a:p>
          <a:p>
            <a:pPr marL="430213" indent="-342900">
              <a:lnSpc>
                <a:spcPct val="150000"/>
              </a:lnSpc>
              <a:spcAft>
                <a:spcPts val="600"/>
              </a:spcAft>
              <a:buClr>
                <a:srgbClr val="C00000"/>
              </a:buClr>
              <a:buFontTx/>
              <a:buAutoNum type="arabicPeriod"/>
              <a:defRPr/>
            </a:pPr>
            <a:r>
              <a:rPr lang="en-GB" sz="2000" dirty="0" smtClean="0">
                <a:solidFill>
                  <a:srgbClr val="000099"/>
                </a:solidFill>
                <a:latin typeface="Calibri" panose="020F0502020204030204" pitchFamily="34" charset="0"/>
              </a:rPr>
              <a:t>What is the problem: </a:t>
            </a:r>
            <a:r>
              <a:rPr lang="en-GB" sz="2000" i="1" dirty="0" smtClean="0">
                <a:solidFill>
                  <a:srgbClr val="000099"/>
                </a:solidFill>
                <a:latin typeface="Calibri" panose="020F0502020204030204" pitchFamily="34" charset="0"/>
              </a:rPr>
              <a:t>blind alleys and bridges</a:t>
            </a:r>
            <a:r>
              <a:rPr lang="en-GB" sz="2000" dirty="0" smtClean="0">
                <a:solidFill>
                  <a:srgbClr val="000099"/>
                </a:solidFill>
                <a:latin typeface="Calibri" panose="020F0502020204030204" pitchFamily="34" charset="0"/>
              </a:rPr>
              <a:t>?</a:t>
            </a:r>
          </a:p>
          <a:p>
            <a:pPr marL="430213" indent="-342900">
              <a:lnSpc>
                <a:spcPct val="150000"/>
              </a:lnSpc>
              <a:spcAft>
                <a:spcPts val="600"/>
              </a:spcAft>
              <a:buClr>
                <a:srgbClr val="C00000"/>
              </a:buClr>
              <a:buFontTx/>
              <a:buAutoNum type="arabicPeriod"/>
              <a:defRPr/>
            </a:pPr>
            <a:r>
              <a:rPr lang="en-GB" sz="2000" dirty="0" smtClean="0">
                <a:solidFill>
                  <a:srgbClr val="000099"/>
                </a:solidFill>
                <a:latin typeface="Calibri" panose="020F0502020204030204" pitchFamily="34" charset="0"/>
              </a:rPr>
              <a:t>Why is it difficult to progress from VET to higher education?</a:t>
            </a:r>
          </a:p>
          <a:p>
            <a:pPr marL="430213" indent="-342900">
              <a:lnSpc>
                <a:spcPct val="150000"/>
              </a:lnSpc>
              <a:spcAft>
                <a:spcPts val="600"/>
              </a:spcAft>
              <a:buClr>
                <a:srgbClr val="C00000"/>
              </a:buClr>
              <a:buFontTx/>
              <a:buAutoNum type="arabicPeriod"/>
              <a:defRPr/>
            </a:pPr>
            <a:r>
              <a:rPr lang="en-GB" sz="2000" dirty="0" smtClean="0">
                <a:solidFill>
                  <a:srgbClr val="000099"/>
                </a:solidFill>
                <a:latin typeface="Calibri" panose="020F0502020204030204" pitchFamily="34" charset="0"/>
              </a:rPr>
              <a:t>Hybrid programme to improve progression</a:t>
            </a:r>
            <a:endParaRPr lang="en-GB" sz="1600" dirty="0" smtClean="0">
              <a:solidFill>
                <a:srgbClr val="003399"/>
              </a:solidFill>
              <a:latin typeface="Calibri" panose="020F0502020204030204" pitchFamily="34" charset="0"/>
            </a:endParaRPr>
          </a:p>
          <a:p>
            <a:pPr>
              <a:spcAft>
                <a:spcPts val="600"/>
              </a:spcAft>
              <a:defRPr/>
            </a:pPr>
            <a:endParaRPr lang="en-GB" sz="1600" dirty="0" smtClean="0">
              <a:solidFill>
                <a:srgbClr val="003399"/>
              </a:solidFill>
              <a:latin typeface="Calibri" panose="020F0502020204030204" pitchFamily="34" charset="0"/>
            </a:endParaRPr>
          </a:p>
          <a:p>
            <a:pPr>
              <a:spcAft>
                <a:spcPts val="600"/>
              </a:spcAft>
              <a:defRPr/>
            </a:pPr>
            <a:r>
              <a:rPr lang="en-GB" sz="1600" dirty="0" smtClean="0">
                <a:solidFill>
                  <a:srgbClr val="003399"/>
                </a:solidFill>
                <a:latin typeface="Calibri" panose="020F0502020204030204" pitchFamily="34" charset="0"/>
              </a:rPr>
              <a:t>			         Christian </a:t>
            </a:r>
            <a:r>
              <a:rPr lang="en-GB" sz="1600" dirty="0">
                <a:solidFill>
                  <a:srgbClr val="003399"/>
                </a:solidFill>
                <a:latin typeface="Calibri" panose="020F0502020204030204" pitchFamily="34" charset="0"/>
              </a:rPr>
              <a:t>Helms </a:t>
            </a:r>
            <a:r>
              <a:rPr lang="en-GB" sz="1600" dirty="0" smtClean="0">
                <a:solidFill>
                  <a:srgbClr val="003399"/>
                </a:solidFill>
                <a:latin typeface="Calibri" panose="020F0502020204030204" pitchFamily="34" charset="0"/>
              </a:rPr>
              <a:t>Jørgensen, Roskilde </a:t>
            </a:r>
            <a:r>
              <a:rPr lang="en-GB" sz="1600" dirty="0">
                <a:solidFill>
                  <a:srgbClr val="003399"/>
                </a:solidFill>
                <a:latin typeface="Calibri" panose="020F0502020204030204" pitchFamily="34" charset="0"/>
              </a:rPr>
              <a:t>University, </a:t>
            </a:r>
            <a:r>
              <a:rPr lang="en-GB" sz="1600" dirty="0" smtClean="0">
                <a:solidFill>
                  <a:srgbClr val="003399"/>
                </a:solidFill>
                <a:latin typeface="Calibri" panose="020F0502020204030204" pitchFamily="34" charset="0"/>
              </a:rPr>
              <a:t>Denmark</a:t>
            </a:r>
          </a:p>
        </p:txBody>
      </p:sp>
      <p:pic>
        <p:nvPicPr>
          <p:cNvPr id="3" name="Billed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6205" y="0"/>
            <a:ext cx="2619375" cy="174307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6055" y="1756300"/>
            <a:ext cx="1352550" cy="1133475"/>
          </a:xfrm>
          <a:prstGeom prst="rect">
            <a:avLst/>
          </a:prstGeom>
        </p:spPr>
      </p:pic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fod 1"/>
          <p:cNvSpPr>
            <a:spLocks noGrp="1"/>
          </p:cNvSpPr>
          <p:nvPr>
            <p:ph type="ftr" sz="quarter" idx="11"/>
          </p:nvPr>
        </p:nvSpPr>
        <p:spPr>
          <a:xfrm>
            <a:off x="5091" y="6492875"/>
            <a:ext cx="9144000" cy="365125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Christian Helms Jørgensen  • Department of Psychology and Educational Studies• Roskilde University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3" name="Tabe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4609194"/>
              </p:ext>
            </p:extLst>
          </p:nvPr>
        </p:nvGraphicFramePr>
        <p:xfrm>
          <a:off x="720080" y="1268760"/>
          <a:ext cx="2232248" cy="4680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32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Industry 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VET: Child </a:t>
                      </a:r>
                      <a:r>
                        <a:rPr lang="da-DK" sz="1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care</a:t>
                      </a:r>
                      <a:r>
                        <a:rPr lang="da-DK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VET: Business/Retail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VET</a:t>
                      </a:r>
                      <a:r>
                        <a:rPr lang="da-DK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Building</a:t>
                      </a:r>
                      <a:endParaRPr lang="da-DK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VET: Metal &amp; </a:t>
                      </a:r>
                      <a:r>
                        <a:rPr lang="da-DK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Mechanical</a:t>
                      </a:r>
                      <a:endParaRPr lang="da-DK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VET: Media &amp; </a:t>
                      </a:r>
                      <a:r>
                        <a:rPr lang="da-DK" sz="1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Grafic</a:t>
                      </a:r>
                      <a:r>
                        <a:rPr lang="da-DK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VET: Tech-</a:t>
                      </a:r>
                      <a:r>
                        <a:rPr lang="da-DK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Manufacture</a:t>
                      </a:r>
                      <a:endParaRPr lang="da-DK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VET</a:t>
                      </a:r>
                      <a:r>
                        <a:rPr lang="da-DK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Social </a:t>
                      </a:r>
                      <a:r>
                        <a:rPr lang="da-DK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services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VET: Food &amp; Restaurant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VET</a:t>
                      </a:r>
                      <a:r>
                        <a:rPr lang="da-DK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Transport </a:t>
                      </a:r>
                      <a:endParaRPr lang="da-DK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VET</a:t>
                      </a:r>
                      <a:r>
                        <a:rPr lang="da-DK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Health  </a:t>
                      </a:r>
                      <a:endParaRPr lang="da-DK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progression rate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6427250"/>
              </p:ext>
            </p:extLst>
          </p:nvPr>
        </p:nvGraphicFramePr>
        <p:xfrm>
          <a:off x="3024336" y="1268760"/>
          <a:ext cx="1224136" cy="4680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41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6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Cohort</a:t>
                      </a:r>
                      <a:r>
                        <a:rPr lang="da-DK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1991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(0)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4,5%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9,0%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6,3%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2,9%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12,3%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2,7%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4,5%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7,1%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2,6%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2918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7,7%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6036265"/>
              </p:ext>
            </p:extLst>
          </p:nvPr>
        </p:nvGraphicFramePr>
        <p:xfrm>
          <a:off x="4320480" y="1268760"/>
          <a:ext cx="1187624" cy="4680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876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6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Cohort</a:t>
                      </a:r>
                      <a:r>
                        <a:rPr lang="da-DK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1996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(0)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8,5%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7,1%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4,5%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4,6%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7,5%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3,7%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3,0%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3,8%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2,7%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3259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7,9%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graphicFrame>
        <p:nvGraphicFramePr>
          <p:cNvPr id="6" name="Tabe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7214843"/>
              </p:ext>
            </p:extLst>
          </p:nvPr>
        </p:nvGraphicFramePr>
        <p:xfrm>
          <a:off x="5544616" y="1268760"/>
          <a:ext cx="1259632" cy="4680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596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6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Cohort</a:t>
                      </a:r>
                      <a:r>
                        <a:rPr lang="da-DK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a-DK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2001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12,6%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11,0%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4,8%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3,4%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2,4%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4,9%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2,7%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2,6%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2,2%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3,0%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3053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7,7%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graphicFrame>
        <p:nvGraphicFramePr>
          <p:cNvPr id="7" name="Tabe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5305200"/>
              </p:ext>
            </p:extLst>
          </p:nvPr>
        </p:nvGraphicFramePr>
        <p:xfrm>
          <a:off x="6840760" y="1268760"/>
          <a:ext cx="1331640" cy="4680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31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600" b="1" dirty="0" err="1">
                          <a:effectLst/>
                        </a:rPr>
                        <a:t>Cohort</a:t>
                      </a:r>
                      <a:r>
                        <a:rPr lang="da-DK" sz="1600" dirty="0">
                          <a:effectLst/>
                        </a:rPr>
                        <a:t> </a:t>
                      </a:r>
                      <a:r>
                        <a:rPr lang="da-DK" sz="1600" b="1" dirty="0">
                          <a:effectLst/>
                        </a:rPr>
                        <a:t>2006 </a:t>
                      </a:r>
                      <a:endParaRPr lang="da-DK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600" dirty="0">
                          <a:effectLst/>
                        </a:rPr>
                        <a:t>3,2% </a:t>
                      </a:r>
                      <a:endParaRPr lang="da-DK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600">
                          <a:effectLst/>
                        </a:rPr>
                        <a:t>10,7% </a:t>
                      </a:r>
                      <a:endParaRPr lang="da-DK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600" dirty="0">
                          <a:effectLst/>
                        </a:rPr>
                        <a:t>3,0% </a:t>
                      </a:r>
                      <a:endParaRPr lang="da-DK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600">
                          <a:effectLst/>
                        </a:rPr>
                        <a:t>1,9% </a:t>
                      </a:r>
                      <a:endParaRPr lang="da-DK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600">
                          <a:effectLst/>
                        </a:rPr>
                        <a:t>3,3% </a:t>
                      </a:r>
                      <a:endParaRPr lang="da-DK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600" dirty="0">
                          <a:effectLst/>
                        </a:rPr>
                        <a:t>4,7% </a:t>
                      </a:r>
                      <a:endParaRPr lang="da-DK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600">
                          <a:effectLst/>
                        </a:rPr>
                        <a:t>2,0% </a:t>
                      </a:r>
                      <a:endParaRPr lang="da-DK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600" dirty="0">
                          <a:effectLst/>
                        </a:rPr>
                        <a:t>2,0% </a:t>
                      </a:r>
                      <a:endParaRPr lang="da-DK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600">
                          <a:effectLst/>
                        </a:rPr>
                        <a:t>4,8% </a:t>
                      </a:r>
                      <a:endParaRPr lang="da-DK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600">
                          <a:effectLst/>
                        </a:rPr>
                        <a:t>3,8% </a:t>
                      </a:r>
                      <a:endParaRPr lang="da-DK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600">
                          <a:effectLst/>
                        </a:rPr>
                        <a:t>2104 </a:t>
                      </a:r>
                      <a:endParaRPr lang="da-DK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600" b="1" dirty="0">
                          <a:effectLst/>
                        </a:rPr>
                        <a:t>6,4% </a:t>
                      </a:r>
                      <a:endParaRPr lang="da-DK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8" name="Rektangel 7"/>
          <p:cNvSpPr/>
          <p:nvPr/>
        </p:nvSpPr>
        <p:spPr>
          <a:xfrm>
            <a:off x="755576" y="476672"/>
            <a:ext cx="77048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kern="0" dirty="0">
                <a:solidFill>
                  <a:srgbClr val="000099"/>
                </a:solidFill>
                <a:latin typeface="Comic Sans MS" pitchFamily="66" charset="0"/>
              </a:rPr>
              <a:t>Rates of progression from VET to HE until 5 years after </a:t>
            </a:r>
            <a:r>
              <a:rPr lang="en-US" kern="0" dirty="0" smtClean="0">
                <a:solidFill>
                  <a:srgbClr val="000099"/>
                </a:solidFill>
                <a:latin typeface="Comic Sans MS" pitchFamily="66" charset="0"/>
              </a:rPr>
              <a:t>graduation</a:t>
            </a:r>
            <a:endParaRPr lang="da-DK" kern="0" dirty="0">
              <a:solidFill>
                <a:srgbClr val="000099"/>
              </a:solidFill>
              <a:latin typeface="Comic Sans MS" pitchFamily="66" charset="0"/>
            </a:endParaRPr>
          </a:p>
        </p:txBody>
      </p:sp>
      <p:sp>
        <p:nvSpPr>
          <p:cNvPr id="9" name="Rektangel 8"/>
          <p:cNvSpPr/>
          <p:nvPr/>
        </p:nvSpPr>
        <p:spPr>
          <a:xfrm>
            <a:off x="755576" y="2348880"/>
            <a:ext cx="7416824" cy="64807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" name="Rektangel 9"/>
          <p:cNvSpPr/>
          <p:nvPr/>
        </p:nvSpPr>
        <p:spPr>
          <a:xfrm>
            <a:off x="755576" y="3429000"/>
            <a:ext cx="7416824" cy="3600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1" name="Rektangel 10"/>
          <p:cNvSpPr/>
          <p:nvPr/>
        </p:nvSpPr>
        <p:spPr>
          <a:xfrm>
            <a:off x="755576" y="4509120"/>
            <a:ext cx="7416824" cy="3600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2" name="Rektangel 11"/>
          <p:cNvSpPr/>
          <p:nvPr/>
        </p:nvSpPr>
        <p:spPr>
          <a:xfrm>
            <a:off x="695324" y="4149080"/>
            <a:ext cx="7477075" cy="3600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3" name="Rektangel 12"/>
          <p:cNvSpPr/>
          <p:nvPr/>
        </p:nvSpPr>
        <p:spPr>
          <a:xfrm>
            <a:off x="755576" y="1988840"/>
            <a:ext cx="7416824" cy="360040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4" name="Rektangel 13"/>
          <p:cNvSpPr/>
          <p:nvPr/>
        </p:nvSpPr>
        <p:spPr>
          <a:xfrm>
            <a:off x="755576" y="4869160"/>
            <a:ext cx="7416824" cy="360040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6" name="Rektangel 15"/>
          <p:cNvSpPr/>
          <p:nvPr/>
        </p:nvSpPr>
        <p:spPr>
          <a:xfrm rot="21183100">
            <a:off x="8143684" y="2423370"/>
            <a:ext cx="10182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dirty="0" err="1" smtClean="0">
                <a:solidFill>
                  <a:srgbClr val="FF0000"/>
                </a:solidFill>
              </a:rPr>
              <a:t>Decline</a:t>
            </a:r>
            <a:r>
              <a:rPr lang="da-DK" dirty="0" smtClean="0">
                <a:solidFill>
                  <a:srgbClr val="FF0000"/>
                </a:solidFill>
              </a:rPr>
              <a:t> </a:t>
            </a:r>
            <a:endParaRPr lang="da-DK" dirty="0">
              <a:solidFill>
                <a:srgbClr val="FF0000"/>
              </a:solidFill>
            </a:endParaRPr>
          </a:p>
        </p:txBody>
      </p:sp>
      <p:sp>
        <p:nvSpPr>
          <p:cNvPr id="17" name="Rektangel 16"/>
          <p:cNvSpPr/>
          <p:nvPr/>
        </p:nvSpPr>
        <p:spPr>
          <a:xfrm rot="21183100">
            <a:off x="8077475" y="1919315"/>
            <a:ext cx="9925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dirty="0" smtClean="0">
                <a:solidFill>
                  <a:srgbClr val="00B050"/>
                </a:solidFill>
              </a:rPr>
              <a:t>Growth </a:t>
            </a:r>
            <a:endParaRPr lang="da-DK" dirty="0">
              <a:solidFill>
                <a:srgbClr val="00B050"/>
              </a:solidFill>
            </a:endParaRPr>
          </a:p>
        </p:txBody>
      </p:sp>
      <p:sp>
        <p:nvSpPr>
          <p:cNvPr id="18" name="Rektangel 17"/>
          <p:cNvSpPr/>
          <p:nvPr/>
        </p:nvSpPr>
        <p:spPr>
          <a:xfrm rot="21183100">
            <a:off x="8143684" y="3359474"/>
            <a:ext cx="10182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dirty="0" err="1" smtClean="0">
                <a:solidFill>
                  <a:srgbClr val="FF0000"/>
                </a:solidFill>
              </a:rPr>
              <a:t>Decline</a:t>
            </a:r>
            <a:r>
              <a:rPr lang="da-DK" dirty="0" smtClean="0">
                <a:solidFill>
                  <a:srgbClr val="FF0000"/>
                </a:solidFill>
              </a:rPr>
              <a:t> </a:t>
            </a:r>
            <a:endParaRPr lang="da-DK" dirty="0">
              <a:solidFill>
                <a:srgbClr val="FF0000"/>
              </a:solidFill>
            </a:endParaRPr>
          </a:p>
        </p:txBody>
      </p:sp>
      <p:sp>
        <p:nvSpPr>
          <p:cNvPr id="19" name="Rektangel 18"/>
          <p:cNvSpPr/>
          <p:nvPr/>
        </p:nvSpPr>
        <p:spPr>
          <a:xfrm rot="21183100">
            <a:off x="8191001" y="4065298"/>
            <a:ext cx="10182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dirty="0" err="1" smtClean="0">
                <a:solidFill>
                  <a:srgbClr val="FF0000"/>
                </a:solidFill>
              </a:rPr>
              <a:t>Decline</a:t>
            </a:r>
            <a:r>
              <a:rPr lang="da-DK" dirty="0" smtClean="0">
                <a:solidFill>
                  <a:srgbClr val="FF0000"/>
                </a:solidFill>
              </a:rPr>
              <a:t> </a:t>
            </a:r>
            <a:endParaRPr lang="da-DK" dirty="0">
              <a:solidFill>
                <a:srgbClr val="FF0000"/>
              </a:solidFill>
            </a:endParaRPr>
          </a:p>
        </p:txBody>
      </p:sp>
      <p:sp>
        <p:nvSpPr>
          <p:cNvPr id="20" name="Rektangel 19"/>
          <p:cNvSpPr/>
          <p:nvPr/>
        </p:nvSpPr>
        <p:spPr>
          <a:xfrm rot="21183100">
            <a:off x="8191001" y="4425338"/>
            <a:ext cx="10182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dirty="0" err="1" smtClean="0">
                <a:solidFill>
                  <a:srgbClr val="FF0000"/>
                </a:solidFill>
              </a:rPr>
              <a:t>Decline</a:t>
            </a:r>
            <a:r>
              <a:rPr lang="da-DK" dirty="0" smtClean="0">
                <a:solidFill>
                  <a:srgbClr val="FF0000"/>
                </a:solidFill>
              </a:rPr>
              <a:t> </a:t>
            </a:r>
            <a:endParaRPr lang="da-DK" dirty="0">
              <a:solidFill>
                <a:srgbClr val="FF0000"/>
              </a:solidFill>
            </a:endParaRPr>
          </a:p>
        </p:txBody>
      </p:sp>
      <p:sp>
        <p:nvSpPr>
          <p:cNvPr id="21" name="Rektangel 20"/>
          <p:cNvSpPr/>
          <p:nvPr/>
        </p:nvSpPr>
        <p:spPr>
          <a:xfrm rot="21183100">
            <a:off x="8119087" y="4873193"/>
            <a:ext cx="9925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dirty="0" smtClean="0">
                <a:solidFill>
                  <a:srgbClr val="00B050"/>
                </a:solidFill>
              </a:rPr>
              <a:t>Growth </a:t>
            </a:r>
            <a:endParaRPr lang="da-DK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1842900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000"/>
                            </p:stCondLst>
                            <p:childTnLst>
                              <p:par>
                                <p:cTn id="48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500"/>
                            </p:stCondLst>
                            <p:childTnLst>
                              <p:par>
                                <p:cTn id="53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Pladsholder til sidefod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da-DK" dirty="0" smtClean="0"/>
              <a:t>Christian Helms Jørgensen  • </a:t>
            </a:r>
            <a:r>
              <a:rPr lang="en-US" dirty="0" smtClean="0"/>
              <a:t>Department of Psychology and Educational Studies• Roskilde University</a:t>
            </a:r>
            <a:endParaRPr lang="da-DK" dirty="0" smtClean="0"/>
          </a:p>
        </p:txBody>
      </p:sp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323528" y="1439634"/>
            <a:ext cx="8424862" cy="3508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177800" indent="-177800" eaLnBrk="0" hangingPunct="0">
              <a:spcAft>
                <a:spcPts val="1800"/>
              </a:spcAft>
              <a:buClr>
                <a:srgbClr val="FF0000"/>
              </a:buClr>
              <a:tabLst>
                <a:tab pos="571500" algn="l"/>
              </a:tabLst>
              <a:defRPr/>
            </a:pPr>
            <a:r>
              <a:rPr lang="en-GB" dirty="0" smtClean="0">
                <a:solidFill>
                  <a:srgbClr val="000099"/>
                </a:solidFill>
                <a:latin typeface="Calibri" panose="020F0502020204030204" pitchFamily="34" charset="0"/>
              </a:rPr>
              <a:t>Why this low rate of progression from Dual VET to higher education? </a:t>
            </a:r>
            <a:endParaRPr lang="en-GB" dirty="0" smtClean="0">
              <a:solidFill>
                <a:srgbClr val="00B0F0"/>
              </a:solidFill>
              <a:latin typeface="Calibri" panose="020F0502020204030204" pitchFamily="34" charset="0"/>
              <a:ea typeface="Times New Roman"/>
              <a:sym typeface="Webdings"/>
            </a:endParaRPr>
          </a:p>
          <a:p>
            <a:pPr marL="534988" indent="-177800" eaLnBrk="0" hangingPunct="0">
              <a:spcAft>
                <a:spcPts val="1800"/>
              </a:spcAft>
              <a:buClr>
                <a:srgbClr val="FF0000"/>
              </a:buClr>
              <a:buFont typeface="Arial" pitchFamily="34" charset="0"/>
              <a:buChar char="•"/>
              <a:tabLst>
                <a:tab pos="571500" algn="l"/>
              </a:tabLst>
              <a:defRPr/>
            </a:pPr>
            <a:r>
              <a:rPr lang="en-GB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/>
              </a:rPr>
              <a:t>The dual system successfully transfers </a:t>
            </a:r>
            <a:r>
              <a:rPr lang="en-GB" dirty="0" smtClean="0">
                <a:solidFill>
                  <a:srgbClr val="7030A0"/>
                </a:solidFill>
                <a:latin typeface="Calibri" panose="020F0502020204030204" pitchFamily="34" charset="0"/>
                <a:ea typeface="Times New Roman"/>
              </a:rPr>
              <a:t>students out of the educational system</a:t>
            </a:r>
            <a:r>
              <a:rPr lang="en-GB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/>
              </a:rPr>
              <a:t> and bring them into employment. </a:t>
            </a:r>
          </a:p>
          <a:p>
            <a:pPr marL="534988" indent="-177800" eaLnBrk="0" hangingPunct="0">
              <a:spcAft>
                <a:spcPts val="1800"/>
              </a:spcAft>
              <a:buClr>
                <a:srgbClr val="FF0000"/>
              </a:buClr>
              <a:buFont typeface="Arial" pitchFamily="34" charset="0"/>
              <a:buChar char="•"/>
              <a:tabLst>
                <a:tab pos="571500" algn="l"/>
              </a:tabLst>
              <a:defRPr/>
            </a:pPr>
            <a:r>
              <a:rPr lang="en-GB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/>
              </a:rPr>
              <a:t>When VET students enter into employment they acquire good earnings and establish family – and have </a:t>
            </a:r>
            <a:r>
              <a:rPr lang="en-GB" dirty="0" smtClean="0">
                <a:solidFill>
                  <a:srgbClr val="7030A0"/>
                </a:solidFill>
                <a:latin typeface="Calibri" panose="020F0502020204030204" pitchFamily="34" charset="0"/>
                <a:ea typeface="Times New Roman"/>
              </a:rPr>
              <a:t>financial responsibilities </a:t>
            </a:r>
            <a:r>
              <a:rPr lang="en-GB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/>
              </a:rPr>
              <a:t>. </a:t>
            </a:r>
          </a:p>
          <a:p>
            <a:pPr marL="534988" indent="-177800" eaLnBrk="0" hangingPunct="0">
              <a:spcAft>
                <a:spcPts val="1800"/>
              </a:spcAft>
              <a:buClr>
                <a:srgbClr val="FF0000"/>
              </a:buClr>
              <a:buFont typeface="Arial" pitchFamily="34" charset="0"/>
              <a:buChar char="•"/>
              <a:tabLst>
                <a:tab pos="571500" algn="l"/>
              </a:tabLst>
              <a:defRPr/>
            </a:pPr>
            <a:r>
              <a:rPr lang="en-GB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/>
              </a:rPr>
              <a:t>Successful policies for </a:t>
            </a:r>
            <a:r>
              <a:rPr lang="en-GB" dirty="0" smtClean="0">
                <a:solidFill>
                  <a:srgbClr val="7030A0"/>
                </a:solidFill>
                <a:latin typeface="Calibri" panose="020F0502020204030204" pitchFamily="34" charset="0"/>
                <a:ea typeface="Times New Roman"/>
              </a:rPr>
              <a:t>vocational enhancement</a:t>
            </a:r>
            <a:r>
              <a:rPr lang="en-GB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/>
              </a:rPr>
              <a:t>: Dual VET offer programmes at a high level EQF level 5 (e.g. </a:t>
            </a:r>
            <a:r>
              <a:rPr lang="en-GB" i="1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/>
              </a:rPr>
              <a:t>data-technician </a:t>
            </a:r>
            <a:r>
              <a:rPr lang="en-GB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/>
              </a:rPr>
              <a:t>5½ years) </a:t>
            </a:r>
          </a:p>
          <a:p>
            <a:pPr marL="534988" indent="-177800" eaLnBrk="0" hangingPunct="0">
              <a:spcAft>
                <a:spcPts val="1800"/>
              </a:spcAft>
              <a:buClr>
                <a:srgbClr val="FF0000"/>
              </a:buClr>
              <a:buFont typeface="Arial" pitchFamily="34" charset="0"/>
              <a:buChar char="•"/>
              <a:tabLst>
                <a:tab pos="571500" algn="l"/>
              </a:tabLst>
              <a:defRPr/>
            </a:pPr>
            <a:r>
              <a:rPr lang="en-GB" dirty="0" smtClean="0">
                <a:solidFill>
                  <a:srgbClr val="7030A0"/>
                </a:solidFill>
                <a:latin typeface="Calibri" panose="020F0502020204030204" pitchFamily="34" charset="0"/>
                <a:ea typeface="Times New Roman"/>
              </a:rPr>
              <a:t>Limited wage differences</a:t>
            </a:r>
            <a:r>
              <a:rPr lang="en-GB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/>
              </a:rPr>
              <a:t>: equal </a:t>
            </a:r>
            <a:r>
              <a:rPr lang="en-GB" dirty="0">
                <a:solidFill>
                  <a:srgbClr val="0070C0"/>
                </a:solidFill>
                <a:latin typeface="Calibri" panose="020F0502020204030204" pitchFamily="34" charset="0"/>
                <a:ea typeface="Times New Roman"/>
              </a:rPr>
              <a:t>level </a:t>
            </a:r>
            <a:r>
              <a:rPr lang="en-GB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/>
              </a:rPr>
              <a:t>of earning of skilled workers and graduates with Bachelor degree (nurses, teachers in basic school).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81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81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81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81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Pladsholder til sidefod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da-DK" dirty="0" smtClean="0"/>
              <a:t>Christian Helms Jørgensen  • </a:t>
            </a:r>
            <a:r>
              <a:rPr lang="en-US" dirty="0" smtClean="0"/>
              <a:t>Department of Psychology and Educational Studies• Roskilde University</a:t>
            </a:r>
            <a:endParaRPr lang="da-DK" dirty="0" smtClean="0"/>
          </a:p>
        </p:txBody>
      </p:sp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323528" y="1301135"/>
            <a:ext cx="8424862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177800" indent="-177800" eaLnBrk="0" hangingPunct="0">
              <a:spcAft>
                <a:spcPts val="1800"/>
              </a:spcAft>
              <a:buClr>
                <a:srgbClr val="FF0000"/>
              </a:buClr>
              <a:tabLst>
                <a:tab pos="571500" algn="l"/>
              </a:tabLst>
              <a:defRPr/>
            </a:pPr>
            <a:r>
              <a:rPr lang="en-GB" dirty="0" smtClean="0">
                <a:solidFill>
                  <a:srgbClr val="000099"/>
                </a:solidFill>
                <a:latin typeface="Calibri" panose="020F0502020204030204" pitchFamily="34" charset="0"/>
              </a:rPr>
              <a:t>Why this low rate of progression from Dual VET to higher education? </a:t>
            </a:r>
            <a:endParaRPr lang="en-GB" dirty="0" smtClean="0">
              <a:solidFill>
                <a:srgbClr val="00B0F0"/>
              </a:solidFill>
              <a:latin typeface="Calibri" panose="020F0502020204030204" pitchFamily="34" charset="0"/>
              <a:ea typeface="Times New Roman"/>
              <a:sym typeface="Webdings"/>
            </a:endParaRPr>
          </a:p>
          <a:p>
            <a:pPr marL="534988" indent="-177800" eaLnBrk="0" hangingPunct="0">
              <a:spcAft>
                <a:spcPts val="1800"/>
              </a:spcAft>
              <a:buClr>
                <a:srgbClr val="FF0000"/>
              </a:buClr>
              <a:buFont typeface="Arial" pitchFamily="34" charset="0"/>
              <a:buChar char="•"/>
              <a:tabLst>
                <a:tab pos="571500" algn="l"/>
              </a:tabLst>
              <a:defRPr/>
            </a:pPr>
            <a:r>
              <a:rPr lang="en-GB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/>
              </a:rPr>
              <a:t>The proportion of students in VET have relatively </a:t>
            </a:r>
            <a:r>
              <a:rPr lang="en-GB" dirty="0">
                <a:solidFill>
                  <a:srgbClr val="7030A0"/>
                </a:solidFill>
                <a:latin typeface="Calibri" panose="020F0502020204030204" pitchFamily="34" charset="0"/>
                <a:ea typeface="Times New Roman"/>
              </a:rPr>
              <a:t>lower attainment </a:t>
            </a:r>
            <a:r>
              <a:rPr lang="en-GB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/>
              </a:rPr>
              <a:t>(GPA) in basic school due to the ‘academic drift’ and activation policies. </a:t>
            </a:r>
          </a:p>
          <a:p>
            <a:pPr marL="534988" indent="-177800" eaLnBrk="0" hangingPunct="0">
              <a:spcAft>
                <a:spcPts val="1800"/>
              </a:spcAft>
              <a:buClr>
                <a:srgbClr val="FF0000"/>
              </a:buClr>
              <a:buFont typeface="Arial" pitchFamily="34" charset="0"/>
              <a:buChar char="•"/>
              <a:tabLst>
                <a:tab pos="571500" algn="l"/>
              </a:tabLst>
              <a:defRPr/>
            </a:pPr>
            <a:r>
              <a:rPr lang="en-GB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/>
              </a:rPr>
              <a:t>Standardisation of the </a:t>
            </a:r>
            <a:r>
              <a:rPr lang="en-GB" dirty="0">
                <a:solidFill>
                  <a:srgbClr val="7030A0"/>
                </a:solidFill>
                <a:latin typeface="Calibri" panose="020F0502020204030204" pitchFamily="34" charset="0"/>
                <a:ea typeface="Times New Roman"/>
              </a:rPr>
              <a:t>admission requirements </a:t>
            </a:r>
            <a:r>
              <a:rPr lang="en-GB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/>
              </a:rPr>
              <a:t>for higher education programmes (Bologna process) </a:t>
            </a:r>
          </a:p>
          <a:p>
            <a:pPr marL="534988" indent="-177800" eaLnBrk="0" hangingPunct="0">
              <a:spcAft>
                <a:spcPts val="1800"/>
              </a:spcAft>
              <a:buClr>
                <a:srgbClr val="FF0000"/>
              </a:buClr>
              <a:buFont typeface="Arial" pitchFamily="34" charset="0"/>
              <a:buChar char="•"/>
              <a:tabLst>
                <a:tab pos="571500" algn="l"/>
              </a:tabLst>
              <a:defRPr/>
            </a:pPr>
            <a:r>
              <a:rPr lang="en-GB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/>
              </a:rPr>
              <a:t>Competition for </a:t>
            </a:r>
            <a:r>
              <a:rPr lang="en-GB" dirty="0">
                <a:solidFill>
                  <a:srgbClr val="7030A0"/>
                </a:solidFill>
                <a:latin typeface="Calibri" panose="020F0502020204030204" pitchFamily="34" charset="0"/>
                <a:ea typeface="Times New Roman"/>
              </a:rPr>
              <a:t>academic status </a:t>
            </a:r>
            <a:r>
              <a:rPr lang="en-GB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/>
              </a:rPr>
              <a:t>of higher vocational institutions has restricted the recruitment from VET. </a:t>
            </a:r>
          </a:p>
          <a:p>
            <a:pPr marL="534988" indent="-177800" eaLnBrk="0" hangingPunct="0">
              <a:spcAft>
                <a:spcPts val="1800"/>
              </a:spcAft>
              <a:buClr>
                <a:srgbClr val="FF0000"/>
              </a:buClr>
              <a:buFont typeface="Arial" pitchFamily="34" charset="0"/>
              <a:buChar char="•"/>
              <a:tabLst>
                <a:tab pos="571500" algn="l"/>
              </a:tabLst>
              <a:defRPr/>
            </a:pPr>
            <a:r>
              <a:rPr lang="en-GB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/>
              </a:rPr>
              <a:t>Skilled workers have had good opportunities for </a:t>
            </a:r>
            <a:r>
              <a:rPr lang="en-GB" dirty="0" smtClean="0">
                <a:solidFill>
                  <a:srgbClr val="7030A0"/>
                </a:solidFill>
                <a:latin typeface="Calibri" panose="020F0502020204030204" pitchFamily="34" charset="0"/>
                <a:ea typeface="Times New Roman"/>
              </a:rPr>
              <a:t>work based careers </a:t>
            </a:r>
            <a:r>
              <a:rPr lang="en-GB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/>
              </a:rPr>
              <a:t>in the craft based production – supported by a comprehensive public system of vocational further training. </a:t>
            </a:r>
          </a:p>
        </p:txBody>
      </p:sp>
    </p:spTree>
    <p:extLst>
      <p:ext uri="{BB962C8B-B14F-4D97-AF65-F5344CB8AC3E}">
        <p14:creationId xmlns:p14="http://schemas.microsoft.com/office/powerpoint/2010/main" val="2843576228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81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81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81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81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fod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Christian Helms Jørgensen  • </a:t>
            </a:r>
            <a:r>
              <a:rPr lang="en-US" smtClean="0"/>
              <a:t>Department of Psychology and Educational Studies• Roskilde University</a:t>
            </a:r>
            <a:endParaRPr lang="da-DK" dirty="0"/>
          </a:p>
        </p:txBody>
      </p:sp>
      <p:pic>
        <p:nvPicPr>
          <p:cNvPr id="3" name="Billede 2"/>
          <p:cNvPicPr>
            <a:picLocks noChangeAspect="1"/>
          </p:cNvPicPr>
          <p:nvPr/>
        </p:nvPicPr>
        <p:blipFill rotWithShape="1">
          <a:blip r:embed="rId2"/>
          <a:srcRect l="21061" t="28038" r="5778" b="12771"/>
          <a:stretch/>
        </p:blipFill>
        <p:spPr>
          <a:xfrm>
            <a:off x="-324544" y="1412776"/>
            <a:ext cx="9671811" cy="4176464"/>
          </a:xfrm>
          <a:prstGeom prst="rect">
            <a:avLst/>
          </a:prstGeom>
        </p:spPr>
      </p:pic>
      <p:sp>
        <p:nvSpPr>
          <p:cNvPr id="4" name="Rektangel 3"/>
          <p:cNvSpPr/>
          <p:nvPr/>
        </p:nvSpPr>
        <p:spPr>
          <a:xfrm>
            <a:off x="395536" y="741814"/>
            <a:ext cx="831509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 smtClean="0">
                <a:solidFill>
                  <a:srgbClr val="000099"/>
                </a:solidFill>
                <a:latin typeface="Calibri" panose="020F0502020204030204" pitchFamily="34" charset="0"/>
              </a:rPr>
              <a:t>Proportion of students with high GPA levels 2000 – 2013                     N = 58.925</a:t>
            </a:r>
            <a:endParaRPr lang="da-DK" sz="2000" dirty="0"/>
          </a:p>
        </p:txBody>
      </p:sp>
      <p:sp>
        <p:nvSpPr>
          <p:cNvPr id="5" name="Rektangel 4"/>
          <p:cNvSpPr/>
          <p:nvPr/>
        </p:nvSpPr>
        <p:spPr>
          <a:xfrm>
            <a:off x="2339752" y="2627620"/>
            <a:ext cx="21899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solidFill>
                  <a:srgbClr val="000099"/>
                </a:solidFill>
                <a:latin typeface="Calibri" panose="020F0502020204030204" pitchFamily="34" charset="0"/>
              </a:rPr>
              <a:t>Universities  (Master)</a:t>
            </a:r>
            <a:endParaRPr lang="da-DK" dirty="0"/>
          </a:p>
        </p:txBody>
      </p:sp>
      <p:sp>
        <p:nvSpPr>
          <p:cNvPr id="6" name="Rektangel 5"/>
          <p:cNvSpPr/>
          <p:nvPr/>
        </p:nvSpPr>
        <p:spPr>
          <a:xfrm>
            <a:off x="2267744" y="4283804"/>
            <a:ext cx="30006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solidFill>
                  <a:srgbClr val="000099"/>
                </a:solidFill>
                <a:latin typeface="Calibri" panose="020F0502020204030204" pitchFamily="34" charset="0"/>
              </a:rPr>
              <a:t>University colleges (Bachelor) </a:t>
            </a:r>
            <a:endParaRPr lang="da-DK" dirty="0"/>
          </a:p>
        </p:txBody>
      </p:sp>
      <p:sp>
        <p:nvSpPr>
          <p:cNvPr id="7" name="Rektangel 6"/>
          <p:cNvSpPr/>
          <p:nvPr/>
        </p:nvSpPr>
        <p:spPr>
          <a:xfrm>
            <a:off x="6667865" y="4437776"/>
            <a:ext cx="2241704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GB" dirty="0" smtClean="0">
                <a:solidFill>
                  <a:srgbClr val="000099"/>
                </a:solidFill>
                <a:latin typeface="Calibri" panose="020F0502020204030204" pitchFamily="34" charset="0"/>
              </a:rPr>
              <a:t>Vocational Academies</a:t>
            </a:r>
            <a:endParaRPr lang="da-DK" dirty="0"/>
          </a:p>
        </p:txBody>
      </p:sp>
      <p:sp>
        <p:nvSpPr>
          <p:cNvPr id="8" name="Rektangel 7"/>
          <p:cNvSpPr/>
          <p:nvPr/>
        </p:nvSpPr>
        <p:spPr>
          <a:xfrm>
            <a:off x="7194006" y="2954550"/>
            <a:ext cx="136383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Polarisation</a:t>
            </a:r>
          </a:p>
          <a:p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stratification</a:t>
            </a:r>
            <a:endParaRPr lang="da-DK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10" name="Lige pilforbindelse 9"/>
          <p:cNvCxnSpPr/>
          <p:nvPr/>
        </p:nvCxnSpPr>
        <p:spPr>
          <a:xfrm>
            <a:off x="8674100" y="2060848"/>
            <a:ext cx="1" cy="240762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6722743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fod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Christian Helms Jørgensen  • </a:t>
            </a:r>
            <a:r>
              <a:rPr lang="en-US" smtClean="0"/>
              <a:t>Department of Psychology and Educational Studies• Roskilde University</a:t>
            </a:r>
            <a:endParaRPr lang="da-DK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611560" y="909315"/>
            <a:ext cx="8208912" cy="4967957"/>
          </a:xfrm>
          <a:prstGeom prst="rect">
            <a:avLst/>
          </a:prstGeom>
        </p:spPr>
        <p:txBody>
          <a:bodyPr/>
          <a:lstStyle/>
          <a:p>
            <a:pPr marL="174625" lvl="0" indent="-174625" eaLnBrk="0" hangingPunct="0">
              <a:lnSpc>
                <a:spcPct val="80000"/>
              </a:lnSpc>
              <a:spcBef>
                <a:spcPct val="20000"/>
              </a:spcBef>
              <a:spcAft>
                <a:spcPts val="1200"/>
              </a:spcAft>
              <a:tabLst>
                <a:tab pos="261938" algn="l"/>
              </a:tabLst>
              <a:defRPr/>
            </a:pPr>
            <a:r>
              <a:rPr lang="en-US" sz="2400" dirty="0" smtClean="0">
                <a:solidFill>
                  <a:srgbClr val="000099"/>
                </a:solidFill>
                <a:latin typeface="Calibri" panose="020F0502020204030204" pitchFamily="34" charset="0"/>
              </a:rPr>
              <a:t>Strengths </a:t>
            </a: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 panose="020F0502020204030204" pitchFamily="34" charset="0"/>
                <a:cs typeface="+mn-cs"/>
              </a:rPr>
              <a:t>of the dual system</a:t>
            </a:r>
            <a:r>
              <a:rPr kumimoji="0" lang="en-GB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 panose="020F0502020204030204" pitchFamily="34" charset="0"/>
                <a:cs typeface="+mn-cs"/>
              </a:rPr>
              <a:t> </a:t>
            </a: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666699"/>
                </a:solidFill>
                <a:effectLst/>
                <a:uLnTx/>
                <a:uFillTx/>
                <a:latin typeface="Calibri" panose="020F0502020204030204" pitchFamily="34" charset="0"/>
                <a:cs typeface="+mn-cs"/>
              </a:rPr>
              <a:t>(modern</a:t>
            </a:r>
            <a:r>
              <a:rPr kumimoji="0" lang="en-GB" sz="2400" b="0" i="0" u="none" strike="noStrike" kern="0" cap="none" spc="0" normalizeH="0" noProof="0" dirty="0" smtClean="0">
                <a:ln>
                  <a:noFill/>
                </a:ln>
                <a:solidFill>
                  <a:srgbClr val="666699"/>
                </a:solidFill>
                <a:effectLst/>
                <a:uLnTx/>
                <a:uFillTx/>
                <a:latin typeface="Calibri" panose="020F0502020204030204" pitchFamily="34" charset="0"/>
                <a:cs typeface="+mn-cs"/>
              </a:rPr>
              <a:t> </a:t>
            </a: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666699"/>
                </a:solidFill>
                <a:effectLst/>
                <a:uLnTx/>
                <a:uFillTx/>
                <a:latin typeface="Calibri" panose="020F0502020204030204" pitchFamily="34" charset="0"/>
                <a:cs typeface="+mn-cs"/>
              </a:rPr>
              <a:t>apprenticeship)</a:t>
            </a:r>
            <a:endParaRPr kumimoji="0" lang="en-GB" sz="2800" b="0" i="0" u="none" strike="noStrike" kern="0" cap="none" spc="0" normalizeH="0" baseline="0" noProof="0" dirty="0" smtClean="0">
              <a:ln>
                <a:noFill/>
              </a:ln>
              <a:solidFill>
                <a:srgbClr val="666699"/>
              </a:solidFill>
              <a:effectLst/>
              <a:uLnTx/>
              <a:uFillTx/>
              <a:latin typeface="Calibri" panose="020F0502020204030204" pitchFamily="34" charset="0"/>
              <a:cs typeface="+mn-cs"/>
            </a:endParaRPr>
          </a:p>
          <a:p>
            <a:pPr marL="274638" marR="0" lvl="1" indent="-182563" algn="l" defTabSz="914400" rtl="0" eaLnBrk="0" fontAlgn="base" latinLnBrk="0" hangingPunct="0">
              <a:lnSpc>
                <a:spcPts val="2900"/>
              </a:lnSpc>
              <a:spcBef>
                <a:spcPct val="20000"/>
              </a:spcBef>
              <a:spcAft>
                <a:spcPts val="1800"/>
              </a:spcAft>
              <a:buClrTx/>
              <a:buSzTx/>
              <a:buFont typeface="Arial" pitchFamily="34" charset="0"/>
              <a:buChar char="•"/>
              <a:tabLst>
                <a:tab pos="261938" algn="l"/>
              </a:tabLst>
              <a:defRPr/>
            </a:pPr>
            <a:r>
              <a:rPr lang="en-GB" sz="2000" kern="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The transition to </a:t>
            </a:r>
            <a:r>
              <a:rPr lang="en-GB" sz="2000" kern="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employment is </a:t>
            </a:r>
            <a:r>
              <a:rPr lang="en-GB" sz="2000" kern="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integrated in the work based training</a:t>
            </a:r>
          </a:p>
          <a:p>
            <a:pPr marL="274638" lvl="1" indent="-182563" eaLnBrk="0" hangingPunct="0">
              <a:lnSpc>
                <a:spcPts val="2900"/>
              </a:lnSpc>
              <a:spcBef>
                <a:spcPct val="20000"/>
              </a:spcBef>
              <a:spcAft>
                <a:spcPts val="1800"/>
              </a:spcAft>
              <a:buFont typeface="Arial" pitchFamily="34" charset="0"/>
              <a:buChar char="•"/>
              <a:tabLst>
                <a:tab pos="261938" algn="l"/>
              </a:tabLst>
              <a:defRPr/>
            </a:pPr>
            <a:r>
              <a:rPr lang="en-GB" sz="2000" kern="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Low youth unemployment and inclusion of non-academic youth  </a:t>
            </a:r>
          </a:p>
          <a:p>
            <a:pPr marL="274638" lvl="1" indent="-182563" eaLnBrk="0" hangingPunct="0">
              <a:lnSpc>
                <a:spcPts val="2900"/>
              </a:lnSpc>
              <a:spcBef>
                <a:spcPct val="20000"/>
              </a:spcBef>
              <a:spcAft>
                <a:spcPts val="1800"/>
              </a:spcAft>
              <a:buFont typeface="Arial" pitchFamily="34" charset="0"/>
              <a:buChar char="•"/>
              <a:tabLst>
                <a:tab pos="261938" algn="l"/>
              </a:tabLst>
            </a:pPr>
            <a:r>
              <a:rPr lang="en-GB" sz="2000" kern="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High rates of employment on relevant level of skills </a:t>
            </a:r>
          </a:p>
          <a:p>
            <a:pPr marL="274638" lvl="1" indent="-182563" eaLnBrk="0" hangingPunct="0">
              <a:lnSpc>
                <a:spcPts val="2900"/>
              </a:lnSpc>
              <a:spcBef>
                <a:spcPct val="20000"/>
              </a:spcBef>
              <a:spcAft>
                <a:spcPts val="1800"/>
              </a:spcAft>
              <a:buFont typeface="Arial" pitchFamily="34" charset="0"/>
              <a:buChar char="•"/>
              <a:tabLst>
                <a:tab pos="261938" algn="l"/>
              </a:tabLst>
            </a:pPr>
            <a:r>
              <a:rPr lang="en-GB" sz="2000" kern="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Offers an </a:t>
            </a:r>
            <a:r>
              <a:rPr lang="en-GB" sz="2000" kern="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alternative pathway besides </a:t>
            </a:r>
            <a:r>
              <a:rPr lang="en-GB" sz="2000" kern="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- not below - the academic track.</a:t>
            </a:r>
          </a:p>
        </p:txBody>
      </p:sp>
    </p:spTree>
    <p:extLst>
      <p:ext uri="{BB962C8B-B14F-4D97-AF65-F5344CB8AC3E}">
        <p14:creationId xmlns:p14="http://schemas.microsoft.com/office/powerpoint/2010/main" val="950414136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fod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a-DK" dirty="0" smtClean="0"/>
              <a:t>Christian Helms Jørgensen  • </a:t>
            </a:r>
            <a:r>
              <a:rPr lang="en-US" dirty="0" smtClean="0"/>
              <a:t>Department of Psychology and Educational Studies• Roskilde University</a:t>
            </a:r>
            <a:endParaRPr lang="da-DK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611560" y="693291"/>
            <a:ext cx="8352928" cy="5472013"/>
          </a:xfrm>
          <a:prstGeom prst="rect">
            <a:avLst/>
          </a:prstGeom>
        </p:spPr>
        <p:txBody>
          <a:bodyPr/>
          <a:lstStyle/>
          <a:p>
            <a:pPr marL="274638" lvl="1" indent="-182563" eaLnBrk="0" hangingPunct="0">
              <a:lnSpc>
                <a:spcPts val="2900"/>
              </a:lnSpc>
              <a:spcBef>
                <a:spcPct val="20000"/>
              </a:spcBef>
              <a:spcAft>
                <a:spcPct val="20000"/>
              </a:spcAft>
              <a:tabLst>
                <a:tab pos="261938" algn="l"/>
              </a:tabLst>
            </a:pPr>
            <a:r>
              <a:rPr lang="en-GB" sz="2400" kern="0" dirty="0" smtClean="0">
                <a:solidFill>
                  <a:srgbClr val="000099"/>
                </a:solidFill>
                <a:latin typeface="Calibri" panose="020F0502020204030204" pitchFamily="34" charset="0"/>
              </a:rPr>
              <a:t>These </a:t>
            </a:r>
            <a:r>
              <a:rPr lang="en-GB" sz="2400" kern="0" dirty="0">
                <a:solidFill>
                  <a:srgbClr val="000099"/>
                </a:solidFill>
                <a:latin typeface="Calibri" panose="020F0502020204030204" pitchFamily="34" charset="0"/>
              </a:rPr>
              <a:t>advantages </a:t>
            </a:r>
            <a:r>
              <a:rPr lang="en-GB" sz="2400" kern="0" dirty="0" smtClean="0">
                <a:solidFill>
                  <a:srgbClr val="000099"/>
                </a:solidFill>
                <a:latin typeface="Calibri" panose="020F0502020204030204" pitchFamily="34" charset="0"/>
              </a:rPr>
              <a:t>of apprenticeships are </a:t>
            </a:r>
            <a:r>
              <a:rPr lang="en-GB" sz="2400" kern="0" dirty="0">
                <a:solidFill>
                  <a:srgbClr val="000099"/>
                </a:solidFill>
                <a:latin typeface="Calibri" panose="020F0502020204030204" pitchFamily="34" charset="0"/>
              </a:rPr>
              <a:t>also weaknesses</a:t>
            </a:r>
            <a:r>
              <a:rPr lang="en-GB" sz="2000" kern="0" dirty="0">
                <a:solidFill>
                  <a:srgbClr val="000099"/>
                </a:solidFill>
                <a:latin typeface="Calibri" panose="020F0502020204030204" pitchFamily="34" charset="0"/>
              </a:rPr>
              <a:t>: </a:t>
            </a:r>
          </a:p>
          <a:p>
            <a:pPr marL="274638" lvl="1" indent="-182563" eaLnBrk="0" hangingPunct="0">
              <a:lnSpc>
                <a:spcPts val="2900"/>
              </a:lnSpc>
              <a:spcBef>
                <a:spcPct val="20000"/>
              </a:spcBef>
              <a:spcAft>
                <a:spcPct val="20000"/>
              </a:spcAft>
              <a:buFont typeface="Arial" pitchFamily="34" charset="0"/>
              <a:buChar char="•"/>
              <a:tabLst>
                <a:tab pos="261938" algn="l"/>
              </a:tabLst>
            </a:pPr>
            <a:r>
              <a:rPr lang="en-GB" sz="2000" kern="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Transfers students </a:t>
            </a:r>
            <a:r>
              <a:rPr lang="en-GB" sz="2000" kern="0" dirty="0">
                <a:solidFill>
                  <a:srgbClr val="C00000"/>
                </a:solidFill>
                <a:latin typeface="Calibri" panose="020F0502020204030204" pitchFamily="34" charset="0"/>
              </a:rPr>
              <a:t>out</a:t>
            </a:r>
            <a:r>
              <a:rPr lang="en-GB" sz="2000" kern="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 of the educational system </a:t>
            </a:r>
          </a:p>
          <a:p>
            <a:pPr marL="274638" lvl="1" indent="-182563" eaLnBrk="0" hangingPunct="0">
              <a:lnSpc>
                <a:spcPts val="2900"/>
              </a:lnSpc>
              <a:spcBef>
                <a:spcPct val="20000"/>
              </a:spcBef>
              <a:spcAft>
                <a:spcPct val="20000"/>
              </a:spcAft>
              <a:buFont typeface="Arial" pitchFamily="34" charset="0"/>
              <a:buChar char="•"/>
              <a:tabLst>
                <a:tab pos="261938" algn="l"/>
              </a:tabLst>
            </a:pPr>
            <a:r>
              <a:rPr lang="en-GB" sz="2000" kern="0" dirty="0">
                <a:solidFill>
                  <a:srgbClr val="C00000"/>
                </a:solidFill>
                <a:latin typeface="Calibri" panose="020F0502020204030204" pitchFamily="34" charset="0"/>
              </a:rPr>
              <a:t>Diverts</a:t>
            </a:r>
            <a:r>
              <a:rPr lang="en-GB" sz="2000" kern="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 young people from higher education </a:t>
            </a:r>
          </a:p>
          <a:p>
            <a:pPr marL="274638" lvl="1" indent="-182563" eaLnBrk="0" hangingPunct="0">
              <a:lnSpc>
                <a:spcPts val="2900"/>
              </a:lnSpc>
              <a:spcBef>
                <a:spcPct val="20000"/>
              </a:spcBef>
              <a:spcAft>
                <a:spcPct val="20000"/>
              </a:spcAft>
              <a:buFont typeface="Arial" pitchFamily="34" charset="0"/>
              <a:buChar char="•"/>
              <a:tabLst>
                <a:tab pos="261938" algn="l"/>
              </a:tabLst>
            </a:pPr>
            <a:r>
              <a:rPr lang="en-GB" sz="2000" kern="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Appear as </a:t>
            </a:r>
            <a:r>
              <a:rPr lang="en-GB" sz="2000" kern="0" dirty="0">
                <a:solidFill>
                  <a:srgbClr val="C00000"/>
                </a:solidFill>
                <a:latin typeface="Calibri" panose="020F0502020204030204" pitchFamily="34" charset="0"/>
              </a:rPr>
              <a:t>‘blind alley’ </a:t>
            </a:r>
            <a:r>
              <a:rPr lang="en-GB" sz="2000" kern="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in the educational system</a:t>
            </a:r>
            <a:endParaRPr lang="en-GB" sz="2000" kern="0" dirty="0">
              <a:solidFill>
                <a:schemeClr val="accent4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274638" lvl="1" indent="-182563" eaLnBrk="0" hangingPunct="0">
              <a:lnSpc>
                <a:spcPts val="2500"/>
              </a:lnSpc>
              <a:spcBef>
                <a:spcPct val="20000"/>
              </a:spcBef>
              <a:spcAft>
                <a:spcPct val="20000"/>
              </a:spcAft>
              <a:buFont typeface="Arial" pitchFamily="34" charset="0"/>
              <a:buChar char="•"/>
              <a:tabLst>
                <a:tab pos="261938" algn="l"/>
              </a:tabLst>
            </a:pPr>
            <a:r>
              <a:rPr lang="en-GB" sz="2000" kern="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The social partners give priority to </a:t>
            </a:r>
            <a:r>
              <a:rPr lang="en-GB" sz="2000" kern="0" dirty="0" smtClean="0">
                <a:solidFill>
                  <a:srgbClr val="FF3300"/>
                </a:solidFill>
                <a:latin typeface="Calibri" panose="020F0502020204030204" pitchFamily="34" charset="0"/>
              </a:rPr>
              <a:t>employability</a:t>
            </a:r>
            <a:r>
              <a:rPr lang="en-GB" sz="2000" kern="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 over HE eligibility</a:t>
            </a:r>
          </a:p>
          <a:p>
            <a:pPr marL="274638" lvl="1" indent="-182563" eaLnBrk="0" hangingPunct="0">
              <a:lnSpc>
                <a:spcPts val="2500"/>
              </a:lnSpc>
              <a:spcBef>
                <a:spcPct val="20000"/>
              </a:spcBef>
              <a:spcAft>
                <a:spcPct val="20000"/>
              </a:spcAft>
              <a:buFont typeface="Arial" pitchFamily="34" charset="0"/>
              <a:buChar char="•"/>
              <a:tabLst>
                <a:tab pos="261938" algn="l"/>
              </a:tabLst>
            </a:pPr>
            <a:r>
              <a:rPr lang="en-GB" sz="2000" kern="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This result in </a:t>
            </a:r>
            <a:r>
              <a:rPr lang="en-GB" sz="2000" kern="0" dirty="0" smtClean="0">
                <a:solidFill>
                  <a:srgbClr val="FF3300"/>
                </a:solidFill>
                <a:latin typeface="Calibri" panose="020F0502020204030204" pitchFamily="34" charset="0"/>
              </a:rPr>
              <a:t>low permeability </a:t>
            </a:r>
            <a:r>
              <a:rPr lang="en-GB" sz="2000" kern="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from dual VET to higher education </a:t>
            </a:r>
          </a:p>
          <a:p>
            <a:pPr marL="92075" lvl="1" eaLnBrk="0" hangingPunct="0">
              <a:lnSpc>
                <a:spcPts val="2900"/>
              </a:lnSpc>
              <a:spcBef>
                <a:spcPts val="1200"/>
              </a:spcBef>
              <a:spcAft>
                <a:spcPts val="600"/>
              </a:spcAft>
              <a:tabLst>
                <a:tab pos="261938" algn="l"/>
              </a:tabLst>
            </a:pPr>
            <a:r>
              <a:rPr lang="en-GB" sz="2000" kern="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</a:rPr>
              <a:t>Policy dilemma: </a:t>
            </a:r>
          </a:p>
          <a:p>
            <a:pPr marL="893763" lvl="1" indent="-350838" eaLnBrk="0" hangingPunct="0">
              <a:lnSpc>
                <a:spcPts val="2900"/>
              </a:lnSpc>
              <a:spcBef>
                <a:spcPts val="0"/>
              </a:spcBef>
              <a:spcAft>
                <a:spcPts val="1200"/>
              </a:spcAft>
              <a:tabLst>
                <a:tab pos="1073150" algn="l"/>
              </a:tabLst>
            </a:pPr>
            <a:r>
              <a:rPr lang="en-GB" kern="0" dirty="0">
                <a:solidFill>
                  <a:srgbClr val="003399"/>
                </a:solidFill>
                <a:latin typeface="Calibri" panose="020F0502020204030204" pitchFamily="34" charset="0"/>
              </a:rPr>
              <a:t>→ </a:t>
            </a:r>
            <a:r>
              <a:rPr lang="en-GB" kern="0" dirty="0" smtClean="0">
                <a:solidFill>
                  <a:srgbClr val="003399"/>
                </a:solidFill>
                <a:latin typeface="Calibri" panose="020F0502020204030204" pitchFamily="34" charset="0"/>
              </a:rPr>
              <a:t>Trade-off between </a:t>
            </a:r>
            <a:r>
              <a:rPr lang="en-GB" kern="0" dirty="0" smtClean="0">
                <a:solidFill>
                  <a:srgbClr val="0033CC"/>
                </a:solidFill>
                <a:latin typeface="Calibri" panose="020F0502020204030204" pitchFamily="34" charset="0"/>
              </a:rPr>
              <a:t>social inclusion </a:t>
            </a:r>
            <a:r>
              <a:rPr lang="en-GB" kern="0" dirty="0" smtClean="0">
                <a:solidFill>
                  <a:srgbClr val="003399"/>
                </a:solidFill>
                <a:latin typeface="Calibri" panose="020F0502020204030204" pitchFamily="34" charset="0"/>
              </a:rPr>
              <a:t>in VET and </a:t>
            </a:r>
            <a:r>
              <a:rPr lang="en-GB" kern="0" dirty="0">
                <a:solidFill>
                  <a:srgbClr val="0033CC"/>
                </a:solidFill>
                <a:latin typeface="Calibri" panose="020F0502020204030204" pitchFamily="34" charset="0"/>
              </a:rPr>
              <a:t>social equality </a:t>
            </a:r>
            <a:r>
              <a:rPr lang="en-GB" kern="0" dirty="0" smtClean="0">
                <a:solidFill>
                  <a:srgbClr val="003399"/>
                </a:solidFill>
                <a:latin typeface="Calibri" panose="020F0502020204030204" pitchFamily="34" charset="0"/>
              </a:rPr>
              <a:t>in access to higher education. </a:t>
            </a:r>
          </a:p>
          <a:p>
            <a:pPr marL="893763" lvl="1" indent="-350838" eaLnBrk="0" hangingPunct="0">
              <a:lnSpc>
                <a:spcPts val="2900"/>
              </a:lnSpc>
              <a:spcBef>
                <a:spcPts val="0"/>
              </a:spcBef>
              <a:spcAft>
                <a:spcPts val="1200"/>
              </a:spcAft>
              <a:tabLst>
                <a:tab pos="1073150" algn="l"/>
              </a:tabLst>
            </a:pPr>
            <a:r>
              <a:rPr lang="en-GB" kern="0" dirty="0" smtClean="0">
                <a:solidFill>
                  <a:srgbClr val="003399"/>
                </a:solidFill>
                <a:latin typeface="Calibri" panose="020F0502020204030204" pitchFamily="34" charset="0"/>
              </a:rPr>
              <a:t>→  Difficult </a:t>
            </a:r>
            <a:r>
              <a:rPr lang="en-GB" kern="0" dirty="0">
                <a:solidFill>
                  <a:srgbClr val="003399"/>
                </a:solidFill>
                <a:latin typeface="Calibri" panose="020F0502020204030204" pitchFamily="34" charset="0"/>
              </a:rPr>
              <a:t>to achieve direct access to skilled employment and at the same time </a:t>
            </a:r>
            <a:r>
              <a:rPr lang="en-GB" kern="0" dirty="0" smtClean="0">
                <a:solidFill>
                  <a:srgbClr val="003399"/>
                </a:solidFill>
                <a:latin typeface="Calibri" panose="020F0502020204030204" pitchFamily="34" charset="0"/>
              </a:rPr>
              <a:t>offer direct </a:t>
            </a:r>
            <a:r>
              <a:rPr lang="en-GB" kern="0" dirty="0">
                <a:solidFill>
                  <a:srgbClr val="003399"/>
                </a:solidFill>
                <a:latin typeface="Calibri" panose="020F0502020204030204" pitchFamily="34" charset="0"/>
              </a:rPr>
              <a:t>access to higher education </a:t>
            </a:r>
            <a:r>
              <a:rPr lang="en-GB" kern="0" dirty="0" smtClean="0">
                <a:solidFill>
                  <a:srgbClr val="003399"/>
                </a:solidFill>
                <a:latin typeface="Calibri" panose="020F0502020204030204" pitchFamily="34" charset="0"/>
              </a:rPr>
              <a:t>from VET</a:t>
            </a:r>
            <a:endParaRPr lang="en-GB" kern="0" dirty="0">
              <a:solidFill>
                <a:srgbClr val="003399"/>
              </a:solidFill>
              <a:latin typeface="Calibri" panose="020F0502020204030204" pitchFamily="34" charset="0"/>
            </a:endParaRPr>
          </a:p>
          <a:p>
            <a:pPr marL="274638" lvl="1" indent="-182563" eaLnBrk="0" hangingPunct="0">
              <a:lnSpc>
                <a:spcPts val="2500"/>
              </a:lnSpc>
              <a:spcBef>
                <a:spcPct val="20000"/>
              </a:spcBef>
              <a:spcAft>
                <a:spcPct val="20000"/>
              </a:spcAft>
              <a:buFont typeface="Arial" pitchFamily="34" charset="0"/>
              <a:buChar char="•"/>
              <a:tabLst>
                <a:tab pos="261938" algn="l"/>
              </a:tabLst>
            </a:pPr>
            <a:endParaRPr lang="en-GB" sz="2000" kern="0" dirty="0" smtClean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5899905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Pladsholder til sidefod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da-DK" dirty="0" smtClean="0"/>
              <a:t>Christian Helms Jørgensen  • </a:t>
            </a:r>
            <a:r>
              <a:rPr lang="en-US" dirty="0" smtClean="0"/>
              <a:t>Department of Psychology and Educational Studies• Roskilde University</a:t>
            </a:r>
            <a:endParaRPr lang="da-DK" dirty="0" smtClean="0"/>
          </a:p>
        </p:txBody>
      </p:sp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498806" y="996698"/>
            <a:ext cx="8424738" cy="3939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eaLnBrk="0" hangingPunct="0">
              <a:spcAft>
                <a:spcPts val="2400"/>
              </a:spcAft>
              <a:defRPr/>
            </a:pPr>
            <a:r>
              <a:rPr lang="en-GB" sz="2000" dirty="0" smtClean="0">
                <a:solidFill>
                  <a:srgbClr val="000099"/>
                </a:solidFill>
                <a:latin typeface="Calibri" panose="020F0502020204030204" pitchFamily="34" charset="0"/>
              </a:rPr>
              <a:t>Consequences of these weaknesses of vocational education in Denmark </a:t>
            </a:r>
            <a:endParaRPr lang="en-GB" sz="2000" dirty="0" smtClean="0">
              <a:solidFill>
                <a:srgbClr val="3366CC"/>
              </a:solidFill>
              <a:latin typeface="Calibri" panose="020F0502020204030204" pitchFamily="34" charset="0"/>
            </a:endParaRPr>
          </a:p>
          <a:p>
            <a:pPr marL="273050" indent="-273050" eaLnBrk="0" hangingPunct="0">
              <a:spcAft>
                <a:spcPts val="1800"/>
              </a:spcAft>
              <a:buClr>
                <a:srgbClr val="FF0000"/>
              </a:buClr>
              <a:buFont typeface="Arial" pitchFamily="34" charset="0"/>
              <a:buChar char="•"/>
              <a:tabLst>
                <a:tab pos="571500" algn="l"/>
              </a:tabLst>
              <a:defRPr/>
            </a:pPr>
            <a:r>
              <a:rPr lang="en-GB" dirty="0" smtClean="0">
                <a:solidFill>
                  <a:srgbClr val="003399"/>
                </a:solidFill>
                <a:latin typeface="Calibri" panose="020F0502020204030204" pitchFamily="34" charset="0"/>
                <a:ea typeface="Times New Roman"/>
              </a:rPr>
              <a:t>Falling esteem : </a:t>
            </a:r>
            <a:r>
              <a:rPr lang="en-GB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/>
              </a:rPr>
              <a:t>VET appear as </a:t>
            </a:r>
            <a:r>
              <a:rPr lang="en-GB" dirty="0">
                <a:solidFill>
                  <a:srgbClr val="003399"/>
                </a:solidFill>
                <a:latin typeface="Calibri" panose="020F0502020204030204" pitchFamily="34" charset="0"/>
                <a:ea typeface="Times New Roman"/>
              </a:rPr>
              <a:t>a blind alley </a:t>
            </a:r>
            <a:r>
              <a:rPr lang="en-GB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/>
              </a:rPr>
              <a:t>in the education system. </a:t>
            </a:r>
          </a:p>
          <a:p>
            <a:pPr marL="273050" indent="-273050" eaLnBrk="0" hangingPunct="0">
              <a:spcAft>
                <a:spcPts val="1800"/>
              </a:spcAft>
              <a:buClr>
                <a:srgbClr val="FF0000"/>
              </a:buClr>
              <a:buFont typeface="Arial" pitchFamily="34" charset="0"/>
              <a:buChar char="•"/>
              <a:tabLst>
                <a:tab pos="571500" algn="l"/>
              </a:tabLst>
              <a:defRPr/>
            </a:pPr>
            <a:r>
              <a:rPr lang="en-GB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/>
              </a:rPr>
              <a:t>When choosing the dual system, they are </a:t>
            </a:r>
            <a:r>
              <a:rPr lang="en-GB" dirty="0">
                <a:solidFill>
                  <a:srgbClr val="003399"/>
                </a:solidFill>
                <a:latin typeface="Calibri" panose="020F0502020204030204" pitchFamily="34" charset="0"/>
                <a:ea typeface="Times New Roman"/>
              </a:rPr>
              <a:t>diverted</a:t>
            </a:r>
            <a:r>
              <a:rPr lang="en-GB" dirty="0" smtClean="0">
                <a:solidFill>
                  <a:srgbClr val="0000FF"/>
                </a:solidFill>
                <a:latin typeface="Calibri" panose="020F0502020204030204" pitchFamily="34" charset="0"/>
                <a:ea typeface="Times New Roman"/>
              </a:rPr>
              <a:t> </a:t>
            </a:r>
            <a:r>
              <a:rPr lang="en-GB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/>
              </a:rPr>
              <a:t>from higher education, and only 6% of a cohort progress from VET to higher education. </a:t>
            </a:r>
          </a:p>
          <a:p>
            <a:pPr marL="273050" indent="-273050" eaLnBrk="0" hangingPunct="0">
              <a:spcAft>
                <a:spcPts val="1800"/>
              </a:spcAft>
              <a:buClr>
                <a:srgbClr val="FF0000"/>
              </a:buClr>
              <a:buFont typeface="Arial" pitchFamily="34" charset="0"/>
              <a:buChar char="•"/>
              <a:tabLst>
                <a:tab pos="571500" algn="l"/>
              </a:tabLst>
              <a:defRPr/>
            </a:pPr>
            <a:r>
              <a:rPr lang="en-GB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/>
              </a:rPr>
              <a:t>However, the large companies consider higher education graduates with a background in the dual system as </a:t>
            </a:r>
            <a:r>
              <a:rPr lang="en-GB" dirty="0">
                <a:solidFill>
                  <a:srgbClr val="003399"/>
                </a:solidFill>
                <a:latin typeface="Calibri" panose="020F0502020204030204" pitchFamily="34" charset="0"/>
                <a:ea typeface="Times New Roman"/>
              </a:rPr>
              <a:t>attractive employees. </a:t>
            </a:r>
          </a:p>
          <a:p>
            <a:pPr eaLnBrk="0" hangingPunct="0">
              <a:spcAft>
                <a:spcPts val="1800"/>
              </a:spcAft>
              <a:buClr>
                <a:srgbClr val="FF0000"/>
              </a:buClr>
              <a:tabLst>
                <a:tab pos="571500" algn="l"/>
              </a:tabLst>
              <a:defRPr/>
            </a:pPr>
            <a:r>
              <a:rPr lang="en-GB" sz="2000" dirty="0">
                <a:solidFill>
                  <a:srgbClr val="000099"/>
                </a:solidFill>
                <a:latin typeface="Calibri" panose="020F0502020204030204" pitchFamily="34" charset="0"/>
              </a:rPr>
              <a:t>Political </a:t>
            </a:r>
            <a:r>
              <a:rPr lang="en-GB" sz="2000" dirty="0" smtClean="0">
                <a:solidFill>
                  <a:srgbClr val="000099"/>
                </a:solidFill>
                <a:latin typeface="Calibri" panose="020F0502020204030204" pitchFamily="34" charset="0"/>
              </a:rPr>
              <a:t>initiative </a:t>
            </a:r>
            <a:r>
              <a:rPr lang="en-GB" sz="2000" dirty="0">
                <a:solidFill>
                  <a:srgbClr val="000099"/>
                </a:solidFill>
                <a:latin typeface="Calibri" panose="020F0502020204030204" pitchFamily="34" charset="0"/>
              </a:rPr>
              <a:t>for improving access from VET to </a:t>
            </a:r>
            <a:r>
              <a:rPr lang="en-GB" sz="2000" dirty="0" smtClean="0">
                <a:solidFill>
                  <a:srgbClr val="000099"/>
                </a:solidFill>
                <a:latin typeface="Calibri" panose="020F0502020204030204" pitchFamily="34" charset="0"/>
              </a:rPr>
              <a:t>higher education: </a:t>
            </a:r>
            <a:endParaRPr lang="en-GB" sz="2000" dirty="0">
              <a:solidFill>
                <a:srgbClr val="3366CC"/>
              </a:solidFill>
              <a:latin typeface="Calibri" panose="020F0502020204030204" pitchFamily="34" charset="0"/>
            </a:endParaRPr>
          </a:p>
          <a:p>
            <a:pPr marL="712788" indent="-447675" eaLnBrk="0" hangingPunct="0">
              <a:spcAft>
                <a:spcPts val="1800"/>
              </a:spcAft>
              <a:buClr>
                <a:srgbClr val="FF0000"/>
              </a:buClr>
              <a:tabLst>
                <a:tab pos="571500" algn="l"/>
              </a:tabLst>
              <a:defRPr/>
            </a:pPr>
            <a:r>
              <a:rPr lang="en-GB" sz="2000" dirty="0" smtClean="0">
                <a:solidFill>
                  <a:srgbClr val="000099"/>
                </a:solidFill>
                <a:latin typeface="Calibri" panose="020F0502020204030204" pitchFamily="34" charset="0"/>
              </a:rPr>
              <a:t>→ The </a:t>
            </a:r>
            <a:r>
              <a:rPr lang="en-GB" sz="2000" dirty="0">
                <a:solidFill>
                  <a:srgbClr val="0033CC"/>
                </a:solidFill>
                <a:latin typeface="Calibri" panose="020F0502020204030204" pitchFamily="34" charset="0"/>
              </a:rPr>
              <a:t>eux programme </a:t>
            </a:r>
            <a:r>
              <a:rPr lang="en-GB" sz="2000" dirty="0">
                <a:solidFill>
                  <a:srgbClr val="000099"/>
                </a:solidFill>
                <a:latin typeface="Calibri" panose="020F0502020204030204" pitchFamily="34" charset="0"/>
              </a:rPr>
              <a:t>was introduced to offer </a:t>
            </a:r>
            <a:r>
              <a:rPr lang="en-GB" sz="2000" dirty="0">
                <a:solidFill>
                  <a:srgbClr val="0033CC"/>
                </a:solidFill>
                <a:latin typeface="Calibri" panose="020F0502020204030204" pitchFamily="34" charset="0"/>
              </a:rPr>
              <a:t>Hybrid Qualifications, </a:t>
            </a:r>
            <a:r>
              <a:rPr lang="en-GB" sz="2000" dirty="0">
                <a:solidFill>
                  <a:srgbClr val="000099"/>
                </a:solidFill>
                <a:latin typeface="Calibri" panose="020F0502020204030204" pitchFamily="34" charset="0"/>
              </a:rPr>
              <a:t>that give access to skilled employment and higher education. 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81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81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81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81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81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481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Bøjet pil 17"/>
          <p:cNvSpPr>
            <a:spLocks/>
          </p:cNvSpPr>
          <p:nvPr/>
        </p:nvSpPr>
        <p:spPr>
          <a:xfrm>
            <a:off x="4032250" y="1906588"/>
            <a:ext cx="755650" cy="307975"/>
          </a:xfrm>
          <a:prstGeom prst="bentArrow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endParaRPr lang="en-GB" sz="14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" name="Bøjet pil 19"/>
          <p:cNvSpPr>
            <a:spLocks/>
          </p:cNvSpPr>
          <p:nvPr/>
        </p:nvSpPr>
        <p:spPr>
          <a:xfrm>
            <a:off x="2700338" y="1536700"/>
            <a:ext cx="2051050" cy="307975"/>
          </a:xfrm>
          <a:prstGeom prst="bentArrow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endParaRPr lang="en-GB" sz="14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3" name="Text Box 12"/>
          <p:cNvSpPr txBox="1">
            <a:spLocks noChangeArrowheads="1"/>
          </p:cNvSpPr>
          <p:nvPr/>
        </p:nvSpPr>
        <p:spPr bwMode="auto">
          <a:xfrm>
            <a:off x="2267744" y="1772816"/>
            <a:ext cx="1366837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accent1">
                <a:lumMod val="20000"/>
                <a:lumOff val="80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Bachelor</a:t>
            </a:r>
            <a:endParaRPr lang="en-GB" sz="1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>
              <a:defRPr/>
            </a:pPr>
            <a:endParaRPr lang="en-GB" sz="16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>
              <a:defRPr/>
            </a:pPr>
            <a:endParaRPr lang="en-GB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8" name="Kombinationstegning 27"/>
          <p:cNvSpPr/>
          <p:nvPr/>
        </p:nvSpPr>
        <p:spPr>
          <a:xfrm>
            <a:off x="4793240" y="4492624"/>
            <a:ext cx="1453683" cy="755261"/>
          </a:xfrm>
          <a:custGeom>
            <a:avLst/>
            <a:gdLst>
              <a:gd name="connsiteX0" fmla="*/ 0 w 586854"/>
              <a:gd name="connsiteY0" fmla="*/ 907576 h 907576"/>
              <a:gd name="connsiteX1" fmla="*/ 95534 w 586854"/>
              <a:gd name="connsiteY1" fmla="*/ 539087 h 907576"/>
              <a:gd name="connsiteX2" fmla="*/ 491319 w 586854"/>
              <a:gd name="connsiteY2" fmla="*/ 320723 h 907576"/>
              <a:gd name="connsiteX3" fmla="*/ 573206 w 586854"/>
              <a:gd name="connsiteY3" fmla="*/ 47767 h 907576"/>
              <a:gd name="connsiteX4" fmla="*/ 573206 w 586854"/>
              <a:gd name="connsiteY4" fmla="*/ 34120 h 907576"/>
              <a:gd name="connsiteX0" fmla="*/ 0 w 586470"/>
              <a:gd name="connsiteY0" fmla="*/ 927841 h 927841"/>
              <a:gd name="connsiteX1" fmla="*/ 95534 w 586470"/>
              <a:gd name="connsiteY1" fmla="*/ 559352 h 927841"/>
              <a:gd name="connsiteX2" fmla="*/ 493622 w 586470"/>
              <a:gd name="connsiteY2" fmla="*/ 462576 h 927841"/>
              <a:gd name="connsiteX3" fmla="*/ 573206 w 586470"/>
              <a:gd name="connsiteY3" fmla="*/ 68032 h 927841"/>
              <a:gd name="connsiteX4" fmla="*/ 573206 w 586470"/>
              <a:gd name="connsiteY4" fmla="*/ 54385 h 927841"/>
              <a:gd name="connsiteX0" fmla="*/ 23733 w 610203"/>
              <a:gd name="connsiteY0" fmla="*/ 927841 h 927841"/>
              <a:gd name="connsiteX1" fmla="*/ 82270 w 610203"/>
              <a:gd name="connsiteY1" fmla="*/ 551038 h 927841"/>
              <a:gd name="connsiteX2" fmla="*/ 517355 w 610203"/>
              <a:gd name="connsiteY2" fmla="*/ 462576 h 927841"/>
              <a:gd name="connsiteX3" fmla="*/ 596939 w 610203"/>
              <a:gd name="connsiteY3" fmla="*/ 68032 h 927841"/>
              <a:gd name="connsiteX4" fmla="*/ 596939 w 610203"/>
              <a:gd name="connsiteY4" fmla="*/ 54385 h 927841"/>
              <a:gd name="connsiteX0" fmla="*/ 0 w 586470"/>
              <a:gd name="connsiteY0" fmla="*/ 927841 h 927841"/>
              <a:gd name="connsiteX1" fmla="*/ 89614 w 586470"/>
              <a:gd name="connsiteY1" fmla="*/ 462576 h 927841"/>
              <a:gd name="connsiteX2" fmla="*/ 493622 w 586470"/>
              <a:gd name="connsiteY2" fmla="*/ 462576 h 927841"/>
              <a:gd name="connsiteX3" fmla="*/ 573206 w 586470"/>
              <a:gd name="connsiteY3" fmla="*/ 68032 h 927841"/>
              <a:gd name="connsiteX4" fmla="*/ 573206 w 586470"/>
              <a:gd name="connsiteY4" fmla="*/ 54385 h 927841"/>
              <a:gd name="connsiteX0" fmla="*/ 0 w 586470"/>
              <a:gd name="connsiteY0" fmla="*/ 927841 h 927841"/>
              <a:gd name="connsiteX1" fmla="*/ 151769 w 586470"/>
              <a:gd name="connsiteY1" fmla="*/ 551038 h 927841"/>
              <a:gd name="connsiteX2" fmla="*/ 493622 w 586470"/>
              <a:gd name="connsiteY2" fmla="*/ 462576 h 927841"/>
              <a:gd name="connsiteX3" fmla="*/ 573206 w 586470"/>
              <a:gd name="connsiteY3" fmla="*/ 68032 h 927841"/>
              <a:gd name="connsiteX4" fmla="*/ 573206 w 586470"/>
              <a:gd name="connsiteY4" fmla="*/ 54385 h 927841"/>
              <a:gd name="connsiteX0" fmla="*/ 32448 w 618918"/>
              <a:gd name="connsiteY0" fmla="*/ 927841 h 927841"/>
              <a:gd name="connsiteX1" fmla="*/ 184217 w 618918"/>
              <a:gd name="connsiteY1" fmla="*/ 551038 h 927841"/>
              <a:gd name="connsiteX2" fmla="*/ 526070 w 618918"/>
              <a:gd name="connsiteY2" fmla="*/ 462576 h 927841"/>
              <a:gd name="connsiteX3" fmla="*/ 605654 w 618918"/>
              <a:gd name="connsiteY3" fmla="*/ 68032 h 927841"/>
              <a:gd name="connsiteX4" fmla="*/ 605654 w 618918"/>
              <a:gd name="connsiteY4" fmla="*/ 54385 h 927841"/>
              <a:gd name="connsiteX0" fmla="*/ 32448 w 627386"/>
              <a:gd name="connsiteY0" fmla="*/ 942584 h 942584"/>
              <a:gd name="connsiteX1" fmla="*/ 184217 w 627386"/>
              <a:gd name="connsiteY1" fmla="*/ 565781 h 942584"/>
              <a:gd name="connsiteX2" fmla="*/ 557147 w 627386"/>
              <a:gd name="connsiteY2" fmla="*/ 565781 h 942584"/>
              <a:gd name="connsiteX3" fmla="*/ 605654 w 627386"/>
              <a:gd name="connsiteY3" fmla="*/ 82775 h 942584"/>
              <a:gd name="connsiteX4" fmla="*/ 605654 w 627386"/>
              <a:gd name="connsiteY4" fmla="*/ 69128 h 942584"/>
              <a:gd name="connsiteX0" fmla="*/ 32448 w 627386"/>
              <a:gd name="connsiteY0" fmla="*/ 927841 h 927841"/>
              <a:gd name="connsiteX1" fmla="*/ 184217 w 627386"/>
              <a:gd name="connsiteY1" fmla="*/ 551038 h 927841"/>
              <a:gd name="connsiteX2" fmla="*/ 557147 w 627386"/>
              <a:gd name="connsiteY2" fmla="*/ 462576 h 927841"/>
              <a:gd name="connsiteX3" fmla="*/ 605654 w 627386"/>
              <a:gd name="connsiteY3" fmla="*/ 68032 h 927841"/>
              <a:gd name="connsiteX4" fmla="*/ 605654 w 627386"/>
              <a:gd name="connsiteY4" fmla="*/ 54385 h 927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7386" h="927841">
                <a:moveTo>
                  <a:pt x="32448" y="927841"/>
                </a:moveTo>
                <a:cubicBezTo>
                  <a:pt x="39272" y="792501"/>
                  <a:pt x="0" y="626385"/>
                  <a:pt x="184217" y="551038"/>
                </a:cubicBezTo>
                <a:cubicBezTo>
                  <a:pt x="266487" y="473494"/>
                  <a:pt x="486908" y="543077"/>
                  <a:pt x="557147" y="462576"/>
                </a:cubicBezTo>
                <a:cubicBezTo>
                  <a:pt x="627386" y="382075"/>
                  <a:pt x="597570" y="136064"/>
                  <a:pt x="605654" y="68032"/>
                </a:cubicBezTo>
                <a:cubicBezTo>
                  <a:pt x="613739" y="0"/>
                  <a:pt x="612478" y="37325"/>
                  <a:pt x="605654" y="54385"/>
                </a:cubicBezTo>
              </a:path>
            </a:pathLst>
          </a:custGeom>
          <a:ln w="76200">
            <a:tailEnd type="triangle"/>
          </a:ln>
          <a:effectLst>
            <a:glow rad="63500">
              <a:schemeClr val="accent5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27" name="Kombinationstegning 26"/>
          <p:cNvSpPr/>
          <p:nvPr/>
        </p:nvSpPr>
        <p:spPr>
          <a:xfrm flipH="1">
            <a:off x="2956014" y="4470825"/>
            <a:ext cx="1327962" cy="758375"/>
          </a:xfrm>
          <a:custGeom>
            <a:avLst/>
            <a:gdLst>
              <a:gd name="connsiteX0" fmla="*/ 0 w 586854"/>
              <a:gd name="connsiteY0" fmla="*/ 907576 h 907576"/>
              <a:gd name="connsiteX1" fmla="*/ 95534 w 586854"/>
              <a:gd name="connsiteY1" fmla="*/ 539087 h 907576"/>
              <a:gd name="connsiteX2" fmla="*/ 491319 w 586854"/>
              <a:gd name="connsiteY2" fmla="*/ 320723 h 907576"/>
              <a:gd name="connsiteX3" fmla="*/ 573206 w 586854"/>
              <a:gd name="connsiteY3" fmla="*/ 47767 h 907576"/>
              <a:gd name="connsiteX4" fmla="*/ 573206 w 586854"/>
              <a:gd name="connsiteY4" fmla="*/ 34120 h 907576"/>
              <a:gd name="connsiteX0" fmla="*/ 0 w 601260"/>
              <a:gd name="connsiteY0" fmla="*/ 931667 h 931667"/>
              <a:gd name="connsiteX1" fmla="*/ 95534 w 601260"/>
              <a:gd name="connsiteY1" fmla="*/ 563178 h 931667"/>
              <a:gd name="connsiteX2" fmla="*/ 521648 w 601260"/>
              <a:gd name="connsiteY2" fmla="*/ 489356 h 931667"/>
              <a:gd name="connsiteX3" fmla="*/ 573206 w 601260"/>
              <a:gd name="connsiteY3" fmla="*/ 71858 h 931667"/>
              <a:gd name="connsiteX4" fmla="*/ 573206 w 601260"/>
              <a:gd name="connsiteY4" fmla="*/ 58211 h 931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1260" h="931667">
                <a:moveTo>
                  <a:pt x="0" y="931667"/>
                </a:moveTo>
                <a:cubicBezTo>
                  <a:pt x="6824" y="796327"/>
                  <a:pt x="8593" y="636896"/>
                  <a:pt x="95534" y="563178"/>
                </a:cubicBezTo>
                <a:cubicBezTo>
                  <a:pt x="182475" y="489460"/>
                  <a:pt x="442036" y="571243"/>
                  <a:pt x="521648" y="489356"/>
                </a:cubicBezTo>
                <a:cubicBezTo>
                  <a:pt x="601260" y="407469"/>
                  <a:pt x="564613" y="143716"/>
                  <a:pt x="573206" y="71858"/>
                </a:cubicBezTo>
                <a:cubicBezTo>
                  <a:pt x="581799" y="0"/>
                  <a:pt x="580030" y="41151"/>
                  <a:pt x="573206" y="58211"/>
                </a:cubicBezTo>
              </a:path>
            </a:pathLst>
          </a:custGeom>
          <a:ln w="76200">
            <a:tailEnd type="triangle"/>
          </a:ln>
          <a:effectLst>
            <a:glow rad="63500">
              <a:schemeClr val="accent5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21" name="Bøjet pil 20"/>
          <p:cNvSpPr>
            <a:spLocks/>
          </p:cNvSpPr>
          <p:nvPr/>
        </p:nvSpPr>
        <p:spPr>
          <a:xfrm>
            <a:off x="1476375" y="1239838"/>
            <a:ext cx="3240088" cy="306387"/>
          </a:xfrm>
          <a:prstGeom prst="bentArrow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endParaRPr lang="en-GB" sz="14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Text Box 12"/>
          <p:cNvSpPr txBox="1">
            <a:spLocks noChangeArrowheads="1"/>
          </p:cNvSpPr>
          <p:nvPr/>
        </p:nvSpPr>
        <p:spPr bwMode="auto">
          <a:xfrm>
            <a:off x="1138238" y="1544638"/>
            <a:ext cx="1179512" cy="9694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accent1">
                <a:lumMod val="20000"/>
                <a:lumOff val="80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Master</a:t>
            </a:r>
          </a:p>
          <a:p>
            <a:pPr algn="ctr">
              <a:defRPr/>
            </a:pPr>
            <a:endParaRPr lang="en-GB" sz="16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>
              <a:defRPr/>
            </a:pPr>
            <a:endParaRPr lang="en-GB" sz="9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>
              <a:defRPr/>
            </a:pPr>
            <a:endParaRPr lang="en-GB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Opadgående pil 16"/>
          <p:cNvSpPr>
            <a:spLocks/>
          </p:cNvSpPr>
          <p:nvPr/>
        </p:nvSpPr>
        <p:spPr>
          <a:xfrm>
            <a:off x="5770563" y="3078163"/>
            <a:ext cx="1106487" cy="782637"/>
          </a:xfrm>
          <a:prstGeom prst="upArrow">
            <a:avLst/>
          </a:prstGeom>
          <a:solidFill>
            <a:schemeClr val="tx2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400" dirty="0" smtClean="0">
                <a:solidFill>
                  <a:srgbClr val="002060"/>
                </a:solidFill>
              </a:rPr>
              <a:t>31%</a:t>
            </a:r>
            <a:endParaRPr lang="en-GB" sz="1600" dirty="0">
              <a:solidFill>
                <a:srgbClr val="002060"/>
              </a:solidFill>
            </a:endParaRPr>
          </a:p>
        </p:txBody>
      </p:sp>
      <p:sp>
        <p:nvSpPr>
          <p:cNvPr id="16" name="Opadgående pil 15"/>
          <p:cNvSpPr>
            <a:spLocks/>
          </p:cNvSpPr>
          <p:nvPr/>
        </p:nvSpPr>
        <p:spPr>
          <a:xfrm>
            <a:off x="2268538" y="3068638"/>
            <a:ext cx="1079500" cy="792162"/>
          </a:xfrm>
          <a:prstGeom prst="upArrow">
            <a:avLst>
              <a:gd name="adj1" fmla="val 50000"/>
              <a:gd name="adj2" fmla="val 50711"/>
            </a:avLst>
          </a:prstGeom>
          <a:solidFill>
            <a:schemeClr val="tx2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400" dirty="0" smtClean="0">
                <a:solidFill>
                  <a:srgbClr val="002060"/>
                </a:solidFill>
              </a:rPr>
              <a:t>61%</a:t>
            </a:r>
            <a:endParaRPr lang="en-GB" sz="1400" dirty="0">
              <a:solidFill>
                <a:srgbClr val="002060"/>
              </a:solidFill>
            </a:endParaRPr>
          </a:p>
        </p:txBody>
      </p:sp>
      <p:sp>
        <p:nvSpPr>
          <p:cNvPr id="8208" name="Text Box 10"/>
          <p:cNvSpPr txBox="1">
            <a:spLocks noChangeArrowheads="1"/>
          </p:cNvSpPr>
          <p:nvPr/>
        </p:nvSpPr>
        <p:spPr bwMode="auto">
          <a:xfrm>
            <a:off x="1115616" y="498158"/>
            <a:ext cx="69847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1600" dirty="0" smtClean="0">
                <a:solidFill>
                  <a:srgbClr val="0033CC"/>
                </a:solidFill>
                <a:latin typeface="Comic Sans MS" pitchFamily="66" charset="0"/>
              </a:rPr>
              <a:t>Position of the eux programme in the Danish educational system </a:t>
            </a:r>
            <a:endParaRPr lang="en-GB" sz="1600" dirty="0">
              <a:solidFill>
                <a:srgbClr val="0033CC"/>
              </a:solidFill>
              <a:latin typeface="Comic Sans MS" pitchFamily="66" charset="0"/>
            </a:endParaRPr>
          </a:p>
        </p:txBody>
      </p:sp>
      <p:sp>
        <p:nvSpPr>
          <p:cNvPr id="271372" name="Text Box 12"/>
          <p:cNvSpPr txBox="1">
            <a:spLocks noChangeArrowheads="1"/>
          </p:cNvSpPr>
          <p:nvPr/>
        </p:nvSpPr>
        <p:spPr bwMode="auto">
          <a:xfrm>
            <a:off x="1187450" y="3857625"/>
            <a:ext cx="3348038" cy="70788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General education: </a:t>
            </a:r>
            <a:r>
              <a:rPr lang="en-GB" sz="1600" b="1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Gymnasium</a:t>
            </a:r>
          </a:p>
          <a:p>
            <a:pPr algn="just">
              <a:defRPr/>
            </a:pPr>
            <a:r>
              <a:rPr lang="en-GB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‘classic’                   │              vocational</a:t>
            </a:r>
          </a:p>
          <a:p>
            <a:pPr algn="just">
              <a:defRPr/>
            </a:pPr>
            <a:r>
              <a:rPr lang="en-GB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Gymnasium                             Gymnasiums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4643438" y="3862388"/>
            <a:ext cx="3222625" cy="70788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  Vocational education</a:t>
            </a:r>
            <a:endParaRPr lang="en-GB" sz="12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>
              <a:defRPr/>
            </a:pPr>
            <a:r>
              <a:rPr lang="en-GB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 12 main entrances </a:t>
            </a:r>
          </a:p>
          <a:p>
            <a:pPr algn="ctr">
              <a:defRPr/>
            </a:pPr>
            <a:r>
              <a:rPr lang="en-GB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 109 programmes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1187450" y="5200650"/>
            <a:ext cx="6697663" cy="73866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GB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Basic school </a:t>
            </a:r>
          </a:p>
          <a:p>
            <a:pPr algn="ctr">
              <a:defRPr/>
            </a:pPr>
            <a:r>
              <a:rPr lang="en-GB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9 – 10. grade</a:t>
            </a:r>
          </a:p>
          <a:p>
            <a:pPr algn="ctr">
              <a:defRPr/>
            </a:pPr>
            <a:endParaRPr lang="en-GB" sz="1400" dirty="0">
              <a:solidFill>
                <a:schemeClr val="folHlink"/>
              </a:solidFill>
            </a:endParaRPr>
          </a:p>
        </p:txBody>
      </p:sp>
      <p:sp>
        <p:nvSpPr>
          <p:cNvPr id="19" name="Text Box 12"/>
          <p:cNvSpPr txBox="1">
            <a:spLocks noChangeArrowheads="1"/>
          </p:cNvSpPr>
          <p:nvPr/>
        </p:nvSpPr>
        <p:spPr bwMode="auto">
          <a:xfrm>
            <a:off x="1138238" y="2482850"/>
            <a:ext cx="3643312" cy="5857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           Higher </a:t>
            </a:r>
            <a:r>
              <a:rPr lang="en-GB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education</a:t>
            </a:r>
            <a:r>
              <a:rPr lang="en-GB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</a:t>
            </a:r>
          </a:p>
          <a:p>
            <a:pPr algn="ctr">
              <a:defRPr/>
            </a:pPr>
            <a:endParaRPr lang="en-GB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4" name="Afrundet rektangel 33"/>
          <p:cNvSpPr>
            <a:spLocks/>
          </p:cNvSpPr>
          <p:nvPr/>
        </p:nvSpPr>
        <p:spPr>
          <a:xfrm>
            <a:off x="5003800" y="1124744"/>
            <a:ext cx="2808288" cy="1943894"/>
          </a:xfrm>
          <a:prstGeom prst="roundRect">
            <a:avLst/>
          </a:prstGeom>
          <a:solidFill>
            <a:srgbClr val="00B050"/>
          </a:solidFill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4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en-GB" sz="1600" b="1" dirty="0" smtClean="0">
                <a:solidFill>
                  <a:schemeClr val="bg1">
                    <a:lumMod val="95000"/>
                  </a:schemeClr>
                </a:solidFill>
              </a:rPr>
              <a:t>Labour market</a:t>
            </a:r>
            <a:endParaRPr lang="en-GB" sz="14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40" name="Tekstboks 39"/>
          <p:cNvSpPr txBox="1">
            <a:spLocks/>
          </p:cNvSpPr>
          <p:nvPr/>
        </p:nvSpPr>
        <p:spPr>
          <a:xfrm>
            <a:off x="4644016" y="3861048"/>
            <a:ext cx="576056" cy="746358"/>
          </a:xfrm>
          <a:prstGeom prst="rect">
            <a:avLst/>
          </a:prstGeom>
          <a:solidFill>
            <a:srgbClr val="FFC000"/>
          </a:solidFill>
          <a:ln w="3175">
            <a:solidFill>
              <a:schemeClr val="tx1">
                <a:lumMod val="65000"/>
                <a:lumOff val="35000"/>
              </a:schemeClr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ctr">
              <a:lnSpc>
                <a:spcPts val="1700"/>
              </a:lnSpc>
              <a:defRPr/>
            </a:pPr>
            <a:r>
              <a:rPr lang="en-GB" sz="1600" b="1" dirty="0" smtClean="0">
                <a:solidFill>
                  <a:schemeClr val="accent1">
                    <a:lumMod val="75000"/>
                  </a:schemeClr>
                </a:solidFill>
              </a:rPr>
              <a:t>E</a:t>
            </a:r>
          </a:p>
          <a:p>
            <a:pPr algn="ctr">
              <a:lnSpc>
                <a:spcPts val="1700"/>
              </a:lnSpc>
              <a:defRPr/>
            </a:pPr>
            <a:r>
              <a:rPr lang="en-GB" sz="1600" b="1" dirty="0" smtClean="0">
                <a:solidFill>
                  <a:schemeClr val="accent1">
                    <a:lumMod val="75000"/>
                  </a:schemeClr>
                </a:solidFill>
              </a:rPr>
              <a:t>u</a:t>
            </a:r>
          </a:p>
          <a:p>
            <a:pPr algn="ctr">
              <a:lnSpc>
                <a:spcPts val="1700"/>
              </a:lnSpc>
              <a:defRPr/>
            </a:pPr>
            <a:r>
              <a:rPr lang="en-GB" sz="1600" b="1" dirty="0" smtClean="0">
                <a:solidFill>
                  <a:schemeClr val="accent1">
                    <a:lumMod val="75000"/>
                  </a:schemeClr>
                </a:solidFill>
              </a:rPr>
              <a:t>x</a:t>
            </a:r>
            <a:endParaRPr lang="en-GB" sz="1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2" name="Kombinationstegning 21"/>
          <p:cNvSpPr/>
          <p:nvPr/>
        </p:nvSpPr>
        <p:spPr>
          <a:xfrm>
            <a:off x="4955580" y="3068959"/>
            <a:ext cx="586854" cy="738765"/>
          </a:xfrm>
          <a:custGeom>
            <a:avLst/>
            <a:gdLst>
              <a:gd name="connsiteX0" fmla="*/ 0 w 586854"/>
              <a:gd name="connsiteY0" fmla="*/ 907576 h 907576"/>
              <a:gd name="connsiteX1" fmla="*/ 95534 w 586854"/>
              <a:gd name="connsiteY1" fmla="*/ 539087 h 907576"/>
              <a:gd name="connsiteX2" fmla="*/ 491319 w 586854"/>
              <a:gd name="connsiteY2" fmla="*/ 320723 h 907576"/>
              <a:gd name="connsiteX3" fmla="*/ 573206 w 586854"/>
              <a:gd name="connsiteY3" fmla="*/ 47767 h 907576"/>
              <a:gd name="connsiteX4" fmla="*/ 573206 w 586854"/>
              <a:gd name="connsiteY4" fmla="*/ 34120 h 907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86854" h="907576">
                <a:moveTo>
                  <a:pt x="0" y="907576"/>
                </a:moveTo>
                <a:cubicBezTo>
                  <a:pt x="6824" y="772236"/>
                  <a:pt x="13648" y="636896"/>
                  <a:pt x="95534" y="539087"/>
                </a:cubicBezTo>
                <a:cubicBezTo>
                  <a:pt x="177420" y="441278"/>
                  <a:pt x="411707" y="402610"/>
                  <a:pt x="491319" y="320723"/>
                </a:cubicBezTo>
                <a:cubicBezTo>
                  <a:pt x="570931" y="238836"/>
                  <a:pt x="559558" y="95534"/>
                  <a:pt x="573206" y="47767"/>
                </a:cubicBezTo>
                <a:cubicBezTo>
                  <a:pt x="586854" y="0"/>
                  <a:pt x="580030" y="17060"/>
                  <a:pt x="573206" y="34120"/>
                </a:cubicBezTo>
              </a:path>
            </a:pathLst>
          </a:custGeom>
          <a:ln>
            <a:tailEnd type="triangle"/>
          </a:ln>
          <a:effectLst>
            <a:glow rad="63500">
              <a:schemeClr val="accent5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26" name="Kombinationstegning 25"/>
          <p:cNvSpPr/>
          <p:nvPr/>
        </p:nvSpPr>
        <p:spPr>
          <a:xfrm flipH="1">
            <a:off x="4246290" y="3068960"/>
            <a:ext cx="597578" cy="738765"/>
          </a:xfrm>
          <a:custGeom>
            <a:avLst/>
            <a:gdLst>
              <a:gd name="connsiteX0" fmla="*/ 0 w 586854"/>
              <a:gd name="connsiteY0" fmla="*/ 907576 h 907576"/>
              <a:gd name="connsiteX1" fmla="*/ 95534 w 586854"/>
              <a:gd name="connsiteY1" fmla="*/ 539087 h 907576"/>
              <a:gd name="connsiteX2" fmla="*/ 491319 w 586854"/>
              <a:gd name="connsiteY2" fmla="*/ 320723 h 907576"/>
              <a:gd name="connsiteX3" fmla="*/ 573206 w 586854"/>
              <a:gd name="connsiteY3" fmla="*/ 47767 h 907576"/>
              <a:gd name="connsiteX4" fmla="*/ 573206 w 586854"/>
              <a:gd name="connsiteY4" fmla="*/ 34120 h 907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86854" h="907576">
                <a:moveTo>
                  <a:pt x="0" y="907576"/>
                </a:moveTo>
                <a:cubicBezTo>
                  <a:pt x="6824" y="772236"/>
                  <a:pt x="13648" y="636896"/>
                  <a:pt x="95534" y="539087"/>
                </a:cubicBezTo>
                <a:cubicBezTo>
                  <a:pt x="177420" y="441278"/>
                  <a:pt x="411707" y="402610"/>
                  <a:pt x="491319" y="320723"/>
                </a:cubicBezTo>
                <a:cubicBezTo>
                  <a:pt x="570931" y="238836"/>
                  <a:pt x="559558" y="95534"/>
                  <a:pt x="573206" y="47767"/>
                </a:cubicBezTo>
                <a:cubicBezTo>
                  <a:pt x="586854" y="0"/>
                  <a:pt x="580030" y="17060"/>
                  <a:pt x="573206" y="34120"/>
                </a:cubicBezTo>
              </a:path>
            </a:pathLst>
          </a:custGeom>
          <a:ln>
            <a:tailEnd type="triangle"/>
          </a:ln>
          <a:effectLst>
            <a:glow rad="63500">
              <a:schemeClr val="accent5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29" name="Pladsholder til sidefod 28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a-DK" dirty="0" smtClean="0"/>
              <a:t>Christian Helms Jørgensen  • </a:t>
            </a:r>
            <a:r>
              <a:rPr lang="en-US" dirty="0" smtClean="0"/>
              <a:t>Department of Psychology and Educational Studies• Roskilde University</a:t>
            </a:r>
            <a:endParaRPr lang="da-DK" dirty="0"/>
          </a:p>
        </p:txBody>
      </p:sp>
      <p:sp>
        <p:nvSpPr>
          <p:cNvPr id="25" name="Text Box 12"/>
          <p:cNvSpPr txBox="1">
            <a:spLocks noChangeArrowheads="1"/>
          </p:cNvSpPr>
          <p:nvPr/>
        </p:nvSpPr>
        <p:spPr bwMode="auto">
          <a:xfrm>
            <a:off x="3635375" y="2174875"/>
            <a:ext cx="1122363" cy="8463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accent1">
                <a:lumMod val="20000"/>
                <a:lumOff val="80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lvl="0" algn="ctr">
              <a:defRPr/>
            </a:pPr>
            <a:r>
              <a:rPr lang="en-GB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Short</a:t>
            </a:r>
          </a:p>
          <a:p>
            <a:pPr lvl="0" algn="ctr">
              <a:defRPr/>
            </a:pPr>
            <a:r>
              <a:rPr lang="en-GB" sz="1100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Higher</a:t>
            </a:r>
            <a:endParaRPr lang="en-GB" sz="1100" dirty="0">
              <a:solidFill>
                <a:prstClr val="black">
                  <a:lumMod val="85000"/>
                  <a:lumOff val="15000"/>
                </a:prstClr>
              </a:solidFill>
            </a:endParaRPr>
          </a:p>
          <a:p>
            <a:pPr lvl="0" algn="ctr">
              <a:defRPr/>
            </a:pPr>
            <a:r>
              <a:rPr lang="en-GB" sz="1100" dirty="0">
                <a:solidFill>
                  <a:prstClr val="black">
                    <a:lumMod val="85000"/>
                    <a:lumOff val="15000"/>
                  </a:prstClr>
                </a:solidFill>
              </a:rPr>
              <a:t>Vocational </a:t>
            </a:r>
          </a:p>
          <a:p>
            <a:pPr lvl="0" algn="ctr">
              <a:defRPr/>
            </a:pPr>
            <a:r>
              <a:rPr lang="en-GB" sz="1100" dirty="0">
                <a:solidFill>
                  <a:prstClr val="black">
                    <a:lumMod val="85000"/>
                    <a:lumOff val="15000"/>
                  </a:prstClr>
                </a:solidFill>
              </a:rPr>
              <a:t>Education </a:t>
            </a:r>
            <a:endParaRPr lang="en-GB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0" name="Kombinationstegning 29"/>
          <p:cNvSpPr/>
          <p:nvPr/>
        </p:nvSpPr>
        <p:spPr>
          <a:xfrm flipH="1">
            <a:off x="3131840" y="3068960"/>
            <a:ext cx="1677698" cy="738765"/>
          </a:xfrm>
          <a:custGeom>
            <a:avLst/>
            <a:gdLst>
              <a:gd name="connsiteX0" fmla="*/ 0 w 586854"/>
              <a:gd name="connsiteY0" fmla="*/ 907576 h 907576"/>
              <a:gd name="connsiteX1" fmla="*/ 95534 w 586854"/>
              <a:gd name="connsiteY1" fmla="*/ 539087 h 907576"/>
              <a:gd name="connsiteX2" fmla="*/ 491319 w 586854"/>
              <a:gd name="connsiteY2" fmla="*/ 320723 h 907576"/>
              <a:gd name="connsiteX3" fmla="*/ 573206 w 586854"/>
              <a:gd name="connsiteY3" fmla="*/ 47767 h 907576"/>
              <a:gd name="connsiteX4" fmla="*/ 573206 w 586854"/>
              <a:gd name="connsiteY4" fmla="*/ 34120 h 907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86854" h="907576">
                <a:moveTo>
                  <a:pt x="0" y="907576"/>
                </a:moveTo>
                <a:cubicBezTo>
                  <a:pt x="6824" y="772236"/>
                  <a:pt x="13648" y="636896"/>
                  <a:pt x="95534" y="539087"/>
                </a:cubicBezTo>
                <a:cubicBezTo>
                  <a:pt x="177420" y="441278"/>
                  <a:pt x="411707" y="402610"/>
                  <a:pt x="491319" y="320723"/>
                </a:cubicBezTo>
                <a:cubicBezTo>
                  <a:pt x="570931" y="238836"/>
                  <a:pt x="559558" y="95534"/>
                  <a:pt x="573206" y="47767"/>
                </a:cubicBezTo>
                <a:cubicBezTo>
                  <a:pt x="586854" y="0"/>
                  <a:pt x="580030" y="17060"/>
                  <a:pt x="573206" y="34120"/>
                </a:cubicBezTo>
              </a:path>
            </a:pathLst>
          </a:custGeom>
          <a:ln>
            <a:tailEnd type="triangle"/>
          </a:ln>
          <a:effectLst>
            <a:glow rad="63500">
              <a:schemeClr val="accent5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>
          <a:xfrm>
            <a:off x="1966956" y="1466327"/>
            <a:ext cx="720080" cy="806490"/>
          </a:xfrm>
          <a:prstGeom prst="rect">
            <a:avLst/>
          </a:prstGeom>
          <a:ln w="3175"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050" b="1" smtClean="0">
                <a:solidFill>
                  <a:prstClr val="black"/>
                </a:solidFill>
                <a:latin typeface="Arial Narrow" pitchFamily="34" charset="0"/>
              </a:rPr>
              <a:t>Work-place </a:t>
            </a:r>
            <a:endParaRPr lang="en-US" sz="1050" b="1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5" name="Rektangel 4"/>
          <p:cNvSpPr/>
          <p:nvPr/>
        </p:nvSpPr>
        <p:spPr>
          <a:xfrm>
            <a:off x="2634906" y="1466327"/>
            <a:ext cx="288032" cy="806490"/>
          </a:xfrm>
          <a:prstGeom prst="rect">
            <a:avLst/>
          </a:prstGeom>
          <a:ln/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200" b="1" smtClean="0">
                <a:solidFill>
                  <a:prstClr val="white"/>
                </a:solidFill>
                <a:latin typeface="Arial Narrow" pitchFamily="34" charset="0"/>
              </a:rPr>
              <a:t>School</a:t>
            </a:r>
          </a:p>
        </p:txBody>
      </p:sp>
      <p:sp>
        <p:nvSpPr>
          <p:cNvPr id="7" name="Rektangel 6"/>
          <p:cNvSpPr/>
          <p:nvPr/>
        </p:nvSpPr>
        <p:spPr>
          <a:xfrm>
            <a:off x="1462900" y="1466327"/>
            <a:ext cx="504056" cy="806490"/>
          </a:xfrm>
          <a:prstGeom prst="rect">
            <a:avLst/>
          </a:prstGeom>
          <a:ln/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200" b="1" smtClean="0">
                <a:solidFill>
                  <a:prstClr val="white"/>
                </a:solidFill>
                <a:latin typeface="Arial Narrow" pitchFamily="34" charset="0"/>
              </a:rPr>
              <a:t>School</a:t>
            </a:r>
            <a:endParaRPr lang="en-US" sz="1200" b="1">
              <a:solidFill>
                <a:prstClr val="white"/>
              </a:solidFill>
              <a:latin typeface="Arial Narrow" pitchFamily="34" charset="0"/>
            </a:endParaRPr>
          </a:p>
        </p:txBody>
      </p:sp>
      <p:sp>
        <p:nvSpPr>
          <p:cNvPr id="14" name="Rektangel 13"/>
          <p:cNvSpPr/>
          <p:nvPr/>
        </p:nvSpPr>
        <p:spPr>
          <a:xfrm>
            <a:off x="6935508" y="1466327"/>
            <a:ext cx="288032" cy="806490"/>
          </a:xfrm>
          <a:prstGeom prst="rect">
            <a:avLst/>
          </a:prstGeom>
          <a:ln/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200" b="1" smtClean="0">
                <a:solidFill>
                  <a:prstClr val="white"/>
                </a:solidFill>
                <a:latin typeface="Arial Narrow" pitchFamily="34" charset="0"/>
              </a:rPr>
              <a:t>School</a:t>
            </a:r>
          </a:p>
        </p:txBody>
      </p:sp>
      <p:sp>
        <p:nvSpPr>
          <p:cNvPr id="15" name="Rektangel 14"/>
          <p:cNvSpPr/>
          <p:nvPr/>
        </p:nvSpPr>
        <p:spPr>
          <a:xfrm>
            <a:off x="4728764" y="1466327"/>
            <a:ext cx="288032" cy="806490"/>
          </a:xfrm>
          <a:prstGeom prst="rect">
            <a:avLst/>
          </a:prstGeom>
          <a:ln/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200" b="1" smtClean="0">
                <a:solidFill>
                  <a:prstClr val="white"/>
                </a:solidFill>
                <a:latin typeface="Arial Narrow" pitchFamily="34" charset="0"/>
              </a:rPr>
              <a:t>School</a:t>
            </a:r>
          </a:p>
        </p:txBody>
      </p:sp>
      <p:sp>
        <p:nvSpPr>
          <p:cNvPr id="16" name="Rektangel 15"/>
          <p:cNvSpPr/>
          <p:nvPr/>
        </p:nvSpPr>
        <p:spPr>
          <a:xfrm>
            <a:off x="3623140" y="1466327"/>
            <a:ext cx="313536" cy="806490"/>
          </a:xfrm>
          <a:prstGeom prst="rect">
            <a:avLst/>
          </a:prstGeom>
          <a:ln w="12700">
            <a:solidFill>
              <a:srgbClr val="0070C0"/>
            </a:solidFill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200" b="1" smtClean="0">
                <a:solidFill>
                  <a:prstClr val="white"/>
                </a:solidFill>
                <a:latin typeface="Arial Narrow" pitchFamily="34" charset="0"/>
              </a:rPr>
              <a:t>School</a:t>
            </a:r>
          </a:p>
        </p:txBody>
      </p:sp>
      <p:sp>
        <p:nvSpPr>
          <p:cNvPr id="17" name="Rektangel 16"/>
          <p:cNvSpPr/>
          <p:nvPr/>
        </p:nvSpPr>
        <p:spPr>
          <a:xfrm>
            <a:off x="2903060" y="1466327"/>
            <a:ext cx="720080" cy="806490"/>
          </a:xfrm>
          <a:prstGeom prst="rect">
            <a:avLst/>
          </a:prstGeom>
          <a:ln w="3175"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050" b="1" smtClean="0">
                <a:solidFill>
                  <a:prstClr val="black"/>
                </a:solidFill>
                <a:latin typeface="Arial Narrow" pitchFamily="34" charset="0"/>
              </a:rPr>
              <a:t>Work-place </a:t>
            </a:r>
            <a:endParaRPr lang="en-US" sz="1050" b="1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18" name="Rektangel 17"/>
          <p:cNvSpPr/>
          <p:nvPr/>
        </p:nvSpPr>
        <p:spPr>
          <a:xfrm>
            <a:off x="3936676" y="1466327"/>
            <a:ext cx="792088" cy="806490"/>
          </a:xfrm>
          <a:prstGeom prst="rect">
            <a:avLst/>
          </a:prstGeom>
          <a:ln w="3175"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050" b="1" dirty="0" smtClean="0">
                <a:solidFill>
                  <a:prstClr val="black"/>
                </a:solidFill>
                <a:latin typeface="Arial Narrow" pitchFamily="34" charset="0"/>
              </a:rPr>
              <a:t>Workplace </a:t>
            </a:r>
          </a:p>
        </p:txBody>
      </p:sp>
      <p:sp>
        <p:nvSpPr>
          <p:cNvPr id="20" name="Rektangel 19"/>
          <p:cNvSpPr/>
          <p:nvPr/>
        </p:nvSpPr>
        <p:spPr>
          <a:xfrm>
            <a:off x="5808884" y="1466327"/>
            <a:ext cx="288032" cy="806490"/>
          </a:xfrm>
          <a:prstGeom prst="rect">
            <a:avLst/>
          </a:prstGeom>
          <a:ln/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200" b="1" smtClean="0">
                <a:solidFill>
                  <a:prstClr val="white"/>
                </a:solidFill>
                <a:latin typeface="Arial Narrow" pitchFamily="34" charset="0"/>
              </a:rPr>
              <a:t>School</a:t>
            </a:r>
          </a:p>
        </p:txBody>
      </p:sp>
      <p:sp>
        <p:nvSpPr>
          <p:cNvPr id="21" name="Rektangel 20"/>
          <p:cNvSpPr/>
          <p:nvPr/>
        </p:nvSpPr>
        <p:spPr>
          <a:xfrm>
            <a:off x="5016796" y="1466327"/>
            <a:ext cx="792088" cy="806490"/>
          </a:xfrm>
          <a:prstGeom prst="rect">
            <a:avLst/>
          </a:prstGeom>
          <a:ln w="3175"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050" b="1" dirty="0" smtClean="0">
                <a:solidFill>
                  <a:prstClr val="black"/>
                </a:solidFill>
                <a:latin typeface="Arial Narrow" pitchFamily="34" charset="0"/>
              </a:rPr>
              <a:t>Workplace </a:t>
            </a:r>
            <a:endParaRPr lang="en-US" sz="1050" b="1" dirty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22" name="Rektangel 21"/>
          <p:cNvSpPr/>
          <p:nvPr/>
        </p:nvSpPr>
        <p:spPr>
          <a:xfrm>
            <a:off x="6096916" y="1466334"/>
            <a:ext cx="838592" cy="806490"/>
          </a:xfrm>
          <a:prstGeom prst="rect">
            <a:avLst/>
          </a:prstGeom>
          <a:ln w="3175"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050" b="1" dirty="0" smtClean="0">
                <a:solidFill>
                  <a:prstClr val="black"/>
                </a:solidFill>
                <a:latin typeface="Arial Narrow" pitchFamily="34" charset="0"/>
              </a:rPr>
              <a:t>Workplace </a:t>
            </a:r>
            <a:endParaRPr lang="en-US" sz="1050" b="1" dirty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23" name="Tekstboks 22"/>
          <p:cNvSpPr txBox="1"/>
          <p:nvPr/>
        </p:nvSpPr>
        <p:spPr>
          <a:xfrm>
            <a:off x="262489" y="1538348"/>
            <a:ext cx="978759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srgbClr val="FF3300"/>
                </a:solidFill>
                <a:latin typeface="Calibri"/>
                <a:cs typeface="+mn-cs"/>
              </a:rPr>
              <a:t>The dual system</a:t>
            </a:r>
            <a:endParaRPr lang="en-US" sz="1600" b="1" dirty="0">
              <a:solidFill>
                <a:srgbClr val="FF3300"/>
              </a:solidFill>
              <a:latin typeface="Calibri"/>
              <a:cs typeface="+mn-cs"/>
            </a:endParaRPr>
          </a:p>
        </p:txBody>
      </p:sp>
      <p:sp>
        <p:nvSpPr>
          <p:cNvPr id="24" name="Pentagon 23"/>
          <p:cNvSpPr/>
          <p:nvPr/>
        </p:nvSpPr>
        <p:spPr>
          <a:xfrm>
            <a:off x="1462900" y="962300"/>
            <a:ext cx="1440160" cy="144000"/>
          </a:xfrm>
          <a:prstGeom prst="homePlat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600" smtClean="0">
                <a:solidFill>
                  <a:prstClr val="white"/>
                </a:solidFill>
              </a:rPr>
              <a:t>1. year</a:t>
            </a:r>
            <a:endParaRPr lang="en-US" sz="1600">
              <a:solidFill>
                <a:prstClr val="white"/>
              </a:solidFill>
            </a:endParaRPr>
          </a:p>
        </p:txBody>
      </p:sp>
      <p:sp>
        <p:nvSpPr>
          <p:cNvPr id="25" name="Pentagon 24"/>
          <p:cNvSpPr/>
          <p:nvPr/>
        </p:nvSpPr>
        <p:spPr>
          <a:xfrm>
            <a:off x="4343220" y="962300"/>
            <a:ext cx="1440160" cy="144000"/>
          </a:xfrm>
          <a:prstGeom prst="homePlat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600">
                <a:solidFill>
                  <a:prstClr val="white"/>
                </a:solidFill>
              </a:rPr>
              <a:t>3. year</a:t>
            </a:r>
          </a:p>
        </p:txBody>
      </p:sp>
      <p:sp>
        <p:nvSpPr>
          <p:cNvPr id="26" name="Pentagon 25"/>
          <p:cNvSpPr/>
          <p:nvPr/>
        </p:nvSpPr>
        <p:spPr>
          <a:xfrm>
            <a:off x="5783380" y="962300"/>
            <a:ext cx="1440160" cy="144000"/>
          </a:xfrm>
          <a:prstGeom prst="homePlat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prstClr val="white"/>
                </a:solidFill>
              </a:rPr>
              <a:t>4. year</a:t>
            </a:r>
          </a:p>
        </p:txBody>
      </p:sp>
      <p:sp>
        <p:nvSpPr>
          <p:cNvPr id="27" name="Pentagon 26"/>
          <p:cNvSpPr/>
          <p:nvPr/>
        </p:nvSpPr>
        <p:spPr>
          <a:xfrm>
            <a:off x="2903060" y="962300"/>
            <a:ext cx="1440160" cy="144000"/>
          </a:xfrm>
          <a:prstGeom prst="homePlat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600">
                <a:solidFill>
                  <a:prstClr val="white"/>
                </a:solidFill>
              </a:rPr>
              <a:t>2. year</a:t>
            </a:r>
          </a:p>
        </p:txBody>
      </p:sp>
      <p:sp>
        <p:nvSpPr>
          <p:cNvPr id="34" name="Rektangel 33"/>
          <p:cNvSpPr/>
          <p:nvPr/>
        </p:nvSpPr>
        <p:spPr>
          <a:xfrm>
            <a:off x="2543020" y="2852923"/>
            <a:ext cx="1440160" cy="806490"/>
          </a:xfrm>
          <a:prstGeom prst="rect">
            <a:avLst/>
          </a:prstGeom>
          <a:ln w="3175"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100" b="1" dirty="0" smtClean="0">
                <a:solidFill>
                  <a:prstClr val="black"/>
                </a:solidFill>
                <a:latin typeface="Arial Narrow" pitchFamily="34" charset="0"/>
              </a:rPr>
              <a:t>Workplace training</a:t>
            </a:r>
            <a:endParaRPr lang="en-US" sz="1100" b="1" dirty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39" name="Tekstboks 38"/>
          <p:cNvSpPr txBox="1"/>
          <p:nvPr/>
        </p:nvSpPr>
        <p:spPr>
          <a:xfrm>
            <a:off x="251520" y="2828829"/>
            <a:ext cx="121138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srgbClr val="FF3300"/>
                </a:solidFill>
                <a:latin typeface="Calibri"/>
                <a:cs typeface="+mn-cs"/>
              </a:rPr>
              <a:t>Eux  -  the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srgbClr val="FF3300"/>
                </a:solidFill>
                <a:latin typeface="Calibri"/>
                <a:cs typeface="+mn-cs"/>
              </a:rPr>
              <a:t>new hybrid </a:t>
            </a:r>
            <a:r>
              <a:rPr lang="en-US" sz="1600" b="1" dirty="0" err="1" smtClean="0">
                <a:solidFill>
                  <a:srgbClr val="FF3300"/>
                </a:solidFill>
                <a:latin typeface="Calibri"/>
                <a:cs typeface="+mn-cs"/>
              </a:rPr>
              <a:t>programme</a:t>
            </a:r>
            <a:endParaRPr lang="en-US" sz="1600" b="1" dirty="0">
              <a:solidFill>
                <a:srgbClr val="FF3300"/>
              </a:solidFill>
              <a:latin typeface="Calibri"/>
              <a:cs typeface="+mn-cs"/>
            </a:endParaRPr>
          </a:p>
        </p:txBody>
      </p:sp>
      <p:sp>
        <p:nvSpPr>
          <p:cNvPr id="42" name="Rektangel 41"/>
          <p:cNvSpPr/>
          <p:nvPr/>
        </p:nvSpPr>
        <p:spPr>
          <a:xfrm>
            <a:off x="1462900" y="4215769"/>
            <a:ext cx="720080" cy="806490"/>
          </a:xfrm>
          <a:prstGeom prst="rect">
            <a:avLst/>
          </a:prstGeom>
          <a:solidFill>
            <a:srgbClr val="7030A0"/>
          </a:solidFill>
          <a:ln/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200" b="1" dirty="0" smtClean="0">
                <a:solidFill>
                  <a:prstClr val="white"/>
                </a:solidFill>
                <a:latin typeface="Arial Narrow" pitchFamily="34" charset="0"/>
              </a:rPr>
              <a:t>School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000" b="1" dirty="0" smtClean="0">
                <a:solidFill>
                  <a:prstClr val="white"/>
                </a:solidFill>
                <a:latin typeface="Arial Narrow" pitchFamily="34" charset="0"/>
              </a:rPr>
              <a:t>Basic course</a:t>
            </a:r>
            <a:endParaRPr lang="en-US" sz="1200" b="1" dirty="0">
              <a:solidFill>
                <a:prstClr val="white"/>
              </a:solidFill>
              <a:latin typeface="Arial Narrow" pitchFamily="34" charset="0"/>
            </a:endParaRPr>
          </a:p>
        </p:txBody>
      </p:sp>
      <p:sp>
        <p:nvSpPr>
          <p:cNvPr id="51" name="Tekstboks 50"/>
          <p:cNvSpPr txBox="1"/>
          <p:nvPr/>
        </p:nvSpPr>
        <p:spPr>
          <a:xfrm>
            <a:off x="251520" y="4287770"/>
            <a:ext cx="1224136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srgbClr val="FF3300"/>
                </a:solidFill>
                <a:latin typeface="Calibri"/>
                <a:cs typeface="+mn-cs"/>
              </a:rPr>
              <a:t>Technical Gymnasium</a:t>
            </a:r>
            <a:endParaRPr lang="en-US" sz="1600" b="1" dirty="0">
              <a:solidFill>
                <a:srgbClr val="FF3300"/>
              </a:solidFill>
              <a:latin typeface="Calibri"/>
              <a:cs typeface="+mn-cs"/>
            </a:endParaRPr>
          </a:p>
        </p:txBody>
      </p:sp>
      <p:sp>
        <p:nvSpPr>
          <p:cNvPr id="52" name="Rektangel 51"/>
          <p:cNvSpPr/>
          <p:nvPr/>
        </p:nvSpPr>
        <p:spPr>
          <a:xfrm>
            <a:off x="2182980" y="4215769"/>
            <a:ext cx="720080" cy="806490"/>
          </a:xfrm>
          <a:prstGeom prst="rect">
            <a:avLst/>
          </a:prstGeom>
          <a:solidFill>
            <a:srgbClr val="7030A0"/>
          </a:solidFill>
          <a:ln/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200" b="1" smtClean="0">
                <a:solidFill>
                  <a:prstClr val="white"/>
                </a:solidFill>
                <a:latin typeface="Arial Narrow" pitchFamily="34" charset="0"/>
              </a:rPr>
              <a:t>School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050" b="1" smtClean="0">
                <a:solidFill>
                  <a:prstClr val="white"/>
                </a:solidFill>
                <a:latin typeface="Arial Narrow" pitchFamily="34" charset="0"/>
              </a:rPr>
              <a:t>1.year</a:t>
            </a:r>
            <a:endParaRPr lang="en-US" sz="1050" b="1">
              <a:solidFill>
                <a:prstClr val="white"/>
              </a:solidFill>
              <a:latin typeface="Arial Narrow" pitchFamily="34" charset="0"/>
            </a:endParaRPr>
          </a:p>
        </p:txBody>
      </p:sp>
      <p:sp>
        <p:nvSpPr>
          <p:cNvPr id="53" name="Rektangel 52"/>
          <p:cNvSpPr/>
          <p:nvPr/>
        </p:nvSpPr>
        <p:spPr>
          <a:xfrm>
            <a:off x="2903060" y="4215769"/>
            <a:ext cx="1440160" cy="806490"/>
          </a:xfrm>
          <a:prstGeom prst="rect">
            <a:avLst/>
          </a:prstGeom>
          <a:solidFill>
            <a:srgbClr val="7030A0"/>
          </a:solidFill>
          <a:ln/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200" b="1" smtClean="0">
                <a:solidFill>
                  <a:prstClr val="white"/>
                </a:solidFill>
                <a:latin typeface="Arial Narrow" pitchFamily="34" charset="0"/>
              </a:rPr>
              <a:t>School 2. year</a:t>
            </a:r>
            <a:endParaRPr lang="en-US" sz="1200" b="1">
              <a:solidFill>
                <a:prstClr val="white"/>
              </a:solidFill>
              <a:latin typeface="Arial Narrow" pitchFamily="34" charset="0"/>
            </a:endParaRPr>
          </a:p>
        </p:txBody>
      </p:sp>
      <p:sp>
        <p:nvSpPr>
          <p:cNvPr id="54" name="Rektangel 53"/>
          <p:cNvSpPr/>
          <p:nvPr/>
        </p:nvSpPr>
        <p:spPr>
          <a:xfrm>
            <a:off x="4343220" y="4215769"/>
            <a:ext cx="1440160" cy="806490"/>
          </a:xfrm>
          <a:prstGeom prst="rect">
            <a:avLst/>
          </a:prstGeom>
          <a:solidFill>
            <a:srgbClr val="7030A0"/>
          </a:solidFill>
          <a:ln/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200" b="1" dirty="0" smtClean="0">
                <a:solidFill>
                  <a:prstClr val="white"/>
                </a:solidFill>
                <a:latin typeface="Arial Narrow" pitchFamily="34" charset="0"/>
              </a:rPr>
              <a:t>School 3. year</a:t>
            </a:r>
            <a:endParaRPr lang="en-US" sz="1200" b="1" dirty="0">
              <a:solidFill>
                <a:prstClr val="white"/>
              </a:solidFill>
              <a:latin typeface="Arial Narrow" pitchFamily="34" charset="0"/>
            </a:endParaRPr>
          </a:p>
        </p:txBody>
      </p:sp>
      <p:sp>
        <p:nvSpPr>
          <p:cNvPr id="55" name="Tekstboks 54"/>
          <p:cNvSpPr txBox="1"/>
          <p:nvPr/>
        </p:nvSpPr>
        <p:spPr>
          <a:xfrm>
            <a:off x="1475656" y="404664"/>
            <a:ext cx="712879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600"/>
              </a:spcAft>
            </a:pPr>
            <a:r>
              <a:rPr lang="en-US" sz="1600" dirty="0" smtClean="0">
                <a:solidFill>
                  <a:srgbClr val="000099"/>
                </a:solidFill>
                <a:latin typeface="+mj-lt"/>
              </a:rPr>
              <a:t>The new hybrid program eux in comparison with the existing programmes</a:t>
            </a:r>
          </a:p>
        </p:txBody>
      </p:sp>
      <p:sp>
        <p:nvSpPr>
          <p:cNvPr id="40" name="Rektangel 39"/>
          <p:cNvSpPr/>
          <p:nvPr/>
        </p:nvSpPr>
        <p:spPr>
          <a:xfrm>
            <a:off x="1462900" y="2852923"/>
            <a:ext cx="1152128" cy="806490"/>
          </a:xfrm>
          <a:prstGeom prst="rect">
            <a:avLst/>
          </a:prstGeom>
          <a:solidFill>
            <a:srgbClr val="7030A0"/>
          </a:solidFill>
          <a:ln w="6350">
            <a:solidFill>
              <a:srgbClr val="7030A0"/>
            </a:solidFill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200" b="1" smtClean="0">
                <a:solidFill>
                  <a:prstClr val="white"/>
                </a:solidFill>
                <a:latin typeface="Arial Narrow" pitchFamily="34" charset="0"/>
              </a:rPr>
              <a:t>School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000" b="1" smtClean="0">
                <a:solidFill>
                  <a:prstClr val="white"/>
                </a:solidFill>
                <a:latin typeface="Arial Narrow" pitchFamily="34" charset="0"/>
              </a:rPr>
              <a:t>Basic course</a:t>
            </a:r>
            <a:endParaRPr lang="en-US" sz="1200" b="1">
              <a:solidFill>
                <a:prstClr val="white"/>
              </a:solidFill>
              <a:latin typeface="Arial Narrow" pitchFamily="34" charset="0"/>
            </a:endParaRPr>
          </a:p>
        </p:txBody>
      </p:sp>
      <p:sp>
        <p:nvSpPr>
          <p:cNvPr id="43" name="Rektangel 42"/>
          <p:cNvSpPr/>
          <p:nvPr/>
        </p:nvSpPr>
        <p:spPr>
          <a:xfrm>
            <a:off x="3983180" y="2852923"/>
            <a:ext cx="1512168" cy="806490"/>
          </a:xfrm>
          <a:prstGeom prst="rect">
            <a:avLst/>
          </a:prstGeom>
          <a:solidFill>
            <a:srgbClr val="7030A0"/>
          </a:solidFill>
          <a:ln w="6350">
            <a:solidFill>
              <a:srgbClr val="7030A0"/>
            </a:solidFill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200" b="1" dirty="0" smtClean="0">
                <a:solidFill>
                  <a:prstClr val="white"/>
                </a:solidFill>
                <a:latin typeface="Arial Narrow" pitchFamily="34" charset="0"/>
              </a:rPr>
              <a:t>School</a:t>
            </a:r>
            <a:endParaRPr lang="en-US" sz="1200" b="1" dirty="0">
              <a:solidFill>
                <a:prstClr val="white"/>
              </a:solidFill>
              <a:latin typeface="Arial Narrow" pitchFamily="34" charset="0"/>
            </a:endParaRPr>
          </a:p>
        </p:txBody>
      </p:sp>
      <p:sp>
        <p:nvSpPr>
          <p:cNvPr id="44" name="Rektangel 43"/>
          <p:cNvSpPr/>
          <p:nvPr/>
        </p:nvSpPr>
        <p:spPr>
          <a:xfrm>
            <a:off x="5495348" y="2852923"/>
            <a:ext cx="1008112" cy="806490"/>
          </a:xfrm>
          <a:prstGeom prst="rect">
            <a:avLst/>
          </a:prstGeom>
          <a:ln w="3175"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100" b="1" dirty="0" smtClean="0">
                <a:solidFill>
                  <a:prstClr val="black"/>
                </a:solidFill>
                <a:latin typeface="Arial Narrow" pitchFamily="34" charset="0"/>
              </a:rPr>
              <a:t>Workplace training</a:t>
            </a:r>
            <a:endParaRPr lang="en-US" sz="1100" b="1" dirty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45" name="Rektangel 44"/>
          <p:cNvSpPr/>
          <p:nvPr/>
        </p:nvSpPr>
        <p:spPr>
          <a:xfrm>
            <a:off x="6503460" y="2852923"/>
            <a:ext cx="432048" cy="806490"/>
          </a:xfrm>
          <a:prstGeom prst="rect">
            <a:avLst/>
          </a:prstGeom>
          <a:ln/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200" b="1" smtClean="0">
                <a:solidFill>
                  <a:prstClr val="white"/>
                </a:solidFill>
                <a:latin typeface="Arial Narrow" pitchFamily="34" charset="0"/>
              </a:rPr>
              <a:t>School</a:t>
            </a:r>
          </a:p>
        </p:txBody>
      </p:sp>
      <p:sp>
        <p:nvSpPr>
          <p:cNvPr id="46" name="Rektangel 45"/>
          <p:cNvSpPr/>
          <p:nvPr/>
        </p:nvSpPr>
        <p:spPr>
          <a:xfrm>
            <a:off x="6935508" y="2852923"/>
            <a:ext cx="360040" cy="806490"/>
          </a:xfrm>
          <a:prstGeom prst="rect">
            <a:avLst/>
          </a:prstGeom>
          <a:ln w="3175"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900" b="1" dirty="0" smtClean="0">
                <a:solidFill>
                  <a:prstClr val="black"/>
                </a:solidFill>
                <a:latin typeface="Arial Narrow" pitchFamily="34" charset="0"/>
              </a:rPr>
              <a:t>Workplace </a:t>
            </a:r>
            <a:endParaRPr lang="en-US" sz="900" b="1" dirty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32" name="Pentagon 31"/>
          <p:cNvSpPr/>
          <p:nvPr/>
        </p:nvSpPr>
        <p:spPr>
          <a:xfrm>
            <a:off x="7596336" y="1466327"/>
            <a:ext cx="1152128" cy="806490"/>
          </a:xfrm>
          <a:prstGeom prst="homePlate">
            <a:avLst/>
          </a:prstGeom>
          <a:solidFill>
            <a:schemeClr val="accent6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da-DK" sz="1200" dirty="0" smtClean="0">
                <a:solidFill>
                  <a:srgbClr val="002060"/>
                </a:solidFill>
              </a:rPr>
              <a:t>Access to the </a:t>
            </a:r>
            <a:r>
              <a:rPr lang="da-DK" sz="1200" dirty="0" err="1" smtClean="0">
                <a:solidFill>
                  <a:srgbClr val="002060"/>
                </a:solidFill>
              </a:rPr>
              <a:t>labour</a:t>
            </a:r>
            <a:r>
              <a:rPr lang="da-DK" sz="1200" dirty="0" smtClean="0">
                <a:solidFill>
                  <a:srgbClr val="002060"/>
                </a:solidFill>
              </a:rPr>
              <a:t> </a:t>
            </a:r>
            <a:r>
              <a:rPr lang="da-DK" sz="1200" dirty="0" err="1" smtClean="0">
                <a:solidFill>
                  <a:srgbClr val="002060"/>
                </a:solidFill>
              </a:rPr>
              <a:t>market</a:t>
            </a:r>
            <a:endParaRPr lang="da-DK" sz="1200" dirty="0">
              <a:solidFill>
                <a:srgbClr val="002060"/>
              </a:solidFill>
            </a:endParaRPr>
          </a:p>
        </p:txBody>
      </p:sp>
      <p:sp>
        <p:nvSpPr>
          <p:cNvPr id="33" name="Pentagon 32"/>
          <p:cNvSpPr/>
          <p:nvPr/>
        </p:nvSpPr>
        <p:spPr>
          <a:xfrm>
            <a:off x="7596336" y="2852923"/>
            <a:ext cx="1368152" cy="806490"/>
          </a:xfrm>
          <a:prstGeom prst="homePlate">
            <a:avLst/>
          </a:prstGeom>
          <a:solidFill>
            <a:schemeClr val="accent6">
              <a:lumMod val="75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da-DK" sz="1200" dirty="0" smtClean="0">
                <a:solidFill>
                  <a:srgbClr val="FFFF00"/>
                </a:solidFill>
              </a:rPr>
              <a:t>Access to </a:t>
            </a:r>
            <a:r>
              <a:rPr lang="da-DK" sz="1200" dirty="0" err="1" smtClean="0">
                <a:solidFill>
                  <a:srgbClr val="FFFF00"/>
                </a:solidFill>
              </a:rPr>
              <a:t>labour</a:t>
            </a:r>
            <a:r>
              <a:rPr lang="da-DK" sz="1200" dirty="0" smtClean="0">
                <a:solidFill>
                  <a:srgbClr val="FFFF00"/>
                </a:solidFill>
              </a:rPr>
              <a:t> </a:t>
            </a:r>
            <a:r>
              <a:rPr lang="da-DK" sz="1200" dirty="0" err="1" smtClean="0">
                <a:solidFill>
                  <a:srgbClr val="FFFF00"/>
                </a:solidFill>
              </a:rPr>
              <a:t>market</a:t>
            </a:r>
            <a:r>
              <a:rPr lang="da-DK" sz="1200" dirty="0" smtClean="0">
                <a:solidFill>
                  <a:srgbClr val="FFFF00"/>
                </a:solidFill>
              </a:rPr>
              <a:t> and </a:t>
            </a:r>
            <a:r>
              <a:rPr lang="da-DK" sz="1200" dirty="0" err="1" smtClean="0">
                <a:solidFill>
                  <a:srgbClr val="FFFF00"/>
                </a:solidFill>
              </a:rPr>
              <a:t>higher</a:t>
            </a:r>
            <a:r>
              <a:rPr lang="da-DK" sz="1200" dirty="0" smtClean="0">
                <a:solidFill>
                  <a:srgbClr val="FFFF00"/>
                </a:solidFill>
              </a:rPr>
              <a:t> </a:t>
            </a:r>
            <a:r>
              <a:rPr lang="da-DK" sz="1200" dirty="0" err="1" smtClean="0">
                <a:solidFill>
                  <a:srgbClr val="FFFF00"/>
                </a:solidFill>
              </a:rPr>
              <a:t>education</a:t>
            </a:r>
            <a:endParaRPr lang="da-DK" sz="1200" dirty="0">
              <a:solidFill>
                <a:srgbClr val="FFFF00"/>
              </a:solidFill>
            </a:endParaRPr>
          </a:p>
        </p:txBody>
      </p:sp>
      <p:sp>
        <p:nvSpPr>
          <p:cNvPr id="35" name="Pentagon 34"/>
          <p:cNvSpPr/>
          <p:nvPr/>
        </p:nvSpPr>
        <p:spPr>
          <a:xfrm>
            <a:off x="7596336" y="4215779"/>
            <a:ext cx="1152128" cy="806490"/>
          </a:xfrm>
          <a:prstGeom prst="homePlate">
            <a:avLst/>
          </a:prstGeom>
          <a:solidFill>
            <a:schemeClr val="accent6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da-DK" sz="1200" dirty="0" smtClean="0">
                <a:solidFill>
                  <a:srgbClr val="002060"/>
                </a:solidFill>
              </a:rPr>
              <a:t>Access to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da-DK" sz="1200" dirty="0" err="1" smtClean="0">
                <a:solidFill>
                  <a:srgbClr val="002060"/>
                </a:solidFill>
              </a:rPr>
              <a:t>higher</a:t>
            </a:r>
            <a:r>
              <a:rPr lang="da-DK" sz="1200" dirty="0" smtClean="0">
                <a:solidFill>
                  <a:srgbClr val="002060"/>
                </a:solidFill>
              </a:rPr>
              <a:t> </a:t>
            </a:r>
            <a:r>
              <a:rPr lang="da-DK" sz="1200" dirty="0" err="1" smtClean="0">
                <a:solidFill>
                  <a:srgbClr val="002060"/>
                </a:solidFill>
              </a:rPr>
              <a:t>education</a:t>
            </a:r>
            <a:endParaRPr lang="da-DK" sz="1200" dirty="0">
              <a:solidFill>
                <a:srgbClr val="002060"/>
              </a:solidFill>
            </a:endParaRPr>
          </a:p>
        </p:txBody>
      </p:sp>
      <p:sp>
        <p:nvSpPr>
          <p:cNvPr id="50" name="Pladsholder til sidefod 28"/>
          <p:cNvSpPr>
            <a:spLocks noGrp="1"/>
          </p:cNvSpPr>
          <p:nvPr>
            <p:ph type="ftr" sz="quarter" idx="10"/>
          </p:nvPr>
        </p:nvSpPr>
        <p:spPr>
          <a:xfrm>
            <a:off x="214313" y="6616700"/>
            <a:ext cx="8459787" cy="241300"/>
          </a:xfrm>
          <a:prstGeom prst="rect">
            <a:avLst/>
          </a:prstGeo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100" dirty="0" smtClean="0">
                <a:solidFill>
                  <a:srgbClr val="3366FF"/>
                </a:solidFill>
                <a:latin typeface="Comic Sans MS" pitchFamily="66" charset="0"/>
              </a:rPr>
              <a:t>Christian Helms Jørgensen  • </a:t>
            </a:r>
            <a:r>
              <a:rPr lang="en-US" sz="1100" dirty="0" smtClean="0">
                <a:solidFill>
                  <a:srgbClr val="3366FF"/>
                </a:solidFill>
                <a:latin typeface="Comic Sans MS" pitchFamily="66" charset="0"/>
              </a:rPr>
              <a:t>Department of Psychology and Educational Studies• Roskilde University</a:t>
            </a:r>
            <a:endParaRPr lang="da-DK" sz="11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500"/>
                            </p:stCondLst>
                            <p:childTnLst>
                              <p:par>
                                <p:cTn id="7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5" grpId="0" animBg="1"/>
      <p:bldP spid="7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0" grpId="0" animBg="1"/>
      <p:bldP spid="21" grpId="0" animBg="1"/>
      <p:bldP spid="22" grpId="0" animBg="1"/>
      <p:bldP spid="23" grpId="0"/>
      <p:bldP spid="34" grpId="0" animBg="1"/>
      <p:bldP spid="39" grpId="0"/>
      <p:bldP spid="42" grpId="0" animBg="1"/>
      <p:bldP spid="51" grpId="0"/>
      <p:bldP spid="52" grpId="0" animBg="1"/>
      <p:bldP spid="53" grpId="0" animBg="1"/>
      <p:bldP spid="54" grpId="0" animBg="1"/>
      <p:bldP spid="40" grpId="0" animBg="1"/>
      <p:bldP spid="43" grpId="0" animBg="1"/>
      <p:bldP spid="44" grpId="0" animBg="1"/>
      <p:bldP spid="45" grpId="0" animBg="1"/>
      <p:bldP spid="46" grpId="0" animBg="1"/>
      <p:bldP spid="32" grpId="0" animBg="1"/>
      <p:bldP spid="33" grpId="0" animBg="1"/>
      <p:bldP spid="3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Pladsholder til sidefod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da-DK" dirty="0" smtClean="0"/>
              <a:t>Christian Helms Jørgensen  • </a:t>
            </a:r>
            <a:r>
              <a:rPr lang="en-US" dirty="0" smtClean="0"/>
              <a:t>Department of Psychology and Educational Studies• Roskilde University</a:t>
            </a:r>
            <a:endParaRPr lang="da-DK" dirty="0" smtClean="0"/>
          </a:p>
        </p:txBody>
      </p:sp>
      <p:sp>
        <p:nvSpPr>
          <p:cNvPr id="3" name="Rektangel 2"/>
          <p:cNvSpPr/>
          <p:nvPr/>
        </p:nvSpPr>
        <p:spPr>
          <a:xfrm>
            <a:off x="323528" y="1059071"/>
            <a:ext cx="8820472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indent="-177800" eaLnBrk="0" hangingPunct="0"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defRPr/>
            </a:pPr>
            <a:r>
              <a:rPr lang="en-GB" sz="2000" dirty="0" smtClean="0">
                <a:solidFill>
                  <a:srgbClr val="000099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itchFamily="34" charset="0"/>
              </a:rPr>
              <a:t>Preliminary results of the new ‘bridge’ from VET to HE</a:t>
            </a:r>
          </a:p>
          <a:p>
            <a:pPr marL="177800" indent="-177800" eaLnBrk="0" hangingPunct="0"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defRPr/>
            </a:pPr>
            <a:endParaRPr lang="en-GB" sz="20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itchFamily="34" charset="0"/>
              <a:cs typeface="Arial" pitchFamily="34" charset="0"/>
            </a:endParaRPr>
          </a:p>
          <a:p>
            <a:pPr marL="274638" lvl="1" indent="-182563" eaLnBrk="0" hangingPunct="0">
              <a:lnSpc>
                <a:spcPts val="29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Font typeface="Arial" pitchFamily="34" charset="0"/>
              <a:buChar char="•"/>
              <a:tabLst>
                <a:tab pos="261938" algn="l"/>
              </a:tabLst>
              <a:defRPr/>
            </a:pPr>
            <a:r>
              <a:rPr lang="en-GB" sz="2000" kern="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sym typeface="Webdings"/>
              </a:rPr>
              <a:t> Has succeeded in obtaining high enrolment</a:t>
            </a:r>
          </a:p>
          <a:p>
            <a:pPr marL="274638" lvl="1" indent="-182563" eaLnBrk="0" hangingPunct="0">
              <a:lnSpc>
                <a:spcPts val="29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Font typeface="Arial" pitchFamily="34" charset="0"/>
              <a:buChar char="•"/>
              <a:tabLst>
                <a:tab pos="261938" algn="l"/>
              </a:tabLst>
              <a:defRPr/>
            </a:pPr>
            <a:r>
              <a:rPr lang="en-GB" sz="2000" kern="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sym typeface="Webdings"/>
              </a:rPr>
              <a:t> Very demanding programme: ‘</a:t>
            </a:r>
            <a:r>
              <a:rPr lang="en-GB" sz="2000" i="1" kern="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sym typeface="Webdings"/>
              </a:rPr>
              <a:t>two in one</a:t>
            </a:r>
            <a:r>
              <a:rPr lang="en-GB" sz="2000" kern="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sym typeface="Webdings"/>
              </a:rPr>
              <a:t>’ - in the time of one </a:t>
            </a:r>
            <a:endParaRPr lang="en-GB" sz="2000" kern="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sym typeface="Webdings"/>
            </a:endParaRPr>
          </a:p>
          <a:p>
            <a:pPr marL="274638" lvl="1" indent="-182563" eaLnBrk="0" hangingPunct="0">
              <a:lnSpc>
                <a:spcPts val="29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Font typeface="Arial" pitchFamily="34" charset="0"/>
              <a:buChar char="•"/>
              <a:tabLst>
                <a:tab pos="261938" algn="l"/>
              </a:tabLst>
              <a:defRPr/>
            </a:pPr>
            <a:r>
              <a:rPr lang="en-GB" sz="2000" kern="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sym typeface="Webdings"/>
              </a:rPr>
              <a:t>Difficult to include long work based training placements</a:t>
            </a:r>
            <a:endParaRPr lang="en-GB" sz="2000" kern="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sym typeface="Webdings"/>
            </a:endParaRPr>
          </a:p>
          <a:p>
            <a:pPr marL="274638" lvl="1" indent="-182563" eaLnBrk="0" hangingPunct="0">
              <a:lnSpc>
                <a:spcPts val="29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Font typeface="Arial" pitchFamily="34" charset="0"/>
              <a:buChar char="•"/>
              <a:tabLst>
                <a:tab pos="261938" algn="l"/>
              </a:tabLst>
              <a:defRPr/>
            </a:pPr>
            <a:r>
              <a:rPr lang="en-GB" sz="2000" kern="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sym typeface="Webdings"/>
              </a:rPr>
              <a:t> Might reduce the esteem of the ordinary VET programmes </a:t>
            </a:r>
          </a:p>
          <a:p>
            <a:pPr marL="1463675" lvl="4" eaLnBrk="0" hangingPunct="0">
              <a:lnSpc>
                <a:spcPts val="29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tabLst>
                <a:tab pos="261938" algn="l"/>
              </a:tabLst>
              <a:defRPr/>
            </a:pPr>
            <a:r>
              <a:rPr lang="en-GB" sz="2000" kern="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sym typeface="Webdings"/>
              </a:rPr>
              <a:t>– contrary to the political intentions. </a:t>
            </a:r>
            <a:endParaRPr lang="en-GB" sz="2000" kern="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fod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Christian Helms Jørgensen  • </a:t>
            </a:r>
            <a:r>
              <a:rPr lang="en-US" smtClean="0"/>
              <a:t>Department of Psychology and Educational Studies• Roskilde University</a:t>
            </a:r>
            <a:endParaRPr lang="da-DK" dirty="0"/>
          </a:p>
        </p:txBody>
      </p:sp>
      <p:sp>
        <p:nvSpPr>
          <p:cNvPr id="3" name="Rektangel 2"/>
          <p:cNvSpPr/>
          <p:nvPr/>
        </p:nvSpPr>
        <p:spPr>
          <a:xfrm>
            <a:off x="1141470" y="188640"/>
            <a:ext cx="8064896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600"/>
              </a:lnSpc>
            </a:pPr>
            <a:r>
              <a:rPr lang="en-GB" sz="2000" dirty="0">
                <a:latin typeface="Calibri" panose="020F0502020204030204" pitchFamily="34" charset="0"/>
              </a:rPr>
              <a:t> </a:t>
            </a:r>
            <a:r>
              <a:rPr lang="en-GB" sz="2400" dirty="0" smtClean="0">
                <a:latin typeface="Calibri" panose="020F0502020204030204" pitchFamily="34" charset="0"/>
              </a:rPr>
              <a:t>Higher vocational education in Denmark</a:t>
            </a:r>
          </a:p>
          <a:p>
            <a:pPr>
              <a:lnSpc>
                <a:spcPts val="2600"/>
              </a:lnSpc>
            </a:pPr>
            <a:endParaRPr lang="en-GB" sz="2400" dirty="0">
              <a:latin typeface="Calibri" panose="020F0502020204030204" pitchFamily="34" charset="0"/>
            </a:endParaRPr>
          </a:p>
          <a:p>
            <a:pPr>
              <a:lnSpc>
                <a:spcPts val="2600"/>
              </a:lnSpc>
            </a:pPr>
            <a:r>
              <a:rPr lang="en-GB" sz="2000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</a:rPr>
              <a:t>Education programmes in construction</a:t>
            </a:r>
          </a:p>
        </p:txBody>
      </p:sp>
      <p:sp>
        <p:nvSpPr>
          <p:cNvPr id="4" name="Text Box 12"/>
          <p:cNvSpPr txBox="1">
            <a:spLocks noChangeArrowheads="1"/>
          </p:cNvSpPr>
          <p:nvPr/>
        </p:nvSpPr>
        <p:spPr bwMode="auto">
          <a:xfrm>
            <a:off x="1719715" y="5057489"/>
            <a:ext cx="2088407" cy="83099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General education</a:t>
            </a:r>
          </a:p>
          <a:p>
            <a:pPr algn="ctr">
              <a:defRPr/>
            </a:pPr>
            <a:r>
              <a:rPr lang="en-GB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‘</a:t>
            </a:r>
            <a:r>
              <a:rPr lang="en-GB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classic’</a:t>
            </a:r>
          </a:p>
          <a:p>
            <a:pPr algn="ctr">
              <a:defRPr/>
            </a:pPr>
            <a:r>
              <a:rPr lang="en-GB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Gymnasium</a:t>
            </a:r>
            <a:endParaRPr lang="en-GB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" name="Text Box 12"/>
          <p:cNvSpPr txBox="1">
            <a:spLocks noChangeArrowheads="1"/>
          </p:cNvSpPr>
          <p:nvPr/>
        </p:nvSpPr>
        <p:spPr bwMode="auto">
          <a:xfrm>
            <a:off x="3808122" y="5057489"/>
            <a:ext cx="1698345" cy="83099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vocational</a:t>
            </a:r>
          </a:p>
          <a:p>
            <a:pPr algn="just">
              <a:defRPr/>
            </a:pP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Gymnasium</a:t>
            </a:r>
          </a:p>
          <a:p>
            <a:pPr algn="just">
              <a:defRPr/>
            </a:pP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5608322" y="4797152"/>
            <a:ext cx="2558108" cy="1077218"/>
          </a:xfrm>
          <a:prstGeom prst="rect">
            <a:avLst/>
          </a:prstGeom>
          <a:solidFill>
            <a:schemeClr val="accent3">
              <a:lumMod val="60000"/>
              <a:lumOff val="40000"/>
              <a:alpha val="69804"/>
            </a:schemeClr>
          </a:soli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Vocational education </a:t>
            </a:r>
            <a:endParaRPr lang="en-GB" sz="12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>
              <a:defRPr/>
            </a:pPr>
            <a:r>
              <a:rPr lang="en-GB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Apprenticeship based</a:t>
            </a:r>
            <a:endParaRPr lang="en-GB" sz="16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>
              <a:defRPr/>
            </a:pPr>
            <a:r>
              <a:rPr lang="en-GB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12 main entrances </a:t>
            </a:r>
          </a:p>
          <a:p>
            <a:pPr algn="ctr">
              <a:defRPr/>
            </a:pPr>
            <a:endParaRPr lang="en-GB" sz="12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>
              <a:defRPr/>
            </a:pPr>
            <a:r>
              <a:rPr lang="en-GB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109 programmes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1719890" y="2924944"/>
            <a:ext cx="1584176" cy="1754326"/>
          </a:xfrm>
          <a:prstGeom prst="rect">
            <a:avLst/>
          </a:prstGeom>
          <a:solidFill>
            <a:schemeClr val="accent3">
              <a:lumMod val="60000"/>
              <a:lumOff val="40000"/>
              <a:alpha val="69804"/>
            </a:schemeClr>
          </a:soli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Civil </a:t>
            </a:r>
          </a:p>
          <a:p>
            <a:pPr algn="ctr">
              <a:defRPr/>
            </a:pPr>
            <a:r>
              <a:rPr lang="en-GB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Engineer in</a:t>
            </a:r>
          </a:p>
          <a:p>
            <a:pPr algn="ctr">
              <a:defRPr/>
            </a:pPr>
            <a:r>
              <a:rPr lang="en-GB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construction</a:t>
            </a:r>
          </a:p>
          <a:p>
            <a:pPr algn="ctr">
              <a:defRPr/>
            </a:pPr>
            <a:endParaRPr lang="en-GB" sz="16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>
              <a:defRPr/>
            </a:pPr>
            <a:r>
              <a:rPr lang="en-GB" sz="1600" dirty="0" smtClean="0">
                <a:solidFill>
                  <a:srgbClr val="FFFFCC"/>
                </a:solidFill>
              </a:rPr>
              <a:t>5 years</a:t>
            </a:r>
          </a:p>
          <a:p>
            <a:pPr algn="ctr">
              <a:defRPr/>
            </a:pPr>
            <a:endParaRPr lang="en-GB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>
              <a:defRPr/>
            </a:pP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3376074" y="3429000"/>
            <a:ext cx="1440160" cy="1261884"/>
          </a:xfrm>
          <a:prstGeom prst="rect">
            <a:avLst/>
          </a:prstGeom>
          <a:solidFill>
            <a:schemeClr val="accent3">
              <a:lumMod val="60000"/>
              <a:lumOff val="40000"/>
              <a:alpha val="69804"/>
            </a:schemeClr>
          </a:soli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Diploma</a:t>
            </a:r>
          </a:p>
          <a:p>
            <a:pPr algn="ctr">
              <a:defRPr/>
            </a:pPr>
            <a:r>
              <a:rPr lang="en-GB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Engineer in</a:t>
            </a:r>
          </a:p>
          <a:p>
            <a:pPr algn="ctr">
              <a:defRPr/>
            </a:pPr>
            <a:r>
              <a:rPr lang="en-GB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construction</a:t>
            </a:r>
          </a:p>
          <a:p>
            <a:pPr algn="ctr">
              <a:defRPr/>
            </a:pPr>
            <a:r>
              <a:rPr lang="en-GB" sz="1600" dirty="0" smtClean="0">
                <a:solidFill>
                  <a:srgbClr val="FFFFCC"/>
                </a:solidFill>
              </a:rPr>
              <a:t>3,5 years</a:t>
            </a:r>
            <a:endParaRPr lang="en-GB" sz="1600" dirty="0">
              <a:solidFill>
                <a:srgbClr val="FFFFCC"/>
              </a:solidFill>
            </a:endParaRPr>
          </a:p>
          <a:p>
            <a:pPr algn="ctr">
              <a:defRPr/>
            </a:pP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4888242" y="3861048"/>
            <a:ext cx="1584176" cy="830997"/>
          </a:xfrm>
          <a:prstGeom prst="rect">
            <a:avLst/>
          </a:prstGeom>
          <a:solidFill>
            <a:schemeClr val="accent3">
              <a:lumMod val="60000"/>
              <a:lumOff val="40000"/>
              <a:alpha val="69804"/>
            </a:schemeClr>
          </a:soli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Construction</a:t>
            </a:r>
          </a:p>
          <a:p>
            <a:pPr algn="ctr">
              <a:defRPr/>
            </a:pPr>
            <a:r>
              <a:rPr lang="en-GB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Technician</a:t>
            </a:r>
          </a:p>
          <a:p>
            <a:pPr algn="ctr">
              <a:defRPr/>
            </a:pPr>
            <a:r>
              <a:rPr lang="en-GB" sz="1600" dirty="0" smtClean="0">
                <a:solidFill>
                  <a:srgbClr val="FFFFCC"/>
                </a:solidFill>
              </a:rPr>
              <a:t>2 years</a:t>
            </a:r>
            <a:endParaRPr lang="en-GB" sz="1200" dirty="0">
              <a:solidFill>
                <a:srgbClr val="FFFFCC"/>
              </a:solidFill>
            </a:endParaRP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6544426" y="4099138"/>
            <a:ext cx="1584176" cy="553998"/>
          </a:xfrm>
          <a:prstGeom prst="rect">
            <a:avLst/>
          </a:prstGeom>
          <a:solidFill>
            <a:schemeClr val="accent3">
              <a:lumMod val="60000"/>
              <a:lumOff val="40000"/>
              <a:alpha val="69804"/>
            </a:schemeClr>
          </a:soli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AMU courses  </a:t>
            </a:r>
            <a:r>
              <a:rPr lang="en-GB" sz="1400" dirty="0" smtClean="0">
                <a:solidFill>
                  <a:srgbClr val="FFFFCC"/>
                </a:solidFill>
              </a:rPr>
              <a:t>Few weeks </a:t>
            </a:r>
            <a:endParaRPr lang="en-GB" sz="1200" dirty="0">
              <a:solidFill>
                <a:srgbClr val="FFFFCC"/>
              </a:solidFill>
            </a:endParaRP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1791898" y="1556792"/>
            <a:ext cx="1368152" cy="523220"/>
          </a:xfrm>
          <a:prstGeom prst="rect">
            <a:avLst/>
          </a:prstGeom>
          <a:solidFill>
            <a:schemeClr val="accent6">
              <a:lumMod val="50000"/>
              <a:alpha val="69804"/>
            </a:schemeClr>
          </a:soli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1400" dirty="0" smtClean="0">
                <a:solidFill>
                  <a:srgbClr val="FFFFCC"/>
                </a:solidFill>
              </a:rPr>
              <a:t>Technical University</a:t>
            </a:r>
            <a:endParaRPr lang="en-GB" sz="1200" dirty="0">
              <a:solidFill>
                <a:srgbClr val="FFFFCC"/>
              </a:solidFill>
            </a:endParaRP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3520090" y="2132856"/>
            <a:ext cx="1224136" cy="523220"/>
          </a:xfrm>
          <a:prstGeom prst="rect">
            <a:avLst/>
          </a:prstGeom>
          <a:solidFill>
            <a:schemeClr val="accent6">
              <a:lumMod val="50000"/>
              <a:alpha val="69804"/>
            </a:schemeClr>
          </a:soli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1400" dirty="0" smtClean="0">
                <a:solidFill>
                  <a:srgbClr val="FFFFCC"/>
                </a:solidFill>
              </a:rPr>
              <a:t>University </a:t>
            </a:r>
          </a:p>
          <a:p>
            <a:pPr algn="ctr">
              <a:defRPr/>
            </a:pPr>
            <a:r>
              <a:rPr lang="en-GB" sz="1400" dirty="0" smtClean="0">
                <a:solidFill>
                  <a:srgbClr val="FFFFCC"/>
                </a:solidFill>
              </a:rPr>
              <a:t>college</a:t>
            </a:r>
            <a:endParaRPr lang="en-GB" sz="1200" dirty="0">
              <a:solidFill>
                <a:srgbClr val="FFFFCC"/>
              </a:solidFill>
            </a:endParaRPr>
          </a:p>
        </p:txBody>
      </p:sp>
      <p:sp>
        <p:nvSpPr>
          <p:cNvPr id="16" name="Text Box 11"/>
          <p:cNvSpPr txBox="1">
            <a:spLocks noChangeArrowheads="1"/>
          </p:cNvSpPr>
          <p:nvPr/>
        </p:nvSpPr>
        <p:spPr bwMode="auto">
          <a:xfrm>
            <a:off x="5032258" y="2704356"/>
            <a:ext cx="1224136" cy="523220"/>
          </a:xfrm>
          <a:prstGeom prst="rect">
            <a:avLst/>
          </a:prstGeom>
          <a:solidFill>
            <a:schemeClr val="accent6">
              <a:lumMod val="50000"/>
              <a:alpha val="69804"/>
            </a:schemeClr>
          </a:soli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1400" dirty="0" smtClean="0">
                <a:solidFill>
                  <a:srgbClr val="FFFFCC"/>
                </a:solidFill>
              </a:rPr>
              <a:t>Vocational </a:t>
            </a:r>
          </a:p>
          <a:p>
            <a:pPr algn="ctr">
              <a:defRPr/>
            </a:pPr>
            <a:r>
              <a:rPr lang="en-GB" sz="1400" dirty="0" smtClean="0">
                <a:solidFill>
                  <a:srgbClr val="FFFFCC"/>
                </a:solidFill>
              </a:rPr>
              <a:t>academy</a:t>
            </a:r>
            <a:endParaRPr lang="en-GB" sz="1200" dirty="0">
              <a:solidFill>
                <a:srgbClr val="FFFFCC"/>
              </a:solidFill>
            </a:endParaRPr>
          </a:p>
        </p:txBody>
      </p:sp>
      <p:sp>
        <p:nvSpPr>
          <p:cNvPr id="17" name="Text Box 11"/>
          <p:cNvSpPr txBox="1">
            <a:spLocks noChangeArrowheads="1"/>
          </p:cNvSpPr>
          <p:nvPr/>
        </p:nvSpPr>
        <p:spPr bwMode="auto">
          <a:xfrm>
            <a:off x="3520090" y="1556792"/>
            <a:ext cx="1224136" cy="523220"/>
          </a:xfrm>
          <a:prstGeom prst="rect">
            <a:avLst/>
          </a:prstGeom>
          <a:solidFill>
            <a:schemeClr val="accent6">
              <a:lumMod val="50000"/>
              <a:alpha val="69804"/>
            </a:schemeClr>
          </a:soli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1400" dirty="0" smtClean="0">
                <a:solidFill>
                  <a:srgbClr val="FFFFCC"/>
                </a:solidFill>
              </a:rPr>
              <a:t>Technical University</a:t>
            </a:r>
            <a:endParaRPr lang="en-GB" sz="1200" dirty="0">
              <a:solidFill>
                <a:srgbClr val="FFFFCC"/>
              </a:solidFill>
            </a:endParaRPr>
          </a:p>
        </p:txBody>
      </p:sp>
      <p:sp>
        <p:nvSpPr>
          <p:cNvPr id="18" name="Text Box 11"/>
          <p:cNvSpPr txBox="1">
            <a:spLocks noChangeArrowheads="1"/>
          </p:cNvSpPr>
          <p:nvPr/>
        </p:nvSpPr>
        <p:spPr bwMode="auto">
          <a:xfrm>
            <a:off x="5032258" y="2128292"/>
            <a:ext cx="1224136" cy="523220"/>
          </a:xfrm>
          <a:prstGeom prst="rect">
            <a:avLst/>
          </a:prstGeom>
          <a:solidFill>
            <a:schemeClr val="accent6">
              <a:lumMod val="50000"/>
              <a:alpha val="69804"/>
            </a:schemeClr>
          </a:soli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1400" dirty="0" smtClean="0">
                <a:solidFill>
                  <a:srgbClr val="FFFFCC"/>
                </a:solidFill>
              </a:rPr>
              <a:t>University </a:t>
            </a:r>
          </a:p>
          <a:p>
            <a:pPr algn="ctr">
              <a:defRPr/>
            </a:pPr>
            <a:r>
              <a:rPr lang="en-GB" sz="1400" dirty="0" smtClean="0">
                <a:solidFill>
                  <a:srgbClr val="FFFFCC"/>
                </a:solidFill>
              </a:rPr>
              <a:t>college</a:t>
            </a:r>
            <a:endParaRPr lang="en-GB" sz="1200" dirty="0">
              <a:solidFill>
                <a:srgbClr val="FFFFCC"/>
              </a:solidFill>
            </a:endParaRPr>
          </a:p>
        </p:txBody>
      </p:sp>
      <p:sp>
        <p:nvSpPr>
          <p:cNvPr id="19" name="Text Box 11"/>
          <p:cNvSpPr txBox="1">
            <a:spLocks noChangeArrowheads="1"/>
          </p:cNvSpPr>
          <p:nvPr/>
        </p:nvSpPr>
        <p:spPr bwMode="auto">
          <a:xfrm>
            <a:off x="6688442" y="3337828"/>
            <a:ext cx="1224136" cy="523220"/>
          </a:xfrm>
          <a:prstGeom prst="rect">
            <a:avLst/>
          </a:prstGeom>
          <a:solidFill>
            <a:schemeClr val="accent6">
              <a:lumMod val="50000"/>
              <a:alpha val="69804"/>
            </a:schemeClr>
          </a:soli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1400" dirty="0" smtClean="0">
                <a:solidFill>
                  <a:srgbClr val="FFFFCC"/>
                </a:solidFill>
              </a:rPr>
              <a:t>Vocational </a:t>
            </a:r>
          </a:p>
          <a:p>
            <a:pPr algn="ctr">
              <a:defRPr/>
            </a:pPr>
            <a:r>
              <a:rPr lang="en-GB" sz="1400" dirty="0" smtClean="0">
                <a:solidFill>
                  <a:srgbClr val="FFFFCC"/>
                </a:solidFill>
              </a:rPr>
              <a:t>school</a:t>
            </a:r>
            <a:endParaRPr lang="en-GB" sz="1200" dirty="0">
              <a:solidFill>
                <a:srgbClr val="FFFFCC"/>
              </a:solidFill>
            </a:endParaRPr>
          </a:p>
        </p:txBody>
      </p:sp>
      <p:sp>
        <p:nvSpPr>
          <p:cNvPr id="20" name="Text Box 11"/>
          <p:cNvSpPr txBox="1">
            <a:spLocks noChangeArrowheads="1"/>
          </p:cNvSpPr>
          <p:nvPr/>
        </p:nvSpPr>
        <p:spPr bwMode="auto">
          <a:xfrm>
            <a:off x="6688442" y="2708920"/>
            <a:ext cx="1224136" cy="523220"/>
          </a:xfrm>
          <a:prstGeom prst="rect">
            <a:avLst/>
          </a:prstGeom>
          <a:solidFill>
            <a:schemeClr val="accent6">
              <a:lumMod val="50000"/>
              <a:alpha val="69804"/>
            </a:schemeClr>
          </a:soli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1400" dirty="0" smtClean="0">
                <a:solidFill>
                  <a:srgbClr val="FFFFCC"/>
                </a:solidFill>
              </a:rPr>
              <a:t>Vocational </a:t>
            </a:r>
          </a:p>
          <a:p>
            <a:pPr algn="ctr">
              <a:defRPr/>
            </a:pPr>
            <a:r>
              <a:rPr lang="en-GB" sz="1400" dirty="0" smtClean="0">
                <a:solidFill>
                  <a:srgbClr val="FFFFCC"/>
                </a:solidFill>
              </a:rPr>
              <a:t>academy</a:t>
            </a:r>
            <a:endParaRPr lang="en-GB" sz="1200" dirty="0">
              <a:solidFill>
                <a:srgbClr val="FFFFCC"/>
              </a:solidFill>
            </a:endParaRPr>
          </a:p>
        </p:txBody>
      </p:sp>
      <p:sp>
        <p:nvSpPr>
          <p:cNvPr id="21" name="Rektangel 20"/>
          <p:cNvSpPr/>
          <p:nvPr/>
        </p:nvSpPr>
        <p:spPr>
          <a:xfrm>
            <a:off x="1791898" y="1556792"/>
            <a:ext cx="2952328" cy="5232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2" name="Rektangel 21"/>
          <p:cNvSpPr/>
          <p:nvPr/>
        </p:nvSpPr>
        <p:spPr>
          <a:xfrm>
            <a:off x="3520090" y="2132856"/>
            <a:ext cx="2736304" cy="5232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3" name="Rektangel 22"/>
          <p:cNvSpPr/>
          <p:nvPr/>
        </p:nvSpPr>
        <p:spPr>
          <a:xfrm>
            <a:off x="5032258" y="2708920"/>
            <a:ext cx="2880320" cy="5232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4" name="Rektangel 23"/>
          <p:cNvSpPr/>
          <p:nvPr/>
        </p:nvSpPr>
        <p:spPr>
          <a:xfrm>
            <a:off x="251520" y="5013176"/>
            <a:ext cx="120020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</a:rPr>
              <a:t>Upper </a:t>
            </a:r>
          </a:p>
          <a:p>
            <a:r>
              <a:rPr lang="en-GB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</a:rPr>
              <a:t>secondary </a:t>
            </a:r>
          </a:p>
          <a:p>
            <a:r>
              <a:rPr lang="en-GB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</a:rPr>
              <a:t>education</a:t>
            </a:r>
            <a:endParaRPr lang="da-DK" dirty="0"/>
          </a:p>
        </p:txBody>
      </p:sp>
      <p:sp>
        <p:nvSpPr>
          <p:cNvPr id="25" name="Rektangel 24"/>
          <p:cNvSpPr/>
          <p:nvPr/>
        </p:nvSpPr>
        <p:spPr>
          <a:xfrm>
            <a:off x="347464" y="3729806"/>
            <a:ext cx="120283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</a:rPr>
              <a:t>Higher </a:t>
            </a:r>
          </a:p>
          <a:p>
            <a:r>
              <a:rPr lang="en-GB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</a:rPr>
              <a:t>vocational </a:t>
            </a:r>
          </a:p>
          <a:p>
            <a:r>
              <a:rPr lang="en-GB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</a:rPr>
              <a:t>education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487785651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500"/>
                            </p:stCondLst>
                            <p:childTnLst>
                              <p:par>
                                <p:cTn id="7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Pladsholder til sidefod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da-DK" dirty="0" smtClean="0"/>
              <a:t>Christian Helms Jørgensen  • </a:t>
            </a:r>
            <a:r>
              <a:rPr lang="en-US" dirty="0" smtClean="0"/>
              <a:t>Department of Psychology and Educational Studies• Roskilde University</a:t>
            </a:r>
            <a:endParaRPr lang="da-DK" dirty="0" smtClean="0"/>
          </a:p>
        </p:txBody>
      </p:sp>
      <p:pic>
        <p:nvPicPr>
          <p:cNvPr id="2" name="Billed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355">
            <a:off x="2259968" y="71507"/>
            <a:ext cx="5442913" cy="6427488"/>
          </a:xfrm>
          <a:prstGeom prst="rect">
            <a:avLst/>
          </a:prstGeom>
        </p:spPr>
      </p:pic>
      <p:sp>
        <p:nvSpPr>
          <p:cNvPr id="4" name="Rektangel 3"/>
          <p:cNvSpPr/>
          <p:nvPr/>
        </p:nvSpPr>
        <p:spPr>
          <a:xfrm>
            <a:off x="2648962" y="980728"/>
            <a:ext cx="403828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kern="0" dirty="0" smtClean="0">
                <a:solidFill>
                  <a:srgbClr val="FFFFCC"/>
                </a:solidFill>
                <a:latin typeface="Calibri" panose="020F0502020204030204" pitchFamily="34" charset="0"/>
                <a:sym typeface="Webdings"/>
              </a:rPr>
              <a:t>Presents results on hybrid qualifications  </a:t>
            </a:r>
          </a:p>
          <a:p>
            <a:r>
              <a:rPr lang="en-GB" kern="0" dirty="0" smtClean="0">
                <a:solidFill>
                  <a:srgbClr val="FFFFCC"/>
                </a:solidFill>
                <a:latin typeface="Calibri" panose="020F0502020204030204" pitchFamily="34" charset="0"/>
                <a:sym typeface="Webdings"/>
              </a:rPr>
              <a:t>from 10 different countries</a:t>
            </a:r>
          </a:p>
        </p:txBody>
      </p:sp>
    </p:spTree>
    <p:extLst>
      <p:ext uri="{BB962C8B-B14F-4D97-AF65-F5344CB8AC3E}">
        <p14:creationId xmlns:p14="http://schemas.microsoft.com/office/powerpoint/2010/main" val="3974359527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fod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Christian Helms Jørgensen  • </a:t>
            </a:r>
            <a:r>
              <a:rPr lang="en-US" smtClean="0"/>
              <a:t>Department of Psychology and Educational Studies• Roskilde University</a:t>
            </a:r>
            <a:endParaRPr lang="da-DK" dirty="0"/>
          </a:p>
        </p:txBody>
      </p:sp>
      <p:pic>
        <p:nvPicPr>
          <p:cNvPr id="3" name="Billede 2"/>
          <p:cNvPicPr>
            <a:picLocks noChangeAspect="1"/>
          </p:cNvPicPr>
          <p:nvPr/>
        </p:nvPicPr>
        <p:blipFill rotWithShape="1">
          <a:blip r:embed="rId2"/>
          <a:srcRect t="11383" r="33580" b="16662"/>
          <a:stretch/>
        </p:blipFill>
        <p:spPr>
          <a:xfrm>
            <a:off x="0" y="103010"/>
            <a:ext cx="8979360" cy="6350325"/>
          </a:xfrm>
          <a:prstGeom prst="rect">
            <a:avLst/>
          </a:prstGeom>
        </p:spPr>
      </p:pic>
      <p:sp>
        <p:nvSpPr>
          <p:cNvPr id="5" name="Rektangel 4"/>
          <p:cNvSpPr/>
          <p:nvPr/>
        </p:nvSpPr>
        <p:spPr>
          <a:xfrm>
            <a:off x="1835696" y="1002214"/>
            <a:ext cx="777686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The future of Vocational education – learning from the Nordic countries</a:t>
            </a:r>
          </a:p>
        </p:txBody>
      </p:sp>
      <p:sp>
        <p:nvSpPr>
          <p:cNvPr id="6" name="Rektangel 5"/>
          <p:cNvSpPr/>
          <p:nvPr/>
        </p:nvSpPr>
        <p:spPr>
          <a:xfrm rot="21022094">
            <a:off x="1852638" y="2223890"/>
            <a:ext cx="19800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dirty="0"/>
              <a:t>http://nord-vet.dk/</a:t>
            </a:r>
          </a:p>
        </p:txBody>
      </p:sp>
      <p:sp>
        <p:nvSpPr>
          <p:cNvPr id="7" name="Rektangel 6"/>
          <p:cNvSpPr/>
          <p:nvPr/>
        </p:nvSpPr>
        <p:spPr>
          <a:xfrm>
            <a:off x="1862610" y="3861048"/>
            <a:ext cx="386151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i="1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itchFamily="34" charset="0"/>
                <a:cs typeface="Arial" pitchFamily="34" charset="0"/>
              </a:rPr>
              <a:t>Thank you </a:t>
            </a:r>
          </a:p>
          <a:p>
            <a:r>
              <a:rPr lang="en-GB" b="1" i="1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itchFamily="34" charset="0"/>
                <a:cs typeface="Arial" pitchFamily="34" charset="0"/>
              </a:rPr>
              <a:t>for your attention !</a:t>
            </a:r>
          </a:p>
          <a:p>
            <a:endParaRPr lang="en-GB" b="1" i="1" dirty="0">
              <a:solidFill>
                <a:schemeClr val="tx2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Arial" pitchFamily="34" charset="0"/>
            </a:endParaRPr>
          </a:p>
          <a:p>
            <a:r>
              <a:rPr lang="en-GB" b="1" i="1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For questions: </a:t>
            </a:r>
          </a:p>
          <a:p>
            <a:r>
              <a:rPr lang="en-GB" b="1" i="1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E-mail cjhj@ruc.dk </a:t>
            </a:r>
            <a:endParaRPr lang="da-DK" b="1" dirty="0">
              <a:solidFill>
                <a:schemeClr val="tx2">
                  <a:lumMod val="75000"/>
                  <a:lumOff val="2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148551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fod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a-DK" dirty="0" smtClean="0"/>
              <a:t>Christian Helms Jørgensen  • </a:t>
            </a:r>
            <a:r>
              <a:rPr lang="en-US" dirty="0" smtClean="0"/>
              <a:t>Department of Psychology and Educational Studies• Roskilde University</a:t>
            </a:r>
            <a:endParaRPr lang="da-DK" dirty="0"/>
          </a:p>
        </p:txBody>
      </p:sp>
      <p:sp>
        <p:nvSpPr>
          <p:cNvPr id="4" name="Rektangel 3"/>
          <p:cNvSpPr/>
          <p:nvPr/>
        </p:nvSpPr>
        <p:spPr>
          <a:xfrm>
            <a:off x="539552" y="404664"/>
            <a:ext cx="8280920" cy="759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600"/>
              </a:lnSpc>
            </a:pPr>
            <a:r>
              <a:rPr lang="en-GB" dirty="0" smtClean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</a:rPr>
              <a:t>Enrolment in higher education in Denmark has doubled </a:t>
            </a:r>
          </a:p>
          <a:p>
            <a:pPr>
              <a:lnSpc>
                <a:spcPts val="2600"/>
              </a:lnSpc>
            </a:pPr>
            <a:r>
              <a:rPr lang="en-GB" dirty="0">
                <a:solidFill>
                  <a:schemeClr val="tx2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- What happened to VET and higher vocational education?</a:t>
            </a:r>
          </a:p>
        </p:txBody>
      </p:sp>
      <p:graphicFrame>
        <p:nvGraphicFramePr>
          <p:cNvPr id="6" name="Diagram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7707870"/>
              </p:ext>
            </p:extLst>
          </p:nvPr>
        </p:nvGraphicFramePr>
        <p:xfrm>
          <a:off x="395536" y="1268760"/>
          <a:ext cx="8424936" cy="4734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ktangel 2"/>
          <p:cNvSpPr/>
          <p:nvPr/>
        </p:nvSpPr>
        <p:spPr>
          <a:xfrm>
            <a:off x="4860032" y="5013176"/>
            <a:ext cx="361605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Higher vocational education  - short cycle</a:t>
            </a:r>
            <a:endParaRPr lang="da-DK" sz="1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3726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fod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Christian Helms </a:t>
            </a:r>
            <a:r>
              <a:rPr lang="en-GB" dirty="0" err="1" smtClean="0"/>
              <a:t>Jørgensen</a:t>
            </a:r>
            <a:r>
              <a:rPr lang="en-GB" dirty="0" smtClean="0"/>
              <a:t>  • </a:t>
            </a:r>
            <a:r>
              <a:rPr lang="en-US" dirty="0" smtClean="0"/>
              <a:t>Department of Psychology and Educational Studies</a:t>
            </a:r>
            <a:r>
              <a:rPr lang="en-GB" dirty="0" smtClean="0"/>
              <a:t>• Roskilde University</a:t>
            </a:r>
            <a:endParaRPr lang="en-GB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973369252"/>
              </p:ext>
            </p:extLst>
          </p:nvPr>
        </p:nvGraphicFramePr>
        <p:xfrm>
          <a:off x="611560" y="1124744"/>
          <a:ext cx="8208912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kstfelt 5"/>
          <p:cNvSpPr txBox="1"/>
          <p:nvPr/>
        </p:nvSpPr>
        <p:spPr>
          <a:xfrm>
            <a:off x="2195736" y="4725144"/>
            <a:ext cx="1813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err="1" smtClean="0">
                <a:solidFill>
                  <a:schemeClr val="bg1"/>
                </a:solidFill>
              </a:rPr>
              <a:t>Vocational</a:t>
            </a:r>
            <a:r>
              <a:rPr lang="da-DK" dirty="0" smtClean="0">
                <a:solidFill>
                  <a:schemeClr val="bg1"/>
                </a:solidFill>
              </a:rPr>
              <a:t> </a:t>
            </a:r>
            <a:r>
              <a:rPr lang="da-DK" dirty="0" err="1" smtClean="0">
                <a:solidFill>
                  <a:schemeClr val="bg1"/>
                </a:solidFill>
              </a:rPr>
              <a:t>track</a:t>
            </a:r>
            <a:endParaRPr lang="da-DK" dirty="0">
              <a:solidFill>
                <a:schemeClr val="bg1"/>
              </a:solidFill>
            </a:endParaRPr>
          </a:p>
        </p:txBody>
      </p:sp>
      <p:pic>
        <p:nvPicPr>
          <p:cNvPr id="5" name="Picture 2" descr="closeup af mekanikerlærling"/>
          <p:cNvPicPr>
            <a:picLocks noChangeAspect="1" noChangeArrowheads="1"/>
          </p:cNvPicPr>
          <p:nvPr/>
        </p:nvPicPr>
        <p:blipFill rotWithShape="1">
          <a:blip r:embed="rId3" cstate="print"/>
          <a:srcRect l="19895" t="10309"/>
          <a:stretch/>
        </p:blipFill>
        <p:spPr bwMode="auto">
          <a:xfrm>
            <a:off x="5506132" y="4221088"/>
            <a:ext cx="722052" cy="93610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60636239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fod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Christian Helms Jørgensen  • Department of Psychology and Educational Studies• Roskilde University</a:t>
            </a:r>
            <a:endParaRPr lang="en-GB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257080708"/>
              </p:ext>
            </p:extLst>
          </p:nvPr>
        </p:nvGraphicFramePr>
        <p:xfrm>
          <a:off x="611560" y="1124744"/>
          <a:ext cx="8208912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kstboks 1"/>
          <p:cNvSpPr txBox="1"/>
          <p:nvPr/>
        </p:nvSpPr>
        <p:spPr>
          <a:xfrm>
            <a:off x="7164288" y="2420888"/>
            <a:ext cx="1728192" cy="1656184"/>
          </a:xfrm>
          <a:prstGeom prst="rect">
            <a:avLst/>
          </a:prstGeom>
          <a:solidFill>
            <a:srgbClr val="FFFFCC"/>
          </a:solidFill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An increasing </a:t>
            </a:r>
          </a:p>
          <a:p>
            <a:r>
              <a:rPr lang="en-GB" sz="1600" b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share </a:t>
            </a:r>
            <a:r>
              <a:rPr lang="en-GB" sz="16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of young </a:t>
            </a:r>
          </a:p>
          <a:p>
            <a:r>
              <a:rPr lang="en-GB" sz="16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people attains </a:t>
            </a:r>
          </a:p>
          <a:p>
            <a:r>
              <a:rPr lang="en-GB" sz="16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eligibility for </a:t>
            </a:r>
            <a:endParaRPr lang="en-GB" sz="1600" b="1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n-GB" sz="1600" b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higher education </a:t>
            </a:r>
          </a:p>
        </p:txBody>
      </p:sp>
      <p:sp>
        <p:nvSpPr>
          <p:cNvPr id="5" name="Højre klammeparentes 4"/>
          <p:cNvSpPr/>
          <p:nvPr/>
        </p:nvSpPr>
        <p:spPr>
          <a:xfrm>
            <a:off x="6660232" y="2348880"/>
            <a:ext cx="504056" cy="1656184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kstboks 1"/>
          <p:cNvSpPr txBox="1"/>
          <p:nvPr/>
        </p:nvSpPr>
        <p:spPr>
          <a:xfrm>
            <a:off x="7020272" y="4653136"/>
            <a:ext cx="1800200" cy="864096"/>
          </a:xfrm>
          <a:prstGeom prst="rect">
            <a:avLst/>
          </a:prstGeom>
          <a:solidFill>
            <a:srgbClr val="FFFFCC"/>
          </a:solidFill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The relative status </a:t>
            </a:r>
          </a:p>
          <a:p>
            <a:r>
              <a:rPr lang="en-GB" sz="16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of VET decreases:</a:t>
            </a:r>
          </a:p>
          <a:p>
            <a:r>
              <a:rPr lang="en-GB" sz="16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- a </a:t>
            </a:r>
            <a:r>
              <a:rPr lang="en-GB" sz="1600" b="1" i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’blind alley’</a:t>
            </a:r>
            <a:endParaRPr lang="en-GB" sz="1600" b="1" i="1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9" name="Lige forbindelse 8"/>
          <p:cNvCxnSpPr/>
          <p:nvPr/>
        </p:nvCxnSpPr>
        <p:spPr>
          <a:xfrm>
            <a:off x="6948264" y="4005064"/>
            <a:ext cx="1746499" cy="0"/>
          </a:xfrm>
          <a:prstGeom prst="line">
            <a:avLst/>
          </a:prstGeom>
          <a:ln w="31750"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ktangel 10"/>
          <p:cNvSpPr/>
          <p:nvPr/>
        </p:nvSpPr>
        <p:spPr>
          <a:xfrm>
            <a:off x="899592" y="1116033"/>
            <a:ext cx="5886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lang="en-GB" sz="1600" b="0" i="0" u="none" strike="noStrike" kern="1200" baseline="0" noProof="0">
                <a:solidFill>
                  <a:srgbClr val="0033CC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r>
              <a:rPr lang="en-GB" sz="1600" dirty="0">
                <a:solidFill>
                  <a:srgbClr val="0033CC"/>
                </a:solidFill>
                <a:latin typeface="Calibri" panose="020F0502020204030204" pitchFamily="34" charset="0"/>
              </a:rPr>
              <a:t>Share of a youth cohort entering the main programmes </a:t>
            </a:r>
          </a:p>
          <a:p>
            <a:pPr algn="ctr">
              <a:defRPr lang="en-GB" sz="1600" b="0" i="0" u="none" strike="noStrike" kern="1200" baseline="0" noProof="0">
                <a:solidFill>
                  <a:srgbClr val="0033CC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r>
              <a:rPr lang="en-GB" sz="1600" dirty="0">
                <a:solidFill>
                  <a:srgbClr val="0033CC"/>
                </a:solidFill>
                <a:latin typeface="Calibri" panose="020F0502020204030204" pitchFamily="34" charset="0"/>
              </a:rPr>
              <a:t>of </a:t>
            </a:r>
            <a:r>
              <a:rPr lang="en-GB" sz="1600" dirty="0" smtClean="0">
                <a:solidFill>
                  <a:srgbClr val="0033CC"/>
                </a:solidFill>
                <a:latin typeface="Calibri" panose="020F0502020204030204" pitchFamily="34" charset="0"/>
              </a:rPr>
              <a:t>upper secondary </a:t>
            </a:r>
            <a:r>
              <a:rPr lang="en-GB" sz="1600" dirty="0">
                <a:solidFill>
                  <a:srgbClr val="0033CC"/>
                </a:solidFill>
                <a:latin typeface="Calibri" panose="020F0502020204030204" pitchFamily="34" charset="0"/>
              </a:rPr>
              <a:t>education  1950 - 2005</a:t>
            </a:r>
            <a:endParaRPr lang="da-DK" dirty="0"/>
          </a:p>
        </p:txBody>
      </p:sp>
      <p:pic>
        <p:nvPicPr>
          <p:cNvPr id="10" name="Picture 2" descr="closeup af mekanikerlærling"/>
          <p:cNvPicPr>
            <a:picLocks noChangeAspect="1" noChangeArrowheads="1"/>
          </p:cNvPicPr>
          <p:nvPr/>
        </p:nvPicPr>
        <p:blipFill rotWithShape="1">
          <a:blip r:embed="rId3" cstate="print"/>
          <a:srcRect l="19895" t="10309"/>
          <a:stretch/>
        </p:blipFill>
        <p:spPr bwMode="auto">
          <a:xfrm>
            <a:off x="5506132" y="4221088"/>
            <a:ext cx="722052" cy="936104"/>
          </a:xfrm>
          <a:prstGeom prst="rect">
            <a:avLst/>
          </a:prstGeom>
          <a:noFill/>
        </p:spPr>
      </p:pic>
      <p:pic>
        <p:nvPicPr>
          <p:cNvPr id="12" name="Billede 11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316" t="427" r="26243" b="1"/>
          <a:stretch/>
        </p:blipFill>
        <p:spPr>
          <a:xfrm>
            <a:off x="5456440" y="2924944"/>
            <a:ext cx="769771" cy="1011216"/>
          </a:xfrm>
          <a:prstGeom prst="rect">
            <a:avLst/>
          </a:prstGeom>
        </p:spPr>
      </p:pic>
      <p:sp>
        <p:nvSpPr>
          <p:cNvPr id="13" name="Tekstfelt 12"/>
          <p:cNvSpPr txBox="1"/>
          <p:nvPr/>
        </p:nvSpPr>
        <p:spPr>
          <a:xfrm>
            <a:off x="2195736" y="4725144"/>
            <a:ext cx="1813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err="1" smtClean="0">
                <a:solidFill>
                  <a:schemeClr val="bg1"/>
                </a:solidFill>
              </a:rPr>
              <a:t>Vocational</a:t>
            </a:r>
            <a:r>
              <a:rPr lang="da-DK" dirty="0" smtClean="0">
                <a:solidFill>
                  <a:schemeClr val="bg1"/>
                </a:solidFill>
              </a:rPr>
              <a:t> </a:t>
            </a:r>
            <a:r>
              <a:rPr lang="da-DK" dirty="0" err="1" smtClean="0">
                <a:solidFill>
                  <a:schemeClr val="bg1"/>
                </a:solidFill>
              </a:rPr>
              <a:t>track</a:t>
            </a:r>
            <a:endParaRPr lang="da-DK" dirty="0">
              <a:solidFill>
                <a:schemeClr val="bg1"/>
              </a:solidFill>
            </a:endParaRPr>
          </a:p>
        </p:txBody>
      </p:sp>
      <p:sp>
        <p:nvSpPr>
          <p:cNvPr id="14" name="Tekstfelt 13"/>
          <p:cNvSpPr txBox="1"/>
          <p:nvPr/>
        </p:nvSpPr>
        <p:spPr>
          <a:xfrm>
            <a:off x="2974642" y="3501008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>
                <a:solidFill>
                  <a:srgbClr val="003399"/>
                </a:solidFill>
              </a:rPr>
              <a:t>General </a:t>
            </a:r>
            <a:r>
              <a:rPr lang="da-DK" dirty="0" err="1" smtClean="0">
                <a:solidFill>
                  <a:srgbClr val="003399"/>
                </a:solidFill>
              </a:rPr>
              <a:t>track</a:t>
            </a:r>
            <a:endParaRPr lang="da-DK" dirty="0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4607878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694902909"/>
              </p:ext>
            </p:extLst>
          </p:nvPr>
        </p:nvGraphicFramePr>
        <p:xfrm>
          <a:off x="755576" y="836712"/>
          <a:ext cx="7704856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kstboks 2"/>
          <p:cNvSpPr txBox="1"/>
          <p:nvPr/>
        </p:nvSpPr>
        <p:spPr>
          <a:xfrm>
            <a:off x="755576" y="5373216"/>
            <a:ext cx="7704856" cy="584775"/>
          </a:xfrm>
          <a:prstGeom prst="rect">
            <a:avLst/>
          </a:prstGeom>
          <a:solidFill>
            <a:schemeClr val="bg1"/>
          </a:solidFill>
          <a:ln w="3175">
            <a:solidFill>
              <a:schemeClr val="bg2">
                <a:lumMod val="90000"/>
              </a:schemeClr>
            </a:solidFill>
          </a:ln>
        </p:spPr>
        <p:txBody>
          <a:bodyPr wrap="square" rtlCol="0">
            <a:spAutoFit/>
          </a:bodyPr>
          <a:lstStyle/>
          <a:p>
            <a:pPr indent="712788"/>
            <a:r>
              <a:rPr lang="en-GB" sz="1600" dirty="0" smtClean="0">
                <a:solidFill>
                  <a:srgbClr val="000099"/>
                </a:solidFill>
                <a:latin typeface="Calibri" panose="020F0502020204030204" pitchFamily="34" charset="0"/>
                <a:cs typeface="Calibri" pitchFamily="34" charset="0"/>
              </a:rPr>
              <a:t>Tracking results in a social selection of students</a:t>
            </a:r>
          </a:p>
          <a:p>
            <a:pPr indent="712788"/>
            <a:r>
              <a:rPr lang="en-GB" sz="1600" dirty="0" smtClean="0">
                <a:solidFill>
                  <a:srgbClr val="000099"/>
                </a:solidFill>
                <a:latin typeface="Calibri" panose="020F0502020204030204" pitchFamily="34" charset="0"/>
                <a:cs typeface="Calibri" pitchFamily="34" charset="0"/>
              </a:rPr>
              <a:t>according to the educational background of their parents</a:t>
            </a:r>
            <a:endParaRPr lang="en-GB" sz="1600" dirty="0">
              <a:solidFill>
                <a:srgbClr val="000099"/>
              </a:solidFill>
              <a:latin typeface="Calibri" panose="020F0502020204030204" pitchFamily="34" charset="0"/>
              <a:cs typeface="Calibri" pitchFamily="34" charset="0"/>
            </a:endParaRP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Christian Helms Jørgensen  • </a:t>
            </a:r>
            <a:r>
              <a:rPr lang="en-US" smtClean="0"/>
              <a:t>Department of Psychology and Educational Studies• Roskilde University</a:t>
            </a:r>
            <a:endParaRPr lang="da-DK" dirty="0"/>
          </a:p>
        </p:txBody>
      </p:sp>
      <p:sp>
        <p:nvSpPr>
          <p:cNvPr id="4" name="Rektangel 3"/>
          <p:cNvSpPr/>
          <p:nvPr/>
        </p:nvSpPr>
        <p:spPr>
          <a:xfrm>
            <a:off x="5364088" y="3789040"/>
            <a:ext cx="2160240" cy="13681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82361853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760"/>
                            </p:stCondLst>
                            <p:childTnLst>
                              <p:par>
                                <p:cTn id="16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Bøjet pil 17"/>
          <p:cNvSpPr>
            <a:spLocks/>
          </p:cNvSpPr>
          <p:nvPr/>
        </p:nvSpPr>
        <p:spPr>
          <a:xfrm>
            <a:off x="4213310" y="1906588"/>
            <a:ext cx="755650" cy="307975"/>
          </a:xfrm>
          <a:prstGeom prst="bentArrow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endParaRPr lang="en-GB" sz="14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" name="Bøjet pil 19"/>
          <p:cNvSpPr>
            <a:spLocks/>
          </p:cNvSpPr>
          <p:nvPr/>
        </p:nvSpPr>
        <p:spPr>
          <a:xfrm>
            <a:off x="2881398" y="1536700"/>
            <a:ext cx="2051050" cy="307975"/>
          </a:xfrm>
          <a:prstGeom prst="bentArrow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endParaRPr lang="en-GB" sz="14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3" name="Text Box 12"/>
          <p:cNvSpPr txBox="1">
            <a:spLocks noChangeArrowheads="1"/>
          </p:cNvSpPr>
          <p:nvPr/>
        </p:nvSpPr>
        <p:spPr bwMode="auto">
          <a:xfrm>
            <a:off x="2447493" y="1772816"/>
            <a:ext cx="1265894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accent1">
                <a:lumMod val="20000"/>
                <a:lumOff val="8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Bachelor</a:t>
            </a:r>
            <a:endParaRPr lang="en-GB" sz="1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>
              <a:defRPr/>
            </a:pPr>
            <a:endParaRPr lang="en-GB" sz="16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>
              <a:defRPr/>
            </a:pPr>
            <a:endParaRPr lang="en-GB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1" name="Bøjet pil 20"/>
          <p:cNvSpPr>
            <a:spLocks/>
          </p:cNvSpPr>
          <p:nvPr/>
        </p:nvSpPr>
        <p:spPr>
          <a:xfrm>
            <a:off x="1657435" y="1239838"/>
            <a:ext cx="3240088" cy="306387"/>
          </a:xfrm>
          <a:prstGeom prst="bentArrow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endParaRPr lang="en-GB" sz="14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Text Box 12"/>
          <p:cNvSpPr txBox="1">
            <a:spLocks noChangeArrowheads="1"/>
          </p:cNvSpPr>
          <p:nvPr/>
        </p:nvSpPr>
        <p:spPr bwMode="auto">
          <a:xfrm>
            <a:off x="1186305" y="1544638"/>
            <a:ext cx="1297463" cy="9694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accent1">
                <a:lumMod val="20000"/>
                <a:lumOff val="80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Master</a:t>
            </a:r>
            <a:endParaRPr lang="en-GB" sz="1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>
              <a:defRPr/>
            </a:pPr>
            <a:endParaRPr lang="en-GB" sz="16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>
              <a:defRPr/>
            </a:pPr>
            <a:endParaRPr lang="en-GB" sz="9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>
              <a:defRPr/>
            </a:pPr>
            <a:endParaRPr lang="en-GB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Opadgående pil 16"/>
          <p:cNvSpPr>
            <a:spLocks/>
          </p:cNvSpPr>
          <p:nvPr/>
        </p:nvSpPr>
        <p:spPr>
          <a:xfrm>
            <a:off x="6084168" y="3069586"/>
            <a:ext cx="936104" cy="599127"/>
          </a:xfrm>
          <a:prstGeom prst="upArrow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600" dirty="0">
              <a:solidFill>
                <a:srgbClr val="002060"/>
              </a:solidFill>
            </a:endParaRPr>
          </a:p>
        </p:txBody>
      </p:sp>
      <p:sp>
        <p:nvSpPr>
          <p:cNvPr id="8208" name="Text Box 10"/>
          <p:cNvSpPr txBox="1">
            <a:spLocks noChangeArrowheads="1"/>
          </p:cNvSpPr>
          <p:nvPr/>
        </p:nvSpPr>
        <p:spPr bwMode="auto">
          <a:xfrm>
            <a:off x="971600" y="570166"/>
            <a:ext cx="69847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1600" dirty="0" smtClean="0">
                <a:solidFill>
                  <a:srgbClr val="0033CC"/>
                </a:solidFill>
                <a:latin typeface="Comic Sans MS" pitchFamily="66" charset="0"/>
              </a:rPr>
              <a:t>Transitions in the Danish educational system </a:t>
            </a:r>
            <a:endParaRPr lang="en-GB" sz="1600" dirty="0">
              <a:solidFill>
                <a:srgbClr val="0033CC"/>
              </a:solidFill>
              <a:latin typeface="Comic Sans MS" pitchFamily="66" charset="0"/>
            </a:endParaRPr>
          </a:p>
        </p:txBody>
      </p:sp>
      <p:sp>
        <p:nvSpPr>
          <p:cNvPr id="271372" name="Text Box 12"/>
          <p:cNvSpPr txBox="1">
            <a:spLocks noChangeArrowheads="1"/>
          </p:cNvSpPr>
          <p:nvPr/>
        </p:nvSpPr>
        <p:spPr bwMode="auto">
          <a:xfrm>
            <a:off x="1187449" y="3699342"/>
            <a:ext cx="2088407" cy="70788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General education</a:t>
            </a:r>
          </a:p>
          <a:p>
            <a:pPr algn="ctr">
              <a:defRPr/>
            </a:pPr>
            <a:r>
              <a:rPr lang="en-GB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‘classic’</a:t>
            </a:r>
          </a:p>
          <a:p>
            <a:pPr algn="ctr">
              <a:defRPr/>
            </a:pPr>
            <a:r>
              <a:rPr lang="en-GB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Gymnasium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3419872" y="3681339"/>
            <a:ext cx="4446191" cy="892552"/>
          </a:xfrm>
          <a:prstGeom prst="rect">
            <a:avLst/>
          </a:prstGeom>
          <a:solidFill>
            <a:schemeClr val="accent3">
              <a:lumMod val="60000"/>
              <a:lumOff val="40000"/>
              <a:alpha val="69804"/>
            </a:schemeClr>
          </a:soli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Vocational education </a:t>
            </a:r>
          </a:p>
          <a:p>
            <a:pPr algn="ctr">
              <a:defRPr/>
            </a:pPr>
            <a:r>
              <a:rPr lang="en-GB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12 main entrances </a:t>
            </a:r>
          </a:p>
          <a:p>
            <a:pPr algn="ctr">
              <a:defRPr/>
            </a:pPr>
            <a:endParaRPr lang="en-GB" sz="12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>
              <a:defRPr/>
            </a:pPr>
            <a:r>
              <a:rPr lang="en-GB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109 programmes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9" name="Text Box 12"/>
          <p:cNvSpPr txBox="1">
            <a:spLocks noChangeArrowheads="1"/>
          </p:cNvSpPr>
          <p:nvPr/>
        </p:nvSpPr>
        <p:spPr bwMode="auto">
          <a:xfrm>
            <a:off x="1186304" y="2482850"/>
            <a:ext cx="3595245" cy="61555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   Higher education      </a:t>
            </a:r>
          </a:p>
          <a:p>
            <a:pPr algn="ctr">
              <a:defRPr/>
            </a:pPr>
            <a:endParaRPr lang="en-GB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2" name="Rektangel 31"/>
          <p:cNvSpPr/>
          <p:nvPr/>
        </p:nvSpPr>
        <p:spPr>
          <a:xfrm>
            <a:off x="5292080" y="1268760"/>
            <a:ext cx="2592288" cy="1728192"/>
          </a:xfrm>
          <a:prstGeom prst="rect">
            <a:avLst/>
          </a:prstGeom>
          <a:pattFill prst="dkHorz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600" b="1" dirty="0" smtClean="0">
                <a:solidFill>
                  <a:srgbClr val="7030A0"/>
                </a:solidFill>
              </a:rPr>
              <a:t>Labour market</a:t>
            </a:r>
          </a:p>
          <a:p>
            <a:pPr>
              <a:defRPr/>
            </a:pPr>
            <a:endParaRPr lang="en-GB" sz="1200" dirty="0" smtClean="0">
              <a:solidFill>
                <a:srgbClr val="7030A0"/>
              </a:solidFill>
            </a:endParaRPr>
          </a:p>
          <a:p>
            <a:pPr algn="ctr">
              <a:defRPr/>
            </a:pPr>
            <a:endParaRPr lang="en-GB" sz="1400" b="1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 algn="ctr">
              <a:defRPr/>
            </a:pPr>
            <a:endParaRPr lang="en-GB" sz="1400" b="1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 algn="ctr">
              <a:defRPr/>
            </a:pPr>
            <a:endParaRPr lang="en-GB" sz="1400" b="1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 algn="ctr">
              <a:defRPr/>
            </a:pPr>
            <a:endParaRPr lang="da-DK" sz="1400" b="1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4" name="Pladsholder til sidefod 3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Christian Helms Jørgensen  • </a:t>
            </a:r>
            <a:r>
              <a:rPr lang="en-US" smtClean="0"/>
              <a:t>Department of Psychology and Educational Studies• Roskilde University</a:t>
            </a:r>
            <a:endParaRPr lang="da-DK" dirty="0"/>
          </a:p>
        </p:txBody>
      </p:sp>
      <p:sp>
        <p:nvSpPr>
          <p:cNvPr id="25" name="Text Box 12"/>
          <p:cNvSpPr txBox="1">
            <a:spLocks noChangeArrowheads="1"/>
          </p:cNvSpPr>
          <p:nvPr/>
        </p:nvSpPr>
        <p:spPr bwMode="auto">
          <a:xfrm>
            <a:off x="3704314" y="2233454"/>
            <a:ext cx="1135063" cy="84638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accent1">
                <a:lumMod val="20000"/>
                <a:lumOff val="8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Short</a:t>
            </a:r>
          </a:p>
          <a:p>
            <a:pPr algn="ctr">
              <a:defRPr/>
            </a:pPr>
            <a:r>
              <a:rPr lang="en-GB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Higher</a:t>
            </a:r>
          </a:p>
          <a:p>
            <a:pPr algn="ctr">
              <a:defRPr/>
            </a:pPr>
            <a:r>
              <a:rPr lang="en-GB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Vocational </a:t>
            </a:r>
          </a:p>
          <a:p>
            <a:pPr algn="ctr">
              <a:defRPr/>
            </a:pPr>
            <a:r>
              <a:rPr lang="en-GB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Education </a:t>
            </a:r>
            <a:endParaRPr lang="en-GB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7" name="Kombinationstegning 26"/>
          <p:cNvSpPr/>
          <p:nvPr/>
        </p:nvSpPr>
        <p:spPr>
          <a:xfrm flipH="1">
            <a:off x="2956014" y="4570408"/>
            <a:ext cx="1327962" cy="758375"/>
          </a:xfrm>
          <a:custGeom>
            <a:avLst/>
            <a:gdLst>
              <a:gd name="connsiteX0" fmla="*/ 0 w 586854"/>
              <a:gd name="connsiteY0" fmla="*/ 907576 h 907576"/>
              <a:gd name="connsiteX1" fmla="*/ 95534 w 586854"/>
              <a:gd name="connsiteY1" fmla="*/ 539087 h 907576"/>
              <a:gd name="connsiteX2" fmla="*/ 491319 w 586854"/>
              <a:gd name="connsiteY2" fmla="*/ 320723 h 907576"/>
              <a:gd name="connsiteX3" fmla="*/ 573206 w 586854"/>
              <a:gd name="connsiteY3" fmla="*/ 47767 h 907576"/>
              <a:gd name="connsiteX4" fmla="*/ 573206 w 586854"/>
              <a:gd name="connsiteY4" fmla="*/ 34120 h 907576"/>
              <a:gd name="connsiteX0" fmla="*/ 0 w 601260"/>
              <a:gd name="connsiteY0" fmla="*/ 931667 h 931667"/>
              <a:gd name="connsiteX1" fmla="*/ 95534 w 601260"/>
              <a:gd name="connsiteY1" fmla="*/ 563178 h 931667"/>
              <a:gd name="connsiteX2" fmla="*/ 521648 w 601260"/>
              <a:gd name="connsiteY2" fmla="*/ 489356 h 931667"/>
              <a:gd name="connsiteX3" fmla="*/ 573206 w 601260"/>
              <a:gd name="connsiteY3" fmla="*/ 71858 h 931667"/>
              <a:gd name="connsiteX4" fmla="*/ 573206 w 601260"/>
              <a:gd name="connsiteY4" fmla="*/ 58211 h 931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1260" h="931667">
                <a:moveTo>
                  <a:pt x="0" y="931667"/>
                </a:moveTo>
                <a:cubicBezTo>
                  <a:pt x="6824" y="796327"/>
                  <a:pt x="8593" y="636896"/>
                  <a:pt x="95534" y="563178"/>
                </a:cubicBezTo>
                <a:cubicBezTo>
                  <a:pt x="182475" y="489460"/>
                  <a:pt x="442036" y="571243"/>
                  <a:pt x="521648" y="489356"/>
                </a:cubicBezTo>
                <a:cubicBezTo>
                  <a:pt x="601260" y="407469"/>
                  <a:pt x="564613" y="143716"/>
                  <a:pt x="573206" y="71858"/>
                </a:cubicBezTo>
                <a:cubicBezTo>
                  <a:pt x="581799" y="0"/>
                  <a:pt x="580030" y="41151"/>
                  <a:pt x="573206" y="58211"/>
                </a:cubicBezTo>
              </a:path>
            </a:pathLst>
          </a:custGeom>
          <a:ln w="76200">
            <a:tailEnd type="triangle"/>
          </a:ln>
          <a:effectLst>
            <a:glow rad="63500">
              <a:schemeClr val="accent5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28" name="Kombinationstegning 27"/>
          <p:cNvSpPr/>
          <p:nvPr/>
        </p:nvSpPr>
        <p:spPr>
          <a:xfrm>
            <a:off x="4793240" y="4592207"/>
            <a:ext cx="1453683" cy="755261"/>
          </a:xfrm>
          <a:custGeom>
            <a:avLst/>
            <a:gdLst>
              <a:gd name="connsiteX0" fmla="*/ 0 w 586854"/>
              <a:gd name="connsiteY0" fmla="*/ 907576 h 907576"/>
              <a:gd name="connsiteX1" fmla="*/ 95534 w 586854"/>
              <a:gd name="connsiteY1" fmla="*/ 539087 h 907576"/>
              <a:gd name="connsiteX2" fmla="*/ 491319 w 586854"/>
              <a:gd name="connsiteY2" fmla="*/ 320723 h 907576"/>
              <a:gd name="connsiteX3" fmla="*/ 573206 w 586854"/>
              <a:gd name="connsiteY3" fmla="*/ 47767 h 907576"/>
              <a:gd name="connsiteX4" fmla="*/ 573206 w 586854"/>
              <a:gd name="connsiteY4" fmla="*/ 34120 h 907576"/>
              <a:gd name="connsiteX0" fmla="*/ 0 w 586470"/>
              <a:gd name="connsiteY0" fmla="*/ 927841 h 927841"/>
              <a:gd name="connsiteX1" fmla="*/ 95534 w 586470"/>
              <a:gd name="connsiteY1" fmla="*/ 559352 h 927841"/>
              <a:gd name="connsiteX2" fmla="*/ 493622 w 586470"/>
              <a:gd name="connsiteY2" fmla="*/ 462576 h 927841"/>
              <a:gd name="connsiteX3" fmla="*/ 573206 w 586470"/>
              <a:gd name="connsiteY3" fmla="*/ 68032 h 927841"/>
              <a:gd name="connsiteX4" fmla="*/ 573206 w 586470"/>
              <a:gd name="connsiteY4" fmla="*/ 54385 h 927841"/>
              <a:gd name="connsiteX0" fmla="*/ 23733 w 610203"/>
              <a:gd name="connsiteY0" fmla="*/ 927841 h 927841"/>
              <a:gd name="connsiteX1" fmla="*/ 82270 w 610203"/>
              <a:gd name="connsiteY1" fmla="*/ 551038 h 927841"/>
              <a:gd name="connsiteX2" fmla="*/ 517355 w 610203"/>
              <a:gd name="connsiteY2" fmla="*/ 462576 h 927841"/>
              <a:gd name="connsiteX3" fmla="*/ 596939 w 610203"/>
              <a:gd name="connsiteY3" fmla="*/ 68032 h 927841"/>
              <a:gd name="connsiteX4" fmla="*/ 596939 w 610203"/>
              <a:gd name="connsiteY4" fmla="*/ 54385 h 927841"/>
              <a:gd name="connsiteX0" fmla="*/ 0 w 586470"/>
              <a:gd name="connsiteY0" fmla="*/ 927841 h 927841"/>
              <a:gd name="connsiteX1" fmla="*/ 89614 w 586470"/>
              <a:gd name="connsiteY1" fmla="*/ 462576 h 927841"/>
              <a:gd name="connsiteX2" fmla="*/ 493622 w 586470"/>
              <a:gd name="connsiteY2" fmla="*/ 462576 h 927841"/>
              <a:gd name="connsiteX3" fmla="*/ 573206 w 586470"/>
              <a:gd name="connsiteY3" fmla="*/ 68032 h 927841"/>
              <a:gd name="connsiteX4" fmla="*/ 573206 w 586470"/>
              <a:gd name="connsiteY4" fmla="*/ 54385 h 927841"/>
              <a:gd name="connsiteX0" fmla="*/ 0 w 586470"/>
              <a:gd name="connsiteY0" fmla="*/ 927841 h 927841"/>
              <a:gd name="connsiteX1" fmla="*/ 151769 w 586470"/>
              <a:gd name="connsiteY1" fmla="*/ 551038 h 927841"/>
              <a:gd name="connsiteX2" fmla="*/ 493622 w 586470"/>
              <a:gd name="connsiteY2" fmla="*/ 462576 h 927841"/>
              <a:gd name="connsiteX3" fmla="*/ 573206 w 586470"/>
              <a:gd name="connsiteY3" fmla="*/ 68032 h 927841"/>
              <a:gd name="connsiteX4" fmla="*/ 573206 w 586470"/>
              <a:gd name="connsiteY4" fmla="*/ 54385 h 927841"/>
              <a:gd name="connsiteX0" fmla="*/ 32448 w 618918"/>
              <a:gd name="connsiteY0" fmla="*/ 927841 h 927841"/>
              <a:gd name="connsiteX1" fmla="*/ 184217 w 618918"/>
              <a:gd name="connsiteY1" fmla="*/ 551038 h 927841"/>
              <a:gd name="connsiteX2" fmla="*/ 526070 w 618918"/>
              <a:gd name="connsiteY2" fmla="*/ 462576 h 927841"/>
              <a:gd name="connsiteX3" fmla="*/ 605654 w 618918"/>
              <a:gd name="connsiteY3" fmla="*/ 68032 h 927841"/>
              <a:gd name="connsiteX4" fmla="*/ 605654 w 618918"/>
              <a:gd name="connsiteY4" fmla="*/ 54385 h 927841"/>
              <a:gd name="connsiteX0" fmla="*/ 32448 w 627386"/>
              <a:gd name="connsiteY0" fmla="*/ 942584 h 942584"/>
              <a:gd name="connsiteX1" fmla="*/ 184217 w 627386"/>
              <a:gd name="connsiteY1" fmla="*/ 565781 h 942584"/>
              <a:gd name="connsiteX2" fmla="*/ 557147 w 627386"/>
              <a:gd name="connsiteY2" fmla="*/ 565781 h 942584"/>
              <a:gd name="connsiteX3" fmla="*/ 605654 w 627386"/>
              <a:gd name="connsiteY3" fmla="*/ 82775 h 942584"/>
              <a:gd name="connsiteX4" fmla="*/ 605654 w 627386"/>
              <a:gd name="connsiteY4" fmla="*/ 69128 h 942584"/>
              <a:gd name="connsiteX0" fmla="*/ 32448 w 627386"/>
              <a:gd name="connsiteY0" fmla="*/ 927841 h 927841"/>
              <a:gd name="connsiteX1" fmla="*/ 184217 w 627386"/>
              <a:gd name="connsiteY1" fmla="*/ 551038 h 927841"/>
              <a:gd name="connsiteX2" fmla="*/ 557147 w 627386"/>
              <a:gd name="connsiteY2" fmla="*/ 462576 h 927841"/>
              <a:gd name="connsiteX3" fmla="*/ 605654 w 627386"/>
              <a:gd name="connsiteY3" fmla="*/ 68032 h 927841"/>
              <a:gd name="connsiteX4" fmla="*/ 605654 w 627386"/>
              <a:gd name="connsiteY4" fmla="*/ 54385 h 927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7386" h="927841">
                <a:moveTo>
                  <a:pt x="32448" y="927841"/>
                </a:moveTo>
                <a:cubicBezTo>
                  <a:pt x="39272" y="792501"/>
                  <a:pt x="0" y="626385"/>
                  <a:pt x="184217" y="551038"/>
                </a:cubicBezTo>
                <a:cubicBezTo>
                  <a:pt x="266487" y="473494"/>
                  <a:pt x="486908" y="543077"/>
                  <a:pt x="557147" y="462576"/>
                </a:cubicBezTo>
                <a:cubicBezTo>
                  <a:pt x="627386" y="382075"/>
                  <a:pt x="597570" y="136064"/>
                  <a:pt x="605654" y="68032"/>
                </a:cubicBezTo>
                <a:cubicBezTo>
                  <a:pt x="613739" y="0"/>
                  <a:pt x="612478" y="37325"/>
                  <a:pt x="605654" y="54385"/>
                </a:cubicBezTo>
              </a:path>
            </a:pathLst>
          </a:custGeom>
          <a:ln w="76200">
            <a:tailEnd type="triangle"/>
          </a:ln>
          <a:effectLst>
            <a:glow rad="63500">
              <a:schemeClr val="accent5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1187450" y="5300233"/>
            <a:ext cx="6697663" cy="5847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GB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Basic school </a:t>
            </a:r>
          </a:p>
          <a:p>
            <a:pPr algn="ctr">
              <a:defRPr/>
            </a:pPr>
            <a:r>
              <a:rPr lang="en-GB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9 – 10. grade</a:t>
            </a:r>
            <a:endParaRPr lang="en-GB" dirty="0">
              <a:solidFill>
                <a:schemeClr val="folHlink"/>
              </a:solidFill>
            </a:endParaRPr>
          </a:p>
        </p:txBody>
      </p:sp>
      <p:sp>
        <p:nvSpPr>
          <p:cNvPr id="33" name="Text Box 12"/>
          <p:cNvSpPr txBox="1">
            <a:spLocks noChangeArrowheads="1"/>
          </p:cNvSpPr>
          <p:nvPr/>
        </p:nvSpPr>
        <p:spPr bwMode="auto">
          <a:xfrm>
            <a:off x="3275856" y="3699342"/>
            <a:ext cx="1698345" cy="70788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GB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vocational</a:t>
            </a:r>
          </a:p>
          <a:p>
            <a:pPr algn="just">
              <a:defRPr/>
            </a:pPr>
            <a:r>
              <a:rPr lang="en-GB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Gymnasium</a:t>
            </a:r>
          </a:p>
          <a:p>
            <a:pPr algn="just">
              <a:defRPr/>
            </a:pP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6" name="Opadgående pil 35"/>
          <p:cNvSpPr>
            <a:spLocks/>
          </p:cNvSpPr>
          <p:nvPr/>
        </p:nvSpPr>
        <p:spPr>
          <a:xfrm>
            <a:off x="3779912" y="3045897"/>
            <a:ext cx="936104" cy="599127"/>
          </a:xfrm>
          <a:prstGeom prst="upArrow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600" dirty="0">
              <a:solidFill>
                <a:srgbClr val="002060"/>
              </a:solidFill>
            </a:endParaRPr>
          </a:p>
        </p:txBody>
      </p:sp>
      <p:sp>
        <p:nvSpPr>
          <p:cNvPr id="38" name="Text Box 11"/>
          <p:cNvSpPr txBox="1">
            <a:spLocks noChangeArrowheads="1"/>
          </p:cNvSpPr>
          <p:nvPr/>
        </p:nvSpPr>
        <p:spPr bwMode="auto">
          <a:xfrm>
            <a:off x="5292081" y="3688576"/>
            <a:ext cx="2558108" cy="1077218"/>
          </a:xfrm>
          <a:prstGeom prst="rect">
            <a:avLst/>
          </a:prstGeom>
          <a:solidFill>
            <a:schemeClr val="accent3">
              <a:lumMod val="60000"/>
              <a:lumOff val="40000"/>
              <a:alpha val="69804"/>
            </a:schemeClr>
          </a:soli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Vocational education </a:t>
            </a:r>
            <a:endParaRPr lang="en-GB" sz="12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>
              <a:defRPr/>
            </a:pPr>
            <a:r>
              <a:rPr lang="en-GB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Apprenticeship based</a:t>
            </a:r>
            <a:endParaRPr lang="en-GB" sz="16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>
              <a:defRPr/>
            </a:pPr>
            <a:r>
              <a:rPr lang="en-GB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12 main entrances </a:t>
            </a:r>
          </a:p>
          <a:p>
            <a:pPr algn="ctr">
              <a:defRPr/>
            </a:pPr>
            <a:endParaRPr lang="en-GB" sz="12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>
              <a:defRPr/>
            </a:pPr>
            <a:r>
              <a:rPr lang="en-GB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109 programmes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9" name="Opadgående pil 38"/>
          <p:cNvSpPr>
            <a:spLocks/>
          </p:cNvSpPr>
          <p:nvPr/>
        </p:nvSpPr>
        <p:spPr>
          <a:xfrm rot="18702243">
            <a:off x="5135665" y="3086902"/>
            <a:ext cx="351656" cy="599127"/>
          </a:xfrm>
          <a:prstGeom prst="upArrow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600" dirty="0">
              <a:solidFill>
                <a:srgbClr val="002060"/>
              </a:solidFill>
            </a:endParaRPr>
          </a:p>
        </p:txBody>
      </p:sp>
      <p:sp>
        <p:nvSpPr>
          <p:cNvPr id="40" name="Opadgående pil 39"/>
          <p:cNvSpPr>
            <a:spLocks/>
          </p:cNvSpPr>
          <p:nvPr/>
        </p:nvSpPr>
        <p:spPr>
          <a:xfrm>
            <a:off x="6084168" y="3068960"/>
            <a:ext cx="936104" cy="599127"/>
          </a:xfrm>
          <a:prstGeom prst="upArrow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600" dirty="0">
              <a:solidFill>
                <a:srgbClr val="002060"/>
              </a:solidFill>
            </a:endParaRPr>
          </a:p>
        </p:txBody>
      </p:sp>
      <p:sp>
        <p:nvSpPr>
          <p:cNvPr id="16" name="Opadgående pil 15"/>
          <p:cNvSpPr>
            <a:spLocks/>
          </p:cNvSpPr>
          <p:nvPr/>
        </p:nvSpPr>
        <p:spPr>
          <a:xfrm>
            <a:off x="1619672" y="3068960"/>
            <a:ext cx="864096" cy="599872"/>
          </a:xfrm>
          <a:prstGeom prst="upArrow">
            <a:avLst>
              <a:gd name="adj1" fmla="val 50000"/>
              <a:gd name="adj2" fmla="val 50711"/>
            </a:avLst>
          </a:prstGeom>
          <a:solidFill>
            <a:schemeClr val="accent1"/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endParaRPr lang="en-GB" sz="1200" dirty="0">
              <a:solidFill>
                <a:schemeClr val="bg1"/>
              </a:solidFill>
            </a:endParaRPr>
          </a:p>
        </p:txBody>
      </p:sp>
      <p:sp>
        <p:nvSpPr>
          <p:cNvPr id="41" name="Text Box 12"/>
          <p:cNvSpPr txBox="1">
            <a:spLocks noChangeArrowheads="1"/>
          </p:cNvSpPr>
          <p:nvPr/>
        </p:nvSpPr>
        <p:spPr bwMode="auto">
          <a:xfrm>
            <a:off x="3712230" y="2242489"/>
            <a:ext cx="1135063" cy="8463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accent1">
                <a:lumMod val="20000"/>
                <a:lumOff val="8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Short</a:t>
            </a:r>
          </a:p>
          <a:p>
            <a:pPr algn="ctr">
              <a:defRPr/>
            </a:pPr>
            <a:r>
              <a:rPr lang="en-GB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Higher</a:t>
            </a:r>
          </a:p>
          <a:p>
            <a:pPr algn="ctr">
              <a:defRPr/>
            </a:pPr>
            <a:r>
              <a:rPr lang="en-GB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Vocational </a:t>
            </a:r>
          </a:p>
          <a:p>
            <a:pPr algn="ctr">
              <a:defRPr/>
            </a:pPr>
            <a:r>
              <a:rPr lang="en-GB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Education </a:t>
            </a:r>
            <a:endParaRPr lang="en-GB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7" name="Opadgående pil 36"/>
          <p:cNvSpPr>
            <a:spLocks/>
          </p:cNvSpPr>
          <p:nvPr/>
        </p:nvSpPr>
        <p:spPr>
          <a:xfrm>
            <a:off x="3851920" y="3054310"/>
            <a:ext cx="864096" cy="599872"/>
          </a:xfrm>
          <a:prstGeom prst="upArrow">
            <a:avLst>
              <a:gd name="adj1" fmla="val 50000"/>
              <a:gd name="adj2" fmla="val 50711"/>
            </a:avLst>
          </a:prstGeom>
          <a:solidFill>
            <a:schemeClr val="accent1"/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endParaRPr lang="en-GB" sz="1200" dirty="0">
              <a:solidFill>
                <a:schemeClr val="bg1"/>
              </a:solidFill>
            </a:endParaRPr>
          </a:p>
        </p:txBody>
      </p:sp>
      <p:sp>
        <p:nvSpPr>
          <p:cNvPr id="5" name="Rektangel 4"/>
          <p:cNvSpPr/>
          <p:nvPr/>
        </p:nvSpPr>
        <p:spPr>
          <a:xfrm>
            <a:off x="108737" y="3717032"/>
            <a:ext cx="9348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dirty="0" smtClean="0">
                <a:solidFill>
                  <a:schemeClr val="accent3">
                    <a:lumMod val="75000"/>
                  </a:schemeClr>
                </a:solidFill>
              </a:rPr>
              <a:t>Upper </a:t>
            </a:r>
          </a:p>
          <a:p>
            <a:r>
              <a:rPr lang="en-GB" sz="1200" dirty="0" smtClean="0">
                <a:solidFill>
                  <a:schemeClr val="accent3">
                    <a:lumMod val="75000"/>
                  </a:schemeClr>
                </a:solidFill>
              </a:rPr>
              <a:t>secondary </a:t>
            </a:r>
          </a:p>
          <a:p>
            <a:r>
              <a:rPr lang="en-GB" sz="1200" dirty="0" smtClean="0">
                <a:solidFill>
                  <a:schemeClr val="accent3">
                    <a:lumMod val="75000"/>
                  </a:schemeClr>
                </a:solidFill>
              </a:rPr>
              <a:t>education </a:t>
            </a:r>
            <a:endParaRPr lang="da-DK" sz="12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6" name="Ikke lig med 5"/>
          <p:cNvSpPr/>
          <p:nvPr/>
        </p:nvSpPr>
        <p:spPr>
          <a:xfrm rot="18336109">
            <a:off x="4550808" y="2868348"/>
            <a:ext cx="594584" cy="312133"/>
          </a:xfrm>
          <a:prstGeom prst="mathNotEqual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chemeClr val="tx1"/>
              </a:solidFill>
            </a:endParaRPr>
          </a:p>
        </p:txBody>
      </p:sp>
      <p:sp>
        <p:nvSpPr>
          <p:cNvPr id="42" name="Text Box 11"/>
          <p:cNvSpPr txBox="1">
            <a:spLocks noChangeArrowheads="1"/>
          </p:cNvSpPr>
          <p:nvPr/>
        </p:nvSpPr>
        <p:spPr bwMode="auto">
          <a:xfrm>
            <a:off x="1187922" y="5304261"/>
            <a:ext cx="6697663" cy="5847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GB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Widening the access to higher education and </a:t>
            </a:r>
          </a:p>
          <a:p>
            <a:pPr algn="ctr">
              <a:defRPr/>
            </a:pPr>
            <a:r>
              <a:rPr lang="en-GB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limiting the enrolment and progression routes from VET </a:t>
            </a:r>
            <a:endParaRPr lang="en-GB" dirty="0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5084752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"/>
                            </p:stCondLst>
                            <p:childTnLst>
                              <p:par>
                                <p:cTn id="2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2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2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50"/>
                            </p:stCondLst>
                            <p:childTnLst>
                              <p:par>
                                <p:cTn id="3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2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2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250"/>
                            </p:stCondLst>
                            <p:childTnLst>
                              <p:par>
                                <p:cTn id="4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2" presetClass="exit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4000"/>
                            </p:stCondLst>
                            <p:childTnLst>
                              <p:par>
                                <p:cTn id="6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2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50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3.7037E-6 L -0.00034 -0.16828 " pathEditMode="relative" rAng="0" ptsTypes="AA">
                                      <p:cBhvr>
                                        <p:cTn id="85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-84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10" grpId="0" animBg="1"/>
      <p:bldP spid="19" grpId="0" animBg="1"/>
      <p:bldP spid="32" grpId="0" animBg="1"/>
      <p:bldP spid="25" grpId="0" animBg="1"/>
      <p:bldP spid="11" grpId="0" animBg="1"/>
      <p:bldP spid="33" grpId="0" animBg="1"/>
      <p:bldP spid="36" grpId="0" animBg="1"/>
      <p:bldP spid="38" grpId="0" animBg="1"/>
      <p:bldP spid="39" grpId="0" animBg="1"/>
      <p:bldP spid="40" grpId="0" animBg="1"/>
      <p:bldP spid="41" grpId="0" animBg="1"/>
      <p:bldP spid="37" grpId="0" animBg="1"/>
      <p:bldP spid="6" grpId="0" animBg="1"/>
      <p:bldP spid="4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Pladsholder til sidefod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da-DK" dirty="0" smtClean="0"/>
              <a:t>Christian Helms Jørgensen  • </a:t>
            </a:r>
            <a:r>
              <a:rPr lang="en-US" dirty="0" smtClean="0"/>
              <a:t>Department of Psychology and Educational Studies• Roskilde University</a:t>
            </a:r>
            <a:endParaRPr lang="da-DK" dirty="0" smtClean="0"/>
          </a:p>
        </p:txBody>
      </p:sp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179512" y="783940"/>
            <a:ext cx="8640960" cy="4947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marL="177800" indent="-177800" eaLnBrk="0" hangingPunct="0">
              <a:spcAft>
                <a:spcPts val="1800"/>
              </a:spcAft>
              <a:buClr>
                <a:srgbClr val="FF0000"/>
              </a:buClr>
              <a:tabLst>
                <a:tab pos="571500" algn="l"/>
              </a:tabLst>
              <a:defRPr/>
            </a:pPr>
            <a:r>
              <a:rPr lang="en-GB" kern="0" dirty="0" smtClean="0">
                <a:solidFill>
                  <a:srgbClr val="660033"/>
                </a:solidFill>
                <a:latin typeface="Calibri" panose="020F0502020204030204" pitchFamily="34" charset="0"/>
              </a:rPr>
              <a:t>  Since the 1970ies attempts to build bridges from VET to higher education </a:t>
            </a:r>
            <a:endParaRPr lang="en-GB" dirty="0" smtClean="0">
              <a:solidFill>
                <a:srgbClr val="660033"/>
              </a:solidFill>
              <a:latin typeface="Calibri" panose="020F0502020204030204" pitchFamily="34" charset="0"/>
              <a:ea typeface="Times New Roman"/>
              <a:sym typeface="Webdings"/>
            </a:endParaRPr>
          </a:p>
          <a:p>
            <a:pPr marL="355600" indent="-260350" eaLnBrk="0" hangingPunct="0">
              <a:lnSpc>
                <a:spcPts val="2700"/>
              </a:lnSpc>
              <a:spcAft>
                <a:spcPts val="0"/>
              </a:spcAft>
              <a:buClr>
                <a:srgbClr val="FF0000"/>
              </a:buClr>
              <a:buFont typeface="Arial" pitchFamily="34" charset="0"/>
              <a:buChar char="•"/>
              <a:tabLst>
                <a:tab pos="273050" algn="l"/>
                <a:tab pos="571500" algn="l"/>
              </a:tabLst>
              <a:defRPr/>
            </a:pPr>
            <a:r>
              <a:rPr lang="en-GB" dirty="0" smtClean="0">
                <a:solidFill>
                  <a:srgbClr val="000099"/>
                </a:solidFill>
                <a:latin typeface="Calibri" panose="020F0502020204030204" pitchFamily="34" charset="0"/>
                <a:ea typeface="Times New Roman"/>
                <a:sym typeface="Webdings"/>
              </a:rPr>
              <a:t>Policies for </a:t>
            </a:r>
            <a:r>
              <a:rPr lang="en-GB" dirty="0">
                <a:solidFill>
                  <a:srgbClr val="7030A0"/>
                </a:solidFill>
                <a:latin typeface="Calibri" panose="020F0502020204030204" pitchFamily="34" charset="0"/>
                <a:ea typeface="Times New Roman"/>
                <a:sym typeface="Webdings"/>
              </a:rPr>
              <a:t>integration</a:t>
            </a:r>
            <a:r>
              <a:rPr lang="en-GB" dirty="0" smtClean="0">
                <a:solidFill>
                  <a:srgbClr val="000099"/>
                </a:solidFill>
                <a:latin typeface="Calibri" panose="020F0502020204030204" pitchFamily="34" charset="0"/>
                <a:ea typeface="Times New Roman"/>
                <a:sym typeface="Webdings"/>
              </a:rPr>
              <a:t> of general and vocational tracks in </a:t>
            </a:r>
            <a:r>
              <a:rPr lang="en-GB" dirty="0">
                <a:solidFill>
                  <a:srgbClr val="000099"/>
                </a:solidFill>
                <a:latin typeface="Calibri" panose="020F0502020204030204" pitchFamily="34" charset="0"/>
                <a:ea typeface="Times New Roman"/>
                <a:sym typeface="Webdings"/>
              </a:rPr>
              <a:t>1970s </a:t>
            </a:r>
            <a:r>
              <a:rPr lang="en-GB" dirty="0" smtClean="0">
                <a:solidFill>
                  <a:srgbClr val="000099"/>
                </a:solidFill>
                <a:latin typeface="Calibri" panose="020F0502020204030204" pitchFamily="34" charset="0"/>
                <a:ea typeface="Times New Roman"/>
                <a:sym typeface="Webdings"/>
              </a:rPr>
              <a:t>failed. </a:t>
            </a:r>
            <a:endParaRPr lang="en-GB" dirty="0">
              <a:solidFill>
                <a:srgbClr val="000099"/>
              </a:solidFill>
              <a:latin typeface="Calibri" panose="020F0502020204030204" pitchFamily="34" charset="0"/>
              <a:ea typeface="Times New Roman"/>
              <a:sym typeface="Webdings"/>
            </a:endParaRPr>
          </a:p>
          <a:p>
            <a:pPr marL="723900" lvl="1" indent="-260350" eaLnBrk="0" hangingPunct="0">
              <a:lnSpc>
                <a:spcPts val="2700"/>
              </a:lnSpc>
              <a:spcAft>
                <a:spcPts val="0"/>
              </a:spcAft>
              <a:buClr>
                <a:srgbClr val="0070C0"/>
              </a:buClr>
              <a:buFont typeface="Arial" pitchFamily="34" charset="0"/>
              <a:buChar char="•"/>
              <a:tabLst>
                <a:tab pos="273050" algn="l"/>
                <a:tab pos="571500" algn="l"/>
              </a:tabLst>
              <a:defRPr/>
            </a:pPr>
            <a:r>
              <a:rPr lang="en-GB" dirty="0" smtClean="0">
                <a:solidFill>
                  <a:srgbClr val="000099"/>
                </a:solidFill>
                <a:latin typeface="Calibri" panose="020F0502020204030204" pitchFamily="34" charset="0"/>
                <a:ea typeface="Times New Roman"/>
                <a:sym typeface="Webdings"/>
              </a:rPr>
              <a:t>Employers </a:t>
            </a:r>
            <a:r>
              <a:rPr lang="en-GB" dirty="0">
                <a:solidFill>
                  <a:srgbClr val="000099"/>
                </a:solidFill>
                <a:latin typeface="Calibri" panose="020F0502020204030204" pitchFamily="34" charset="0"/>
                <a:ea typeface="Times New Roman"/>
                <a:sym typeface="Webdings"/>
              </a:rPr>
              <a:t>and </a:t>
            </a:r>
            <a:r>
              <a:rPr lang="en-GB" dirty="0" smtClean="0">
                <a:solidFill>
                  <a:srgbClr val="000099"/>
                </a:solidFill>
                <a:latin typeface="Calibri" panose="020F0502020204030204" pitchFamily="34" charset="0"/>
                <a:ea typeface="Times New Roman"/>
                <a:sym typeface="Webdings"/>
              </a:rPr>
              <a:t>unions </a:t>
            </a:r>
            <a:r>
              <a:rPr lang="en-GB" dirty="0">
                <a:solidFill>
                  <a:srgbClr val="000099"/>
                </a:solidFill>
                <a:latin typeface="Calibri" panose="020F0502020204030204" pitchFamily="34" charset="0"/>
                <a:ea typeface="Times New Roman"/>
                <a:sym typeface="Webdings"/>
              </a:rPr>
              <a:t>allied to maintain their control of apprenticeship system. </a:t>
            </a:r>
          </a:p>
          <a:p>
            <a:pPr marL="723900" lvl="1" indent="-260350" eaLnBrk="0" hangingPunct="0">
              <a:lnSpc>
                <a:spcPts val="2700"/>
              </a:lnSpc>
              <a:spcAft>
                <a:spcPts val="1200"/>
              </a:spcAft>
              <a:buClr>
                <a:srgbClr val="0070C0"/>
              </a:buClr>
              <a:buFont typeface="Arial" pitchFamily="34" charset="0"/>
              <a:buChar char="•"/>
              <a:tabLst>
                <a:tab pos="273050" algn="l"/>
                <a:tab pos="571500" algn="l"/>
              </a:tabLst>
              <a:defRPr/>
            </a:pPr>
            <a:r>
              <a:rPr lang="en-GB" dirty="0" smtClean="0">
                <a:solidFill>
                  <a:srgbClr val="000099"/>
                </a:solidFill>
                <a:latin typeface="Calibri" panose="020F0502020204030204" pitchFamily="34" charset="0"/>
                <a:ea typeface="Times New Roman"/>
                <a:sym typeface="Webdings"/>
              </a:rPr>
              <a:t>Tracking </a:t>
            </a:r>
            <a:r>
              <a:rPr lang="en-GB" dirty="0">
                <a:solidFill>
                  <a:srgbClr val="000099"/>
                </a:solidFill>
                <a:latin typeface="Calibri" panose="020F0502020204030204" pitchFamily="34" charset="0"/>
                <a:ea typeface="Times New Roman"/>
                <a:sym typeface="Webdings"/>
              </a:rPr>
              <a:t>was maintained – and linkage measures added</a:t>
            </a:r>
            <a:endParaRPr lang="en-GB" dirty="0">
              <a:solidFill>
                <a:srgbClr val="000099"/>
              </a:solidFill>
              <a:latin typeface="Calibri" panose="020F0502020204030204" pitchFamily="34" charset="0"/>
              <a:ea typeface="Times New Roman"/>
            </a:endParaRPr>
          </a:p>
          <a:p>
            <a:pPr marL="355600" indent="-260350" eaLnBrk="0" hangingPunct="0">
              <a:lnSpc>
                <a:spcPts val="2700"/>
              </a:lnSpc>
              <a:spcAft>
                <a:spcPts val="200"/>
              </a:spcAft>
              <a:buClr>
                <a:srgbClr val="FF0000"/>
              </a:buClr>
              <a:buFont typeface="Arial" pitchFamily="34" charset="0"/>
              <a:buChar char="•"/>
              <a:tabLst>
                <a:tab pos="273050" algn="l"/>
                <a:tab pos="571500" algn="l"/>
              </a:tabLst>
              <a:defRPr/>
            </a:pPr>
            <a:r>
              <a:rPr lang="en-GB" dirty="0">
                <a:solidFill>
                  <a:srgbClr val="7030A0"/>
                </a:solidFill>
                <a:latin typeface="Calibri" panose="020F0502020204030204" pitchFamily="34" charset="0"/>
                <a:ea typeface="Times New Roman"/>
                <a:sym typeface="Webdings"/>
              </a:rPr>
              <a:t>Linkage</a:t>
            </a:r>
            <a:r>
              <a:rPr lang="en-GB" dirty="0" smtClean="0">
                <a:solidFill>
                  <a:srgbClr val="000099"/>
                </a:solidFill>
                <a:latin typeface="Calibri" panose="020F0502020204030204" pitchFamily="34" charset="0"/>
                <a:ea typeface="Times New Roman"/>
                <a:sym typeface="Webdings"/>
              </a:rPr>
              <a:t> </a:t>
            </a:r>
            <a:r>
              <a:rPr lang="en-GB" dirty="0">
                <a:solidFill>
                  <a:srgbClr val="000099"/>
                </a:solidFill>
                <a:latin typeface="Calibri" panose="020F0502020204030204" pitchFamily="34" charset="0"/>
                <a:ea typeface="Times New Roman"/>
                <a:sym typeface="Webdings"/>
              </a:rPr>
              <a:t>policies from 1980s </a:t>
            </a:r>
            <a:r>
              <a:rPr lang="en-GB" dirty="0" smtClean="0">
                <a:solidFill>
                  <a:srgbClr val="000099"/>
                </a:solidFill>
                <a:latin typeface="Calibri" panose="020F0502020204030204" pitchFamily="34" charset="0"/>
                <a:ea typeface="Times New Roman"/>
                <a:sym typeface="Webdings"/>
              </a:rPr>
              <a:t>onwards were not </a:t>
            </a:r>
            <a:r>
              <a:rPr lang="en-GB" dirty="0">
                <a:solidFill>
                  <a:srgbClr val="000099"/>
                </a:solidFill>
                <a:latin typeface="Calibri" panose="020F0502020204030204" pitchFamily="34" charset="0"/>
                <a:ea typeface="Times New Roman"/>
                <a:sym typeface="Webdings"/>
              </a:rPr>
              <a:t>successful: </a:t>
            </a:r>
          </a:p>
          <a:p>
            <a:pPr marL="723900" lvl="1" indent="-260350" eaLnBrk="0" hangingPunct="0">
              <a:lnSpc>
                <a:spcPts val="2700"/>
              </a:lnSpc>
              <a:spcAft>
                <a:spcPts val="200"/>
              </a:spcAft>
              <a:buClr>
                <a:srgbClr val="0070C0"/>
              </a:buClr>
              <a:buFont typeface="Arial" pitchFamily="34" charset="0"/>
              <a:buChar char="•"/>
              <a:tabLst>
                <a:tab pos="273050" algn="l"/>
                <a:tab pos="571500" algn="l"/>
              </a:tabLst>
              <a:defRPr/>
            </a:pPr>
            <a:r>
              <a:rPr lang="en-GB" dirty="0">
                <a:solidFill>
                  <a:srgbClr val="000099"/>
                </a:solidFill>
                <a:latin typeface="Calibri" panose="020F0502020204030204" pitchFamily="34" charset="0"/>
                <a:ea typeface="Times New Roman"/>
              </a:rPr>
              <a:t>‘</a:t>
            </a:r>
            <a:r>
              <a:rPr lang="en-GB" dirty="0" err="1">
                <a:solidFill>
                  <a:srgbClr val="7030A0"/>
                </a:solidFill>
                <a:latin typeface="Calibri" panose="020F0502020204030204" pitchFamily="34" charset="0"/>
                <a:ea typeface="Times New Roman"/>
              </a:rPr>
              <a:t>Academization</a:t>
            </a:r>
            <a:r>
              <a:rPr lang="en-GB" dirty="0">
                <a:solidFill>
                  <a:srgbClr val="000099"/>
                </a:solidFill>
                <a:latin typeface="Calibri" panose="020F0502020204030204" pitchFamily="34" charset="0"/>
                <a:ea typeface="Times New Roman"/>
              </a:rPr>
              <a:t>’ of </a:t>
            </a:r>
            <a:r>
              <a:rPr lang="en-GB" dirty="0" smtClean="0">
                <a:solidFill>
                  <a:srgbClr val="000099"/>
                </a:solidFill>
                <a:latin typeface="Calibri" panose="020F0502020204030204" pitchFamily="34" charset="0"/>
                <a:ea typeface="Times New Roman"/>
              </a:rPr>
              <a:t>higher education programs</a:t>
            </a:r>
            <a:r>
              <a:rPr lang="en-GB" dirty="0">
                <a:solidFill>
                  <a:srgbClr val="000099"/>
                </a:solidFill>
                <a:latin typeface="Calibri" panose="020F0502020204030204" pitchFamily="34" charset="0"/>
                <a:ea typeface="Times New Roman"/>
              </a:rPr>
              <a:t>: increasing requirements for access to sub-Bachelor higher education </a:t>
            </a:r>
          </a:p>
          <a:p>
            <a:pPr marL="723900" lvl="1" indent="-260350" eaLnBrk="0" hangingPunct="0">
              <a:lnSpc>
                <a:spcPts val="2700"/>
              </a:lnSpc>
              <a:spcAft>
                <a:spcPts val="200"/>
              </a:spcAft>
              <a:buClr>
                <a:srgbClr val="0070C0"/>
              </a:buClr>
              <a:buFont typeface="Arial" pitchFamily="34" charset="0"/>
              <a:buChar char="•"/>
              <a:tabLst>
                <a:tab pos="273050" algn="l"/>
                <a:tab pos="571500" algn="l"/>
              </a:tabLst>
              <a:defRPr/>
            </a:pPr>
            <a:r>
              <a:rPr lang="en-GB" dirty="0">
                <a:solidFill>
                  <a:srgbClr val="000099"/>
                </a:solidFill>
                <a:latin typeface="Calibri" panose="020F0502020204030204" pitchFamily="34" charset="0"/>
                <a:ea typeface="Times New Roman"/>
              </a:rPr>
              <a:t>The </a:t>
            </a:r>
            <a:r>
              <a:rPr lang="en-GB" dirty="0">
                <a:solidFill>
                  <a:srgbClr val="7030A0"/>
                </a:solidFill>
                <a:latin typeface="Calibri" panose="020F0502020204030204" pitchFamily="34" charset="0"/>
                <a:ea typeface="Times New Roman"/>
              </a:rPr>
              <a:t>vocational gymnasiums </a:t>
            </a:r>
            <a:r>
              <a:rPr lang="en-GB" dirty="0">
                <a:solidFill>
                  <a:srgbClr val="000099"/>
                </a:solidFill>
                <a:latin typeface="Calibri" panose="020F0502020204030204" pitchFamily="34" charset="0"/>
                <a:ea typeface="Times New Roman"/>
              </a:rPr>
              <a:t>from 1980ies </a:t>
            </a:r>
            <a:r>
              <a:rPr lang="en-GB" dirty="0" smtClean="0">
                <a:solidFill>
                  <a:srgbClr val="000099"/>
                </a:solidFill>
                <a:latin typeface="Calibri" panose="020F0502020204030204" pitchFamily="34" charset="0"/>
                <a:ea typeface="Times New Roman"/>
              </a:rPr>
              <a:t>have </a:t>
            </a:r>
            <a:r>
              <a:rPr lang="en-GB" dirty="0">
                <a:solidFill>
                  <a:srgbClr val="000099"/>
                </a:solidFill>
                <a:latin typeface="Calibri" panose="020F0502020204030204" pitchFamily="34" charset="0"/>
                <a:ea typeface="Times New Roman"/>
              </a:rPr>
              <a:t>recruited the academically strong students who might have gone to the dual system of VET</a:t>
            </a:r>
          </a:p>
          <a:p>
            <a:pPr marL="723900" lvl="1" indent="-260350" eaLnBrk="0" hangingPunct="0">
              <a:lnSpc>
                <a:spcPts val="2700"/>
              </a:lnSpc>
              <a:spcAft>
                <a:spcPts val="1200"/>
              </a:spcAft>
              <a:buClr>
                <a:srgbClr val="0070C0"/>
              </a:buClr>
              <a:buFont typeface="Arial" pitchFamily="34" charset="0"/>
              <a:buChar char="•"/>
              <a:tabLst>
                <a:tab pos="273050" algn="l"/>
                <a:tab pos="571500" algn="l"/>
              </a:tabLst>
              <a:defRPr/>
            </a:pPr>
            <a:r>
              <a:rPr lang="en-GB" dirty="0">
                <a:solidFill>
                  <a:srgbClr val="000099"/>
                </a:solidFill>
                <a:latin typeface="Calibri" panose="020F0502020204030204" pitchFamily="34" charset="0"/>
                <a:ea typeface="Times New Roman"/>
              </a:rPr>
              <a:t>Very few have used the opportunities for taking </a:t>
            </a:r>
            <a:r>
              <a:rPr lang="en-GB" dirty="0">
                <a:solidFill>
                  <a:srgbClr val="7030A0"/>
                </a:solidFill>
                <a:latin typeface="Calibri" panose="020F0502020204030204" pitchFamily="34" charset="0"/>
                <a:ea typeface="Times New Roman"/>
              </a:rPr>
              <a:t>additional study </a:t>
            </a:r>
            <a:r>
              <a:rPr lang="en-GB" dirty="0">
                <a:solidFill>
                  <a:srgbClr val="000099"/>
                </a:solidFill>
                <a:latin typeface="Calibri" panose="020F0502020204030204" pitchFamily="34" charset="0"/>
                <a:ea typeface="Times New Roman"/>
              </a:rPr>
              <a:t>oriented subjects at higher levels in </a:t>
            </a:r>
            <a:r>
              <a:rPr lang="en-GB" dirty="0" smtClean="0">
                <a:solidFill>
                  <a:srgbClr val="000099"/>
                </a:solidFill>
                <a:latin typeface="Calibri" panose="020F0502020204030204" pitchFamily="34" charset="0"/>
                <a:ea typeface="Times New Roman"/>
              </a:rPr>
              <a:t>VET. </a:t>
            </a:r>
          </a:p>
          <a:p>
            <a:pPr marL="95250" eaLnBrk="0" hangingPunct="0">
              <a:lnSpc>
                <a:spcPts val="2700"/>
              </a:lnSpc>
              <a:spcAft>
                <a:spcPts val="1200"/>
              </a:spcAft>
              <a:buClr>
                <a:srgbClr val="FF0000"/>
              </a:buClr>
              <a:tabLst>
                <a:tab pos="273050" algn="l"/>
                <a:tab pos="571500" algn="l"/>
              </a:tabLst>
              <a:defRPr/>
            </a:pPr>
            <a:r>
              <a:rPr lang="en-GB" dirty="0" smtClean="0">
                <a:solidFill>
                  <a:srgbClr val="000099"/>
                </a:solidFill>
                <a:latin typeface="Calibri" panose="020F0502020204030204" pitchFamily="34" charset="0"/>
                <a:ea typeface="Times New Roman"/>
              </a:rPr>
              <a:t>							</a:t>
            </a:r>
            <a:r>
              <a:rPr lang="en-GB" i="1" dirty="0" smtClean="0">
                <a:solidFill>
                  <a:srgbClr val="660033"/>
                </a:solidFill>
                <a:latin typeface="Calibri" panose="020F0502020204030204" pitchFamily="34" charset="0"/>
                <a:ea typeface="Times New Roman"/>
              </a:rPr>
              <a:t>- so what is the results?</a:t>
            </a:r>
            <a:endParaRPr lang="en-GB" i="1" dirty="0">
              <a:solidFill>
                <a:srgbClr val="660033"/>
              </a:solidFill>
              <a:latin typeface="Calibri" panose="020F0502020204030204" pitchFamily="34" charset="0"/>
              <a:ea typeface="Times New Roman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1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81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81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81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81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81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81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81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81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Bøjet pil 17"/>
          <p:cNvSpPr>
            <a:spLocks/>
          </p:cNvSpPr>
          <p:nvPr/>
        </p:nvSpPr>
        <p:spPr>
          <a:xfrm>
            <a:off x="4213310" y="1906588"/>
            <a:ext cx="755650" cy="307975"/>
          </a:xfrm>
          <a:prstGeom prst="bentArrow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endParaRPr lang="en-GB" sz="14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" name="Bøjet pil 19"/>
          <p:cNvSpPr>
            <a:spLocks/>
          </p:cNvSpPr>
          <p:nvPr/>
        </p:nvSpPr>
        <p:spPr>
          <a:xfrm>
            <a:off x="2881398" y="1536700"/>
            <a:ext cx="2051050" cy="307975"/>
          </a:xfrm>
          <a:prstGeom prst="bentArrow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endParaRPr lang="en-GB" sz="14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3" name="Text Box 12"/>
          <p:cNvSpPr txBox="1">
            <a:spLocks noChangeArrowheads="1"/>
          </p:cNvSpPr>
          <p:nvPr/>
        </p:nvSpPr>
        <p:spPr bwMode="auto">
          <a:xfrm>
            <a:off x="2447493" y="1772816"/>
            <a:ext cx="1265894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accent1">
                <a:lumMod val="20000"/>
                <a:lumOff val="8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Bachelor</a:t>
            </a:r>
            <a:endParaRPr lang="en-GB" sz="1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>
              <a:defRPr/>
            </a:pPr>
            <a:endParaRPr lang="en-GB" sz="16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>
              <a:defRPr/>
            </a:pPr>
            <a:endParaRPr lang="en-GB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8" name="Kombinationstegning 27"/>
          <p:cNvSpPr/>
          <p:nvPr/>
        </p:nvSpPr>
        <p:spPr>
          <a:xfrm>
            <a:off x="4793240" y="4592207"/>
            <a:ext cx="1453683" cy="755261"/>
          </a:xfrm>
          <a:custGeom>
            <a:avLst/>
            <a:gdLst>
              <a:gd name="connsiteX0" fmla="*/ 0 w 586854"/>
              <a:gd name="connsiteY0" fmla="*/ 907576 h 907576"/>
              <a:gd name="connsiteX1" fmla="*/ 95534 w 586854"/>
              <a:gd name="connsiteY1" fmla="*/ 539087 h 907576"/>
              <a:gd name="connsiteX2" fmla="*/ 491319 w 586854"/>
              <a:gd name="connsiteY2" fmla="*/ 320723 h 907576"/>
              <a:gd name="connsiteX3" fmla="*/ 573206 w 586854"/>
              <a:gd name="connsiteY3" fmla="*/ 47767 h 907576"/>
              <a:gd name="connsiteX4" fmla="*/ 573206 w 586854"/>
              <a:gd name="connsiteY4" fmla="*/ 34120 h 907576"/>
              <a:gd name="connsiteX0" fmla="*/ 0 w 586470"/>
              <a:gd name="connsiteY0" fmla="*/ 927841 h 927841"/>
              <a:gd name="connsiteX1" fmla="*/ 95534 w 586470"/>
              <a:gd name="connsiteY1" fmla="*/ 559352 h 927841"/>
              <a:gd name="connsiteX2" fmla="*/ 493622 w 586470"/>
              <a:gd name="connsiteY2" fmla="*/ 462576 h 927841"/>
              <a:gd name="connsiteX3" fmla="*/ 573206 w 586470"/>
              <a:gd name="connsiteY3" fmla="*/ 68032 h 927841"/>
              <a:gd name="connsiteX4" fmla="*/ 573206 w 586470"/>
              <a:gd name="connsiteY4" fmla="*/ 54385 h 927841"/>
              <a:gd name="connsiteX0" fmla="*/ 23733 w 610203"/>
              <a:gd name="connsiteY0" fmla="*/ 927841 h 927841"/>
              <a:gd name="connsiteX1" fmla="*/ 82270 w 610203"/>
              <a:gd name="connsiteY1" fmla="*/ 551038 h 927841"/>
              <a:gd name="connsiteX2" fmla="*/ 517355 w 610203"/>
              <a:gd name="connsiteY2" fmla="*/ 462576 h 927841"/>
              <a:gd name="connsiteX3" fmla="*/ 596939 w 610203"/>
              <a:gd name="connsiteY3" fmla="*/ 68032 h 927841"/>
              <a:gd name="connsiteX4" fmla="*/ 596939 w 610203"/>
              <a:gd name="connsiteY4" fmla="*/ 54385 h 927841"/>
              <a:gd name="connsiteX0" fmla="*/ 0 w 586470"/>
              <a:gd name="connsiteY0" fmla="*/ 927841 h 927841"/>
              <a:gd name="connsiteX1" fmla="*/ 89614 w 586470"/>
              <a:gd name="connsiteY1" fmla="*/ 462576 h 927841"/>
              <a:gd name="connsiteX2" fmla="*/ 493622 w 586470"/>
              <a:gd name="connsiteY2" fmla="*/ 462576 h 927841"/>
              <a:gd name="connsiteX3" fmla="*/ 573206 w 586470"/>
              <a:gd name="connsiteY3" fmla="*/ 68032 h 927841"/>
              <a:gd name="connsiteX4" fmla="*/ 573206 w 586470"/>
              <a:gd name="connsiteY4" fmla="*/ 54385 h 927841"/>
              <a:gd name="connsiteX0" fmla="*/ 0 w 586470"/>
              <a:gd name="connsiteY0" fmla="*/ 927841 h 927841"/>
              <a:gd name="connsiteX1" fmla="*/ 151769 w 586470"/>
              <a:gd name="connsiteY1" fmla="*/ 551038 h 927841"/>
              <a:gd name="connsiteX2" fmla="*/ 493622 w 586470"/>
              <a:gd name="connsiteY2" fmla="*/ 462576 h 927841"/>
              <a:gd name="connsiteX3" fmla="*/ 573206 w 586470"/>
              <a:gd name="connsiteY3" fmla="*/ 68032 h 927841"/>
              <a:gd name="connsiteX4" fmla="*/ 573206 w 586470"/>
              <a:gd name="connsiteY4" fmla="*/ 54385 h 927841"/>
              <a:gd name="connsiteX0" fmla="*/ 32448 w 618918"/>
              <a:gd name="connsiteY0" fmla="*/ 927841 h 927841"/>
              <a:gd name="connsiteX1" fmla="*/ 184217 w 618918"/>
              <a:gd name="connsiteY1" fmla="*/ 551038 h 927841"/>
              <a:gd name="connsiteX2" fmla="*/ 526070 w 618918"/>
              <a:gd name="connsiteY2" fmla="*/ 462576 h 927841"/>
              <a:gd name="connsiteX3" fmla="*/ 605654 w 618918"/>
              <a:gd name="connsiteY3" fmla="*/ 68032 h 927841"/>
              <a:gd name="connsiteX4" fmla="*/ 605654 w 618918"/>
              <a:gd name="connsiteY4" fmla="*/ 54385 h 927841"/>
              <a:gd name="connsiteX0" fmla="*/ 32448 w 627386"/>
              <a:gd name="connsiteY0" fmla="*/ 942584 h 942584"/>
              <a:gd name="connsiteX1" fmla="*/ 184217 w 627386"/>
              <a:gd name="connsiteY1" fmla="*/ 565781 h 942584"/>
              <a:gd name="connsiteX2" fmla="*/ 557147 w 627386"/>
              <a:gd name="connsiteY2" fmla="*/ 565781 h 942584"/>
              <a:gd name="connsiteX3" fmla="*/ 605654 w 627386"/>
              <a:gd name="connsiteY3" fmla="*/ 82775 h 942584"/>
              <a:gd name="connsiteX4" fmla="*/ 605654 w 627386"/>
              <a:gd name="connsiteY4" fmla="*/ 69128 h 942584"/>
              <a:gd name="connsiteX0" fmla="*/ 32448 w 627386"/>
              <a:gd name="connsiteY0" fmla="*/ 927841 h 927841"/>
              <a:gd name="connsiteX1" fmla="*/ 184217 w 627386"/>
              <a:gd name="connsiteY1" fmla="*/ 551038 h 927841"/>
              <a:gd name="connsiteX2" fmla="*/ 557147 w 627386"/>
              <a:gd name="connsiteY2" fmla="*/ 462576 h 927841"/>
              <a:gd name="connsiteX3" fmla="*/ 605654 w 627386"/>
              <a:gd name="connsiteY3" fmla="*/ 68032 h 927841"/>
              <a:gd name="connsiteX4" fmla="*/ 605654 w 627386"/>
              <a:gd name="connsiteY4" fmla="*/ 54385 h 927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7386" h="927841">
                <a:moveTo>
                  <a:pt x="32448" y="927841"/>
                </a:moveTo>
                <a:cubicBezTo>
                  <a:pt x="39272" y="792501"/>
                  <a:pt x="0" y="626385"/>
                  <a:pt x="184217" y="551038"/>
                </a:cubicBezTo>
                <a:cubicBezTo>
                  <a:pt x="266487" y="473494"/>
                  <a:pt x="486908" y="543077"/>
                  <a:pt x="557147" y="462576"/>
                </a:cubicBezTo>
                <a:cubicBezTo>
                  <a:pt x="627386" y="382075"/>
                  <a:pt x="597570" y="136064"/>
                  <a:pt x="605654" y="68032"/>
                </a:cubicBezTo>
                <a:cubicBezTo>
                  <a:pt x="613739" y="0"/>
                  <a:pt x="612478" y="37325"/>
                  <a:pt x="605654" y="54385"/>
                </a:cubicBezTo>
              </a:path>
            </a:pathLst>
          </a:custGeom>
          <a:ln w="76200">
            <a:tailEnd type="triangle"/>
          </a:ln>
          <a:effectLst>
            <a:glow rad="63500">
              <a:schemeClr val="accent5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27" name="Kombinationstegning 26"/>
          <p:cNvSpPr/>
          <p:nvPr/>
        </p:nvSpPr>
        <p:spPr>
          <a:xfrm flipH="1">
            <a:off x="2956014" y="4570408"/>
            <a:ext cx="1327962" cy="758375"/>
          </a:xfrm>
          <a:custGeom>
            <a:avLst/>
            <a:gdLst>
              <a:gd name="connsiteX0" fmla="*/ 0 w 586854"/>
              <a:gd name="connsiteY0" fmla="*/ 907576 h 907576"/>
              <a:gd name="connsiteX1" fmla="*/ 95534 w 586854"/>
              <a:gd name="connsiteY1" fmla="*/ 539087 h 907576"/>
              <a:gd name="connsiteX2" fmla="*/ 491319 w 586854"/>
              <a:gd name="connsiteY2" fmla="*/ 320723 h 907576"/>
              <a:gd name="connsiteX3" fmla="*/ 573206 w 586854"/>
              <a:gd name="connsiteY3" fmla="*/ 47767 h 907576"/>
              <a:gd name="connsiteX4" fmla="*/ 573206 w 586854"/>
              <a:gd name="connsiteY4" fmla="*/ 34120 h 907576"/>
              <a:gd name="connsiteX0" fmla="*/ 0 w 601260"/>
              <a:gd name="connsiteY0" fmla="*/ 931667 h 931667"/>
              <a:gd name="connsiteX1" fmla="*/ 95534 w 601260"/>
              <a:gd name="connsiteY1" fmla="*/ 563178 h 931667"/>
              <a:gd name="connsiteX2" fmla="*/ 521648 w 601260"/>
              <a:gd name="connsiteY2" fmla="*/ 489356 h 931667"/>
              <a:gd name="connsiteX3" fmla="*/ 573206 w 601260"/>
              <a:gd name="connsiteY3" fmla="*/ 71858 h 931667"/>
              <a:gd name="connsiteX4" fmla="*/ 573206 w 601260"/>
              <a:gd name="connsiteY4" fmla="*/ 58211 h 931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1260" h="931667">
                <a:moveTo>
                  <a:pt x="0" y="931667"/>
                </a:moveTo>
                <a:cubicBezTo>
                  <a:pt x="6824" y="796327"/>
                  <a:pt x="8593" y="636896"/>
                  <a:pt x="95534" y="563178"/>
                </a:cubicBezTo>
                <a:cubicBezTo>
                  <a:pt x="182475" y="489460"/>
                  <a:pt x="442036" y="571243"/>
                  <a:pt x="521648" y="489356"/>
                </a:cubicBezTo>
                <a:cubicBezTo>
                  <a:pt x="601260" y="407469"/>
                  <a:pt x="564613" y="143716"/>
                  <a:pt x="573206" y="71858"/>
                </a:cubicBezTo>
                <a:cubicBezTo>
                  <a:pt x="581799" y="0"/>
                  <a:pt x="580030" y="41151"/>
                  <a:pt x="573206" y="58211"/>
                </a:cubicBezTo>
              </a:path>
            </a:pathLst>
          </a:custGeom>
          <a:ln w="76200">
            <a:tailEnd type="triangle"/>
          </a:ln>
          <a:effectLst>
            <a:glow rad="63500">
              <a:schemeClr val="accent5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21" name="Bøjet pil 20"/>
          <p:cNvSpPr>
            <a:spLocks/>
          </p:cNvSpPr>
          <p:nvPr/>
        </p:nvSpPr>
        <p:spPr>
          <a:xfrm>
            <a:off x="1657435" y="1239838"/>
            <a:ext cx="3240088" cy="306387"/>
          </a:xfrm>
          <a:prstGeom prst="bentArrow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endParaRPr lang="en-GB" sz="14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Text Box 12"/>
          <p:cNvSpPr txBox="1">
            <a:spLocks noChangeArrowheads="1"/>
          </p:cNvSpPr>
          <p:nvPr/>
        </p:nvSpPr>
        <p:spPr bwMode="auto">
          <a:xfrm>
            <a:off x="1186305" y="1544638"/>
            <a:ext cx="1297463" cy="9694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accent1">
                <a:lumMod val="20000"/>
                <a:lumOff val="80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Master</a:t>
            </a:r>
            <a:endParaRPr lang="en-GB" sz="1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>
              <a:defRPr/>
            </a:pPr>
            <a:endParaRPr lang="en-GB" sz="16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>
              <a:defRPr/>
            </a:pPr>
            <a:endParaRPr lang="en-GB" sz="9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>
              <a:defRPr/>
            </a:pPr>
            <a:endParaRPr lang="en-GB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Opadgående pil 16"/>
          <p:cNvSpPr>
            <a:spLocks/>
          </p:cNvSpPr>
          <p:nvPr/>
        </p:nvSpPr>
        <p:spPr>
          <a:xfrm>
            <a:off x="5770563" y="3078163"/>
            <a:ext cx="1106487" cy="782637"/>
          </a:xfrm>
          <a:prstGeom prst="upArrow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400" dirty="0" smtClean="0">
                <a:solidFill>
                  <a:srgbClr val="002060"/>
                </a:solidFill>
              </a:rPr>
              <a:t>31%</a:t>
            </a:r>
            <a:endParaRPr lang="en-GB" sz="1600" dirty="0">
              <a:solidFill>
                <a:srgbClr val="002060"/>
              </a:solidFill>
            </a:endParaRPr>
          </a:p>
        </p:txBody>
      </p:sp>
      <p:sp>
        <p:nvSpPr>
          <p:cNvPr id="16" name="Opadgående pil 15"/>
          <p:cNvSpPr>
            <a:spLocks/>
          </p:cNvSpPr>
          <p:nvPr/>
        </p:nvSpPr>
        <p:spPr>
          <a:xfrm>
            <a:off x="2483768" y="3284984"/>
            <a:ext cx="648246" cy="575816"/>
          </a:xfrm>
          <a:prstGeom prst="upArrow">
            <a:avLst>
              <a:gd name="adj1" fmla="val 50000"/>
              <a:gd name="adj2" fmla="val 50711"/>
            </a:avLst>
          </a:prstGeom>
          <a:solidFill>
            <a:schemeClr val="accent1"/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GB" sz="1200" dirty="0" smtClean="0">
                <a:solidFill>
                  <a:schemeClr val="bg1"/>
                </a:solidFill>
              </a:rPr>
              <a:t>61%</a:t>
            </a:r>
            <a:endParaRPr lang="en-GB" sz="1200" dirty="0">
              <a:solidFill>
                <a:schemeClr val="bg1"/>
              </a:solidFill>
            </a:endParaRPr>
          </a:p>
        </p:txBody>
      </p:sp>
      <p:sp>
        <p:nvSpPr>
          <p:cNvPr id="8208" name="Text Box 10"/>
          <p:cNvSpPr txBox="1">
            <a:spLocks noChangeArrowheads="1"/>
          </p:cNvSpPr>
          <p:nvPr/>
        </p:nvSpPr>
        <p:spPr bwMode="auto">
          <a:xfrm>
            <a:off x="971600" y="570166"/>
            <a:ext cx="69847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1600" dirty="0" smtClean="0">
                <a:solidFill>
                  <a:srgbClr val="0033CC"/>
                </a:solidFill>
                <a:latin typeface="Comic Sans MS" pitchFamily="66" charset="0"/>
              </a:rPr>
              <a:t>Transitions in the Danish educational system </a:t>
            </a:r>
            <a:endParaRPr lang="en-GB" sz="1600" dirty="0">
              <a:solidFill>
                <a:srgbClr val="0033CC"/>
              </a:solidFill>
              <a:latin typeface="Comic Sans MS" pitchFamily="66" charset="0"/>
            </a:endParaRPr>
          </a:p>
        </p:txBody>
      </p:sp>
      <p:sp>
        <p:nvSpPr>
          <p:cNvPr id="271372" name="Text Box 12"/>
          <p:cNvSpPr txBox="1">
            <a:spLocks noChangeArrowheads="1"/>
          </p:cNvSpPr>
          <p:nvPr/>
        </p:nvSpPr>
        <p:spPr bwMode="auto">
          <a:xfrm>
            <a:off x="1187450" y="3857625"/>
            <a:ext cx="3605790" cy="70788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General education: </a:t>
            </a:r>
            <a:r>
              <a:rPr lang="en-GB" sz="1600" b="1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Gymnasium</a:t>
            </a:r>
          </a:p>
          <a:p>
            <a:pPr algn="just">
              <a:defRPr/>
            </a:pPr>
            <a:r>
              <a:rPr lang="en-GB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‘classic’                   │              vocational</a:t>
            </a:r>
          </a:p>
          <a:p>
            <a:pPr algn="just">
              <a:defRPr/>
            </a:pPr>
            <a:r>
              <a:rPr lang="en-GB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Gymnasium                             Gymnasiums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5292080" y="3862388"/>
            <a:ext cx="2573983" cy="707886"/>
          </a:xfrm>
          <a:prstGeom prst="rect">
            <a:avLst/>
          </a:prstGeom>
          <a:solidFill>
            <a:schemeClr val="accent3">
              <a:lumMod val="60000"/>
              <a:lumOff val="40000"/>
              <a:alpha val="69804"/>
            </a:schemeClr>
          </a:soli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vocational education</a:t>
            </a:r>
          </a:p>
          <a:p>
            <a:pPr algn="ctr">
              <a:defRPr/>
            </a:pPr>
            <a:r>
              <a:rPr lang="en-GB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12 main entrances </a:t>
            </a:r>
          </a:p>
          <a:p>
            <a:pPr algn="ctr">
              <a:defRPr/>
            </a:pPr>
            <a:r>
              <a:rPr lang="en-GB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109 programmes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1187450" y="5300233"/>
            <a:ext cx="6697663" cy="5847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GB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Basic school </a:t>
            </a:r>
          </a:p>
          <a:p>
            <a:pPr algn="ctr">
              <a:defRPr/>
            </a:pPr>
            <a:r>
              <a:rPr lang="en-GB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9 – 10. grade</a:t>
            </a:r>
            <a:endParaRPr lang="en-GB" dirty="0">
              <a:solidFill>
                <a:schemeClr val="folHlink"/>
              </a:solidFill>
            </a:endParaRPr>
          </a:p>
        </p:txBody>
      </p:sp>
      <p:sp>
        <p:nvSpPr>
          <p:cNvPr id="8212" name="Rektangel 18"/>
          <p:cNvSpPr>
            <a:spLocks noChangeArrowheads="1"/>
          </p:cNvSpPr>
          <p:nvPr/>
        </p:nvSpPr>
        <p:spPr bwMode="auto">
          <a:xfrm>
            <a:off x="1187450" y="6092825"/>
            <a:ext cx="666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000" dirty="0" smtClean="0">
                <a:solidFill>
                  <a:srgbClr val="002060"/>
                </a:solidFill>
              </a:rPr>
              <a:t>Final rates of completion 25 years after leaving basic school </a:t>
            </a:r>
          </a:p>
          <a:p>
            <a:r>
              <a:rPr lang="en-GB" sz="1000" dirty="0" smtClean="0">
                <a:solidFill>
                  <a:srgbClr val="002060"/>
                </a:solidFill>
              </a:rPr>
              <a:t>Percentages of a youth cohort in 2013 				Source UNI-C </a:t>
            </a:r>
            <a:endParaRPr lang="en-GB" sz="1000" dirty="0">
              <a:solidFill>
                <a:srgbClr val="002060"/>
              </a:solidFill>
            </a:endParaRPr>
          </a:p>
        </p:txBody>
      </p:sp>
      <p:sp>
        <p:nvSpPr>
          <p:cNvPr id="19" name="Text Box 12"/>
          <p:cNvSpPr txBox="1">
            <a:spLocks noChangeArrowheads="1"/>
          </p:cNvSpPr>
          <p:nvPr/>
        </p:nvSpPr>
        <p:spPr bwMode="auto">
          <a:xfrm>
            <a:off x="1186304" y="2482850"/>
            <a:ext cx="3595245" cy="61555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   Higher education      </a:t>
            </a:r>
          </a:p>
          <a:p>
            <a:pPr algn="ctr">
              <a:defRPr/>
            </a:pPr>
            <a:endParaRPr lang="en-GB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9" name="Opadgående pil 28"/>
          <p:cNvSpPr>
            <a:spLocks/>
          </p:cNvSpPr>
          <p:nvPr/>
        </p:nvSpPr>
        <p:spPr>
          <a:xfrm rot="20022488">
            <a:off x="4836022" y="3285309"/>
            <a:ext cx="458446" cy="553976"/>
          </a:xfrm>
          <a:prstGeom prst="upArrow">
            <a:avLst/>
          </a:prstGeom>
          <a:gradFill>
            <a:gsLst>
              <a:gs pos="30000">
                <a:schemeClr val="accent3">
                  <a:lumMod val="60000"/>
                  <a:lumOff val="40000"/>
                </a:schemeClr>
              </a:gs>
              <a:gs pos="80000">
                <a:schemeClr val="accent2">
                  <a:shade val="93000"/>
                  <a:satMod val="130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  <a:lin ang="10800000" scaled="1"/>
          </a:gra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31" name="Rektangel 30"/>
          <p:cNvSpPr/>
          <p:nvPr/>
        </p:nvSpPr>
        <p:spPr>
          <a:xfrm>
            <a:off x="3791723" y="3287137"/>
            <a:ext cx="1806905" cy="52322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none">
            <a:spAutoFit/>
          </a:bodyPr>
          <a:lstStyle/>
          <a:p>
            <a:r>
              <a:rPr lang="en-GB" sz="1400" b="1" dirty="0" smtClean="0">
                <a:solidFill>
                  <a:schemeClr val="bg1">
                    <a:lumMod val="95000"/>
                  </a:schemeClr>
                </a:solidFill>
              </a:rPr>
              <a:t>Only 6 % progress </a:t>
            </a:r>
          </a:p>
          <a:p>
            <a:r>
              <a:rPr lang="en-GB" sz="1400" b="1" dirty="0" smtClean="0">
                <a:solidFill>
                  <a:schemeClr val="bg1">
                    <a:lumMod val="95000"/>
                  </a:schemeClr>
                </a:solidFill>
              </a:rPr>
              <a:t>to HE from VET</a:t>
            </a:r>
            <a:endParaRPr lang="da-DK" sz="20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2" name="Rektangel 21"/>
          <p:cNvSpPr/>
          <p:nvPr/>
        </p:nvSpPr>
        <p:spPr>
          <a:xfrm>
            <a:off x="6197191" y="402299"/>
            <a:ext cx="158569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10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Percentages:</a:t>
            </a:r>
          </a:p>
          <a:p>
            <a:r>
              <a:rPr lang="en-GB" sz="110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Shares of a youth cohort</a:t>
            </a:r>
            <a:endParaRPr lang="da-DK" sz="16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6" name="Rektangel 25"/>
          <p:cNvSpPr/>
          <p:nvPr/>
        </p:nvSpPr>
        <p:spPr>
          <a:xfrm>
            <a:off x="1057537" y="3140968"/>
            <a:ext cx="122501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b="1" dirty="0" smtClean="0">
                <a:solidFill>
                  <a:srgbClr val="9F2936">
                    <a:lumMod val="60000"/>
                    <a:lumOff val="40000"/>
                  </a:srgbClr>
                </a:solidFill>
              </a:rPr>
              <a:t>HE enrolment</a:t>
            </a:r>
          </a:p>
          <a:p>
            <a:r>
              <a:rPr lang="en-GB" sz="1200" b="1" dirty="0" smtClean="0">
                <a:solidFill>
                  <a:srgbClr val="9F2936">
                    <a:lumMod val="60000"/>
                    <a:lumOff val="40000"/>
                  </a:srgbClr>
                </a:solidFill>
              </a:rPr>
              <a:t>doubled from</a:t>
            </a:r>
          </a:p>
          <a:p>
            <a:r>
              <a:rPr lang="en-GB" sz="1200" b="1" dirty="0" smtClean="0">
                <a:solidFill>
                  <a:srgbClr val="9F2936">
                    <a:lumMod val="60000"/>
                    <a:lumOff val="40000"/>
                  </a:srgbClr>
                </a:solidFill>
              </a:rPr>
              <a:t>24% in 1980</a:t>
            </a:r>
            <a:endParaRPr lang="da-DK" dirty="0"/>
          </a:p>
        </p:txBody>
      </p:sp>
      <p:sp>
        <p:nvSpPr>
          <p:cNvPr id="32" name="Rektangel 31"/>
          <p:cNvSpPr/>
          <p:nvPr/>
        </p:nvSpPr>
        <p:spPr>
          <a:xfrm>
            <a:off x="5292080" y="1268760"/>
            <a:ext cx="2592288" cy="1728192"/>
          </a:xfrm>
          <a:prstGeom prst="rect">
            <a:avLst/>
          </a:prstGeom>
          <a:pattFill prst="dkHorz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600" b="1" dirty="0" smtClean="0">
                <a:solidFill>
                  <a:srgbClr val="7030A0"/>
                </a:solidFill>
              </a:rPr>
              <a:t>Labour market</a:t>
            </a:r>
          </a:p>
          <a:p>
            <a:pPr>
              <a:defRPr/>
            </a:pPr>
            <a:endParaRPr lang="en-GB" sz="1200" dirty="0" smtClean="0">
              <a:solidFill>
                <a:srgbClr val="7030A0"/>
              </a:solidFill>
            </a:endParaRPr>
          </a:p>
          <a:p>
            <a:pPr algn="ctr">
              <a:defRPr/>
            </a:pPr>
            <a:endParaRPr lang="en-GB" sz="1400" b="1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 algn="ctr">
              <a:defRPr/>
            </a:pPr>
            <a:endParaRPr lang="en-GB" sz="1400" b="1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 algn="ctr">
              <a:defRPr/>
            </a:pPr>
            <a:endParaRPr lang="en-GB" sz="1400" b="1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 algn="ctr">
              <a:defRPr/>
            </a:pPr>
            <a:endParaRPr lang="da-DK" sz="1400" b="1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4" name="Pladsholder til sidefod 3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Christian Helms Jørgensen  • </a:t>
            </a:r>
            <a:r>
              <a:rPr lang="en-US" smtClean="0"/>
              <a:t>Department of Psychology and Educational Studies• Roskilde University</a:t>
            </a:r>
            <a:endParaRPr lang="da-DK" dirty="0"/>
          </a:p>
        </p:txBody>
      </p:sp>
      <p:sp>
        <p:nvSpPr>
          <p:cNvPr id="3" name="Rektangel 2"/>
          <p:cNvSpPr/>
          <p:nvPr/>
        </p:nvSpPr>
        <p:spPr>
          <a:xfrm>
            <a:off x="7126550" y="3140968"/>
            <a:ext cx="183793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1200" b="1" dirty="0" smtClean="0">
                <a:solidFill>
                  <a:srgbClr val="003399"/>
                </a:solidFill>
              </a:rPr>
              <a:t>VET: a blind alley on the road to HE?</a:t>
            </a:r>
            <a:endParaRPr lang="en-GB" sz="1400" b="1" dirty="0">
              <a:solidFill>
                <a:srgbClr val="003399"/>
              </a:solidFill>
            </a:endParaRPr>
          </a:p>
        </p:txBody>
      </p:sp>
      <p:sp>
        <p:nvSpPr>
          <p:cNvPr id="2" name="Manuel indlæsning 1"/>
          <p:cNvSpPr/>
          <p:nvPr/>
        </p:nvSpPr>
        <p:spPr>
          <a:xfrm flipH="1" flipV="1">
            <a:off x="5298430" y="1282230"/>
            <a:ext cx="2585936" cy="1207139"/>
          </a:xfrm>
          <a:prstGeom prst="flowChartManualInput">
            <a:avLst/>
          </a:prstGeom>
          <a:solidFill>
            <a:schemeClr val="accent1"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4" name="Rektangel 3"/>
          <p:cNvSpPr/>
          <p:nvPr/>
        </p:nvSpPr>
        <p:spPr>
          <a:xfrm>
            <a:off x="5687093" y="1999873"/>
            <a:ext cx="176522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b="1" dirty="0" smtClean="0">
                <a:solidFill>
                  <a:schemeClr val="accent1">
                    <a:lumMod val="50000"/>
                  </a:schemeClr>
                </a:solidFill>
              </a:rPr>
              <a:t>Vertical segmentation</a:t>
            </a:r>
            <a:endParaRPr lang="da-DK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0" name="Opadgående pil 29"/>
          <p:cNvSpPr>
            <a:spLocks/>
          </p:cNvSpPr>
          <p:nvPr/>
        </p:nvSpPr>
        <p:spPr>
          <a:xfrm>
            <a:off x="5770561" y="2424375"/>
            <a:ext cx="1106487" cy="782637"/>
          </a:xfrm>
          <a:prstGeom prst="upArrow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600" dirty="0">
              <a:solidFill>
                <a:srgbClr val="002060"/>
              </a:solidFill>
            </a:endParaRPr>
          </a:p>
        </p:txBody>
      </p:sp>
      <p:sp>
        <p:nvSpPr>
          <p:cNvPr id="25" name="Text Box 12"/>
          <p:cNvSpPr txBox="1">
            <a:spLocks noChangeArrowheads="1"/>
          </p:cNvSpPr>
          <p:nvPr/>
        </p:nvSpPr>
        <p:spPr bwMode="auto">
          <a:xfrm>
            <a:off x="3635896" y="2204864"/>
            <a:ext cx="1135063" cy="8463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accent1">
                <a:lumMod val="20000"/>
                <a:lumOff val="8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Short</a:t>
            </a:r>
          </a:p>
          <a:p>
            <a:pPr algn="ctr">
              <a:defRPr/>
            </a:pPr>
            <a:r>
              <a:rPr lang="en-GB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Higher</a:t>
            </a:r>
          </a:p>
          <a:p>
            <a:pPr algn="ctr">
              <a:defRPr/>
            </a:pPr>
            <a:r>
              <a:rPr lang="en-GB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Vocational </a:t>
            </a:r>
          </a:p>
          <a:p>
            <a:pPr algn="ctr">
              <a:defRPr/>
            </a:pPr>
            <a:r>
              <a:rPr lang="en-GB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Education </a:t>
            </a:r>
            <a:endParaRPr lang="en-GB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5817889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271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750"/>
                            </p:stCondLst>
                            <p:childTnLst>
                              <p:par>
                                <p:cTn id="2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2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2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250"/>
                            </p:stCondLst>
                            <p:childTnLst>
                              <p:par>
                                <p:cTn id="3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2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500"/>
                            </p:stCondLst>
                            <p:childTnLst>
                              <p:par>
                                <p:cTn id="4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2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750"/>
                            </p:stCondLst>
                            <p:childTnLst>
                              <p:par>
                                <p:cTn id="5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6" dur="2000" fill="hold"/>
                                        <p:tgtEl>
                                          <p:spTgt spid="1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4" dur="2000" fill="hold"/>
                                        <p:tgtEl>
                                          <p:spTgt spid="29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64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569 0.0419 L -0.00399 -0.04676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93" y="-4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000"/>
                            </p:stCondLst>
                            <p:childTnLst>
                              <p:par>
                                <p:cTn id="8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500"/>
                            </p:stCondLst>
                            <p:childTnLst>
                              <p:par>
                                <p:cTn id="9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000"/>
                            </p:stCondLst>
                            <p:childTnLst>
                              <p:par>
                                <p:cTn id="10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500"/>
                            </p:stCondLst>
                            <p:childTnLst>
                              <p:par>
                                <p:cTn id="108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17" grpId="0" animBg="1"/>
      <p:bldP spid="16" grpId="0" animBg="1"/>
      <p:bldP spid="16" grpId="1" animBg="1"/>
      <p:bldP spid="271372" grpId="0" animBg="1"/>
      <p:bldP spid="10" grpId="0" animBg="1"/>
      <p:bldP spid="11" grpId="0" animBg="1"/>
      <p:bldP spid="19" grpId="0" animBg="1"/>
      <p:bldP spid="29" grpId="0" animBg="1"/>
      <p:bldP spid="29" grpId="1" animBg="1"/>
      <p:bldP spid="29" grpId="2" animBg="1"/>
      <p:bldP spid="31" grpId="0" animBg="1"/>
      <p:bldP spid="26" grpId="0"/>
      <p:bldP spid="32" grpId="0" animBg="1"/>
      <p:bldP spid="3" grpId="0"/>
      <p:bldP spid="2" grpId="0" animBg="1"/>
      <p:bldP spid="4" grpId="0"/>
      <p:bldP spid="30" grpId="0" animBg="1"/>
      <p:bldP spid="25" grpId="0" animBg="1"/>
    </p:bldLst>
  </p:timing>
</p:sld>
</file>

<file path=ppt/theme/theme1.xml><?xml version="1.0" encoding="utf-8"?>
<a:theme xmlns:a="http://schemas.openxmlformats.org/drawingml/2006/main" name="Standarddesign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Standard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Kontor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ontor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ontor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ontor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20145</TotalTime>
  <Words>1725</Words>
  <Application>Microsoft Office PowerPoint</Application>
  <PresentationFormat>On-screen Show (4:3)</PresentationFormat>
  <Paragraphs>382</Paragraphs>
  <Slides>21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</vt:lpstr>
      <vt:lpstr>Arial Narrow</vt:lpstr>
      <vt:lpstr>Calibri</vt:lpstr>
      <vt:lpstr>Comic Sans MS</vt:lpstr>
      <vt:lpstr>Times New Roman</vt:lpstr>
      <vt:lpstr>Webdings</vt:lpstr>
      <vt:lpstr>Standarddesign</vt:lpstr>
      <vt:lpstr>Kontortema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ruc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Christian Helms</dc:creator>
  <cp:lastModifiedBy>Hugh Joslin</cp:lastModifiedBy>
  <cp:revision>677</cp:revision>
  <cp:lastPrinted>2015-06-23T08:39:27Z</cp:lastPrinted>
  <dcterms:created xsi:type="dcterms:W3CDTF">2006-11-01T09:34:51Z</dcterms:created>
  <dcterms:modified xsi:type="dcterms:W3CDTF">2016-01-25T15:04:12Z</dcterms:modified>
</cp:coreProperties>
</file>