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charts/chart1.xml" ContentType="application/vnd.openxmlformats-officedocument.drawingml.char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3"/>
  </p:notesMasterIdLst>
  <p:sldIdLst>
    <p:sldId id="311" r:id="rId4"/>
    <p:sldId id="256" r:id="rId5"/>
    <p:sldId id="283" r:id="rId6"/>
    <p:sldId id="280" r:id="rId7"/>
    <p:sldId id="286" r:id="rId8"/>
    <p:sldId id="287" r:id="rId9"/>
    <p:sldId id="284" r:id="rId10"/>
    <p:sldId id="288" r:id="rId11"/>
    <p:sldId id="289" r:id="rId12"/>
    <p:sldId id="292" r:id="rId13"/>
    <p:sldId id="290" r:id="rId14"/>
    <p:sldId id="291" r:id="rId15"/>
    <p:sldId id="276" r:id="rId16"/>
    <p:sldId id="308" r:id="rId17"/>
    <p:sldId id="309"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30" autoAdjust="0"/>
    <p:restoredTop sz="94655" autoAdjust="0"/>
  </p:normalViewPr>
  <p:slideViewPr>
    <p:cSldViewPr>
      <p:cViewPr varScale="1">
        <p:scale>
          <a:sx n="69" d="100"/>
          <a:sy n="69" d="100"/>
        </p:scale>
        <p:origin x="1362"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LLN\LLN\Linking%20London\Linked%20files\final\T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13529052327518"/>
          <c:y val="0.17651738928526597"/>
          <c:w val="0.86877713373727705"/>
          <c:h val="0.77172425708527048"/>
        </c:manualLayout>
      </c:layout>
      <c:barChart>
        <c:barDir val="bar"/>
        <c:grouping val="stacked"/>
        <c:varyColors val="0"/>
        <c:ser>
          <c:idx val="0"/>
          <c:order val="0"/>
          <c:tx>
            <c:strRef>
              <c:f>Sheet1!$B$1</c:f>
              <c:strCache>
                <c:ptCount val="1"/>
                <c:pt idx="0">
                  <c:v>First Degree</c:v>
                </c:pt>
              </c:strCache>
            </c:strRef>
          </c:tx>
          <c:invertIfNegative val="0"/>
          <c:dLbls>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FT Level 3</c:v>
                </c:pt>
                <c:pt idx="1">
                  <c:v>PT Level 3</c:v>
                </c:pt>
              </c:strCache>
            </c:strRef>
          </c:cat>
          <c:val>
            <c:numRef>
              <c:f>Sheet1!$B$2:$B$3</c:f>
              <c:numCache>
                <c:formatCode>0%</c:formatCode>
                <c:ptCount val="2"/>
                <c:pt idx="0">
                  <c:v>0.86636035444699699</c:v>
                </c:pt>
                <c:pt idx="1">
                  <c:v>0.2385948905109489</c:v>
                </c:pt>
              </c:numCache>
            </c:numRef>
          </c:val>
          <c:extLst>
            <c:ext xmlns:c16="http://schemas.microsoft.com/office/drawing/2014/chart" uri="{C3380CC4-5D6E-409C-BE32-E72D297353CC}">
              <c16:uniqueId val="{00000000-027A-4C34-9FEB-E0991555FB43}"/>
            </c:ext>
          </c:extLst>
        </c:ser>
        <c:ser>
          <c:idx val="1"/>
          <c:order val="1"/>
          <c:tx>
            <c:strRef>
              <c:f>Sheet1!$C$1</c:f>
              <c:strCache>
                <c:ptCount val="1"/>
                <c:pt idx="0">
                  <c:v>Foundation Degree</c:v>
                </c:pt>
              </c:strCache>
            </c:strRef>
          </c:tx>
          <c:invertIfNegative val="0"/>
          <c:dLbls>
            <c:dLbl>
              <c:idx val="0"/>
              <c:layout>
                <c:manualLayout>
                  <c:x val="2.1987686895338612E-3"/>
                  <c:y val="-5.38213132400430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7A-4C34-9FEB-E0991555FB43}"/>
                </c:ext>
              </c:extLst>
            </c:dLbl>
            <c:spPr>
              <a:noFill/>
              <a:ln>
                <a:noFill/>
              </a:ln>
              <a:effectLst/>
            </c:spPr>
            <c:txPr>
              <a:bodyPr/>
              <a:lstStyle/>
              <a:p>
                <a:pPr>
                  <a:defRPr sz="1400" b="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FT Level 3</c:v>
                </c:pt>
                <c:pt idx="1">
                  <c:v>PT Level 3</c:v>
                </c:pt>
              </c:strCache>
            </c:strRef>
          </c:cat>
          <c:val>
            <c:numRef>
              <c:f>Sheet1!$C$2:$C$3</c:f>
              <c:numCache>
                <c:formatCode>0%</c:formatCode>
                <c:ptCount val="2"/>
                <c:pt idx="0">
                  <c:v>3.314735805710535E-2</c:v>
                </c:pt>
                <c:pt idx="1">
                  <c:v>9.4890510948905105E-2</c:v>
                </c:pt>
              </c:numCache>
            </c:numRef>
          </c:val>
          <c:extLst>
            <c:ext xmlns:c16="http://schemas.microsoft.com/office/drawing/2014/chart" uri="{C3380CC4-5D6E-409C-BE32-E72D297353CC}">
              <c16:uniqueId val="{00000002-027A-4C34-9FEB-E0991555FB43}"/>
            </c:ext>
          </c:extLst>
        </c:ser>
        <c:ser>
          <c:idx val="2"/>
          <c:order val="2"/>
          <c:tx>
            <c:strRef>
              <c:f>Sheet1!$D$1</c:f>
              <c:strCache>
                <c:ptCount val="1"/>
                <c:pt idx="0">
                  <c:v>HNC/HND</c:v>
                </c:pt>
              </c:strCache>
            </c:strRef>
          </c:tx>
          <c:invertIfNegative val="0"/>
          <c:dLbls>
            <c:dLbl>
              <c:idx val="0"/>
              <c:layout>
                <c:manualLayout>
                  <c:x val="6.596306068601583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7A-4C34-9FEB-E0991555FB43}"/>
                </c:ext>
              </c:extLst>
            </c:dLbl>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FT Level 3</c:v>
                </c:pt>
                <c:pt idx="1">
                  <c:v>PT Level 3</c:v>
                </c:pt>
              </c:strCache>
            </c:strRef>
          </c:cat>
          <c:val>
            <c:numRef>
              <c:f>Sheet1!$D$2:$D$3</c:f>
              <c:numCache>
                <c:formatCode>0%</c:formatCode>
                <c:ptCount val="2"/>
                <c:pt idx="0">
                  <c:v>2.3498523137512307E-2</c:v>
                </c:pt>
                <c:pt idx="1">
                  <c:v>3.2846715328467155E-2</c:v>
                </c:pt>
              </c:numCache>
            </c:numRef>
          </c:val>
          <c:extLst>
            <c:ext xmlns:c16="http://schemas.microsoft.com/office/drawing/2014/chart" uri="{C3380CC4-5D6E-409C-BE32-E72D297353CC}">
              <c16:uniqueId val="{00000004-027A-4C34-9FEB-E0991555FB43}"/>
            </c:ext>
          </c:extLst>
        </c:ser>
        <c:ser>
          <c:idx val="3"/>
          <c:order val="3"/>
          <c:tx>
            <c:strRef>
              <c:f>Sheet1!$E$1</c:f>
              <c:strCache>
                <c:ptCount val="1"/>
                <c:pt idx="0">
                  <c:v>NVQ</c:v>
                </c:pt>
              </c:strCache>
            </c:strRef>
          </c:tx>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027A-4C34-9FEB-E0991555FB43}"/>
                </c:ext>
              </c:extLst>
            </c:dLbl>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FT Level 3</c:v>
                </c:pt>
                <c:pt idx="1">
                  <c:v>PT Level 3</c:v>
                </c:pt>
              </c:strCache>
            </c:strRef>
          </c:cat>
          <c:val>
            <c:numRef>
              <c:f>Sheet1!$E$2:$E$3</c:f>
              <c:numCache>
                <c:formatCode>0%</c:formatCode>
                <c:ptCount val="2"/>
                <c:pt idx="0">
                  <c:v>1.18148999015425E-3</c:v>
                </c:pt>
                <c:pt idx="1">
                  <c:v>0.22536496350364962</c:v>
                </c:pt>
              </c:numCache>
            </c:numRef>
          </c:val>
          <c:extLst>
            <c:ext xmlns:c16="http://schemas.microsoft.com/office/drawing/2014/chart" uri="{C3380CC4-5D6E-409C-BE32-E72D297353CC}">
              <c16:uniqueId val="{00000006-027A-4C34-9FEB-E0991555FB43}"/>
            </c:ext>
          </c:extLst>
        </c:ser>
        <c:ser>
          <c:idx val="4"/>
          <c:order val="4"/>
          <c:tx>
            <c:strRef>
              <c:f>Sheet1!$F$1</c:f>
              <c:strCache>
                <c:ptCount val="1"/>
                <c:pt idx="0">
                  <c:v>OUG</c:v>
                </c:pt>
              </c:strCache>
            </c:strRef>
          </c:tx>
          <c:spPr>
            <a:solidFill>
              <a:schemeClr val="accent6">
                <a:lumMod val="40000"/>
                <a:lumOff val="60000"/>
              </a:schemeClr>
            </a:solidFill>
          </c:spPr>
          <c:invertIfNegative val="0"/>
          <c:dLbls>
            <c:dLbl>
              <c:idx val="0"/>
              <c:layout>
                <c:manualLayout>
                  <c:x val="8.795074758135445E-3"/>
                  <c:y val="3.22927879440258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27A-4C34-9FEB-E0991555FB43}"/>
                </c:ext>
              </c:extLst>
            </c:dLbl>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FT Level 3</c:v>
                </c:pt>
                <c:pt idx="1">
                  <c:v>PT Level 3</c:v>
                </c:pt>
              </c:strCache>
            </c:strRef>
          </c:cat>
          <c:val>
            <c:numRef>
              <c:f>Sheet1!$F$2:$F$3</c:f>
              <c:numCache>
                <c:formatCode>0%</c:formatCode>
                <c:ptCount val="2"/>
                <c:pt idx="0">
                  <c:v>7.3580571053495247E-2</c:v>
                </c:pt>
                <c:pt idx="1">
                  <c:v>0.35857664233576642</c:v>
                </c:pt>
              </c:numCache>
            </c:numRef>
          </c:val>
          <c:extLst>
            <c:ext xmlns:c16="http://schemas.microsoft.com/office/drawing/2014/chart" uri="{C3380CC4-5D6E-409C-BE32-E72D297353CC}">
              <c16:uniqueId val="{00000008-027A-4C34-9FEB-E0991555FB43}"/>
            </c:ext>
          </c:extLst>
        </c:ser>
        <c:ser>
          <c:idx val="5"/>
          <c:order val="5"/>
          <c:tx>
            <c:strRef>
              <c:f>Sheet1!$G$1</c:f>
              <c:strCache>
                <c:ptCount val="1"/>
                <c:pt idx="0">
                  <c:v>Postgrad Diploma</c:v>
                </c:pt>
              </c:strCache>
            </c:strRef>
          </c:tx>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027A-4C34-9FEB-E0991555FB43}"/>
                </c:ext>
              </c:extLst>
            </c:dLbl>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FT Level 3</c:v>
                </c:pt>
                <c:pt idx="1">
                  <c:v>PT Level 3</c:v>
                </c:pt>
              </c:strCache>
            </c:strRef>
          </c:cat>
          <c:val>
            <c:numRef>
              <c:f>Sheet1!$G$2:$G$3</c:f>
              <c:numCache>
                <c:formatCode>0%</c:formatCode>
                <c:ptCount val="2"/>
                <c:pt idx="0">
                  <c:v>2.2317033147358058E-3</c:v>
                </c:pt>
                <c:pt idx="1">
                  <c:v>4.9726277372262775E-2</c:v>
                </c:pt>
              </c:numCache>
            </c:numRef>
          </c:val>
          <c:extLst>
            <c:ext xmlns:c16="http://schemas.microsoft.com/office/drawing/2014/chart" uri="{C3380CC4-5D6E-409C-BE32-E72D297353CC}">
              <c16:uniqueId val="{0000000A-027A-4C34-9FEB-E0991555FB43}"/>
            </c:ext>
          </c:extLst>
        </c:ser>
        <c:dLbls>
          <c:showLegendKey val="0"/>
          <c:showVal val="1"/>
          <c:showCatName val="0"/>
          <c:showSerName val="0"/>
          <c:showPercent val="0"/>
          <c:showBubbleSize val="0"/>
        </c:dLbls>
        <c:gapWidth val="95"/>
        <c:overlap val="100"/>
        <c:axId val="419928736"/>
        <c:axId val="419927952"/>
      </c:barChart>
      <c:catAx>
        <c:axId val="419928736"/>
        <c:scaling>
          <c:orientation val="minMax"/>
        </c:scaling>
        <c:delete val="0"/>
        <c:axPos val="l"/>
        <c:numFmt formatCode="General" sourceLinked="0"/>
        <c:majorTickMark val="none"/>
        <c:minorTickMark val="none"/>
        <c:tickLblPos val="nextTo"/>
        <c:txPr>
          <a:bodyPr/>
          <a:lstStyle/>
          <a:p>
            <a:pPr>
              <a:defRPr sz="1400" b="1"/>
            </a:pPr>
            <a:endParaRPr lang="en-US"/>
          </a:p>
        </c:txPr>
        <c:crossAx val="419927952"/>
        <c:crosses val="autoZero"/>
        <c:auto val="1"/>
        <c:lblAlgn val="ctr"/>
        <c:lblOffset val="100"/>
        <c:noMultiLvlLbl val="0"/>
      </c:catAx>
      <c:valAx>
        <c:axId val="419927952"/>
        <c:scaling>
          <c:orientation val="minMax"/>
        </c:scaling>
        <c:delete val="1"/>
        <c:axPos val="b"/>
        <c:numFmt formatCode="0%" sourceLinked="1"/>
        <c:majorTickMark val="out"/>
        <c:minorTickMark val="none"/>
        <c:tickLblPos val="nextTo"/>
        <c:crossAx val="419928736"/>
        <c:crosses val="autoZero"/>
        <c:crossBetween val="between"/>
      </c:valAx>
    </c:plotArea>
    <c:legend>
      <c:legendPos val="t"/>
      <c:layout>
        <c:manualLayout>
          <c:xMode val="edge"/>
          <c:yMode val="edge"/>
          <c:x val="5.0000053412868659E-2"/>
          <c:y val="6.9706050943406136E-2"/>
          <c:w val="0.89999989317426266"/>
          <c:h val="6.9460492824882453E-2"/>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8B5B9C-40A0-406C-B568-E016306DC85D}"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GB"/>
        </a:p>
      </dgm:t>
    </dgm:pt>
    <dgm:pt modelId="{E8D8FC1F-8DE9-4097-AA30-CDE251175E19}">
      <dgm:prSet phldrT="[Text]" custT="1"/>
      <dgm:spPr>
        <a:solidFill>
          <a:schemeClr val="tx2">
            <a:lumMod val="75000"/>
          </a:schemeClr>
        </a:solidFill>
      </dgm:spPr>
      <dgm:t>
        <a:bodyPr/>
        <a:lstStyle/>
        <a:p>
          <a:r>
            <a:rPr lang="en-GB" sz="1800" b="1" dirty="0" smtClean="0"/>
            <a:t>2004-05</a:t>
          </a:r>
          <a:endParaRPr lang="en-GB" sz="1800" b="1" dirty="0"/>
        </a:p>
      </dgm:t>
    </dgm:pt>
    <dgm:pt modelId="{20986099-E5C4-43BC-B0AC-AE235379398B}" type="parTrans" cxnId="{DEDBC591-7073-4CC4-BBFD-9FDCCC3DEFDF}">
      <dgm:prSet/>
      <dgm:spPr/>
      <dgm:t>
        <a:bodyPr/>
        <a:lstStyle/>
        <a:p>
          <a:endParaRPr lang="en-GB"/>
        </a:p>
      </dgm:t>
    </dgm:pt>
    <dgm:pt modelId="{4EB8F6B0-2A40-4EDB-B980-D4B26A79A3AB}" type="sibTrans" cxnId="{DEDBC591-7073-4CC4-BBFD-9FDCCC3DEFDF}">
      <dgm:prSet/>
      <dgm:spPr/>
      <dgm:t>
        <a:bodyPr/>
        <a:lstStyle/>
        <a:p>
          <a:endParaRPr lang="en-GB"/>
        </a:p>
      </dgm:t>
    </dgm:pt>
    <dgm:pt modelId="{CF81EC2F-0050-4981-B293-B46738D2886F}">
      <dgm:prSet phldrT="[Text]">
        <dgm:style>
          <a:lnRef idx="0">
            <a:schemeClr val="accent1"/>
          </a:lnRef>
          <a:fillRef idx="3">
            <a:schemeClr val="accent1"/>
          </a:fillRef>
          <a:effectRef idx="3">
            <a:schemeClr val="accent1"/>
          </a:effectRef>
          <a:fontRef idx="minor">
            <a:schemeClr val="lt1"/>
          </a:fontRef>
        </dgm:style>
      </dgm:prSet>
      <dgm:spPr/>
      <dgm:t>
        <a:bodyPr/>
        <a:lstStyle/>
        <a:p>
          <a:r>
            <a:rPr lang="en-GB" b="1" dirty="0" smtClean="0">
              <a:solidFill>
                <a:schemeClr val="bg1"/>
              </a:solidFill>
            </a:rPr>
            <a:t>1% - aged 25 years+</a:t>
          </a:r>
          <a:endParaRPr lang="en-GB" b="1" dirty="0">
            <a:solidFill>
              <a:schemeClr val="bg1"/>
            </a:solidFill>
          </a:endParaRPr>
        </a:p>
      </dgm:t>
    </dgm:pt>
    <dgm:pt modelId="{4326E74A-E61B-489A-80C6-5E6BF11C41F7}" type="parTrans" cxnId="{A3A717B7-67BF-4F9D-9AC5-131D2AECBB1C}">
      <dgm:prSet/>
      <dgm:spPr/>
      <dgm:t>
        <a:bodyPr/>
        <a:lstStyle/>
        <a:p>
          <a:endParaRPr lang="en-GB"/>
        </a:p>
      </dgm:t>
    </dgm:pt>
    <dgm:pt modelId="{22EF6710-1D7C-4FA6-86C1-DD1A082D0250}" type="sibTrans" cxnId="{A3A717B7-67BF-4F9D-9AC5-131D2AECBB1C}">
      <dgm:prSet/>
      <dgm:spPr/>
      <dgm:t>
        <a:bodyPr/>
        <a:lstStyle/>
        <a:p>
          <a:endParaRPr lang="en-GB"/>
        </a:p>
      </dgm:t>
    </dgm:pt>
    <dgm:pt modelId="{63842F75-AE3B-4BCB-845A-6274CBE1E5E6}">
      <dgm:prSet phldrT="[Text]">
        <dgm:style>
          <a:lnRef idx="0">
            <a:schemeClr val="accent1"/>
          </a:lnRef>
          <a:fillRef idx="3">
            <a:schemeClr val="accent1"/>
          </a:fillRef>
          <a:effectRef idx="3">
            <a:schemeClr val="accent1"/>
          </a:effectRef>
          <a:fontRef idx="minor">
            <a:schemeClr val="lt1"/>
          </a:fontRef>
        </dgm:style>
      </dgm:prSet>
      <dgm:spPr/>
      <dgm:t>
        <a:bodyPr/>
        <a:lstStyle/>
        <a:p>
          <a:r>
            <a:rPr lang="en-GB" b="1" dirty="0" smtClean="0">
              <a:solidFill>
                <a:schemeClr val="bg1"/>
              </a:solidFill>
            </a:rPr>
            <a:t>39% females</a:t>
          </a:r>
          <a:endParaRPr lang="en-GB" b="1" dirty="0">
            <a:solidFill>
              <a:schemeClr val="bg1"/>
            </a:solidFill>
          </a:endParaRPr>
        </a:p>
      </dgm:t>
    </dgm:pt>
    <dgm:pt modelId="{B13128B7-32D9-4F13-8993-C4ADD9FA8616}" type="parTrans" cxnId="{10B1FCF1-FC78-44B9-B0D4-64602F1FD17A}">
      <dgm:prSet/>
      <dgm:spPr/>
      <dgm:t>
        <a:bodyPr/>
        <a:lstStyle/>
        <a:p>
          <a:endParaRPr lang="en-GB"/>
        </a:p>
      </dgm:t>
    </dgm:pt>
    <dgm:pt modelId="{E8D2FF26-12D8-4DA6-871C-FCDA1E867B94}" type="sibTrans" cxnId="{10B1FCF1-FC78-44B9-B0D4-64602F1FD17A}">
      <dgm:prSet/>
      <dgm:spPr/>
      <dgm:t>
        <a:bodyPr/>
        <a:lstStyle/>
        <a:p>
          <a:endParaRPr lang="en-GB"/>
        </a:p>
      </dgm:t>
    </dgm:pt>
    <dgm:pt modelId="{6428CD3E-3EC4-44B5-8427-6B95B69C463F}">
      <dgm:prSet phldrT="[Text]" custT="1"/>
      <dgm:spPr>
        <a:solidFill>
          <a:schemeClr val="tx2">
            <a:lumMod val="75000"/>
          </a:schemeClr>
        </a:solidFill>
      </dgm:spPr>
      <dgm:t>
        <a:bodyPr/>
        <a:lstStyle/>
        <a:p>
          <a:r>
            <a:rPr lang="en-GB" sz="1800" b="1" dirty="0" smtClean="0"/>
            <a:t>2009-10</a:t>
          </a:r>
          <a:endParaRPr lang="en-GB" sz="1800" b="1" dirty="0"/>
        </a:p>
      </dgm:t>
    </dgm:pt>
    <dgm:pt modelId="{D3033C6A-033E-4806-AFB3-6AD515C63F9C}" type="parTrans" cxnId="{1AA6A2C4-4FDA-433B-BC62-583F663D182E}">
      <dgm:prSet/>
      <dgm:spPr/>
      <dgm:t>
        <a:bodyPr/>
        <a:lstStyle/>
        <a:p>
          <a:endParaRPr lang="en-GB"/>
        </a:p>
      </dgm:t>
    </dgm:pt>
    <dgm:pt modelId="{9A4106AA-67F7-48B8-ABE1-1F5E5405F360}" type="sibTrans" cxnId="{1AA6A2C4-4FDA-433B-BC62-583F663D182E}">
      <dgm:prSet/>
      <dgm:spPr/>
      <dgm:t>
        <a:bodyPr/>
        <a:lstStyle/>
        <a:p>
          <a:endParaRPr lang="en-GB"/>
        </a:p>
      </dgm:t>
    </dgm:pt>
    <dgm:pt modelId="{85606F6D-262D-4DFD-8E68-1E985D13F986}">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GB" sz="2200" b="1" dirty="0" smtClean="0">
              <a:solidFill>
                <a:schemeClr val="bg1"/>
              </a:solidFill>
            </a:rPr>
            <a:t>24% - aged 25 years+</a:t>
          </a:r>
          <a:endParaRPr lang="en-GB" sz="2200" b="1" dirty="0">
            <a:solidFill>
              <a:schemeClr val="bg1"/>
            </a:solidFill>
          </a:endParaRPr>
        </a:p>
      </dgm:t>
    </dgm:pt>
    <dgm:pt modelId="{4404D58B-2752-4A42-A025-7AF17602B322}" type="parTrans" cxnId="{D33D94E6-4C4B-44AB-B606-FB4FA3B001B9}">
      <dgm:prSet/>
      <dgm:spPr/>
      <dgm:t>
        <a:bodyPr/>
        <a:lstStyle/>
        <a:p>
          <a:endParaRPr lang="en-GB"/>
        </a:p>
      </dgm:t>
    </dgm:pt>
    <dgm:pt modelId="{453A2F35-35AB-4F7B-B7B0-DEAC9519E478}" type="sibTrans" cxnId="{D33D94E6-4C4B-44AB-B606-FB4FA3B001B9}">
      <dgm:prSet/>
      <dgm:spPr/>
      <dgm:t>
        <a:bodyPr/>
        <a:lstStyle/>
        <a:p>
          <a:endParaRPr lang="en-GB"/>
        </a:p>
      </dgm:t>
    </dgm:pt>
    <dgm:pt modelId="{900B2AB9-A525-4765-B9FE-0406BEB11442}">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GB" sz="2200" b="1" dirty="0" smtClean="0">
              <a:solidFill>
                <a:schemeClr val="bg1"/>
              </a:solidFill>
            </a:rPr>
            <a:t>52% females</a:t>
          </a:r>
          <a:endParaRPr lang="en-GB" sz="2200" b="1" dirty="0">
            <a:solidFill>
              <a:schemeClr val="bg1"/>
            </a:solidFill>
          </a:endParaRPr>
        </a:p>
      </dgm:t>
    </dgm:pt>
    <dgm:pt modelId="{B703712E-93F5-41D1-9AAD-A8AB770656B5}" type="parTrans" cxnId="{E917D3C1-8E54-4733-97BA-A6AB1D434835}">
      <dgm:prSet/>
      <dgm:spPr/>
      <dgm:t>
        <a:bodyPr/>
        <a:lstStyle/>
        <a:p>
          <a:endParaRPr lang="en-GB"/>
        </a:p>
      </dgm:t>
    </dgm:pt>
    <dgm:pt modelId="{3A938C13-5023-45B5-A22D-E76D58A9D302}" type="sibTrans" cxnId="{E917D3C1-8E54-4733-97BA-A6AB1D434835}">
      <dgm:prSet/>
      <dgm:spPr/>
      <dgm:t>
        <a:bodyPr/>
        <a:lstStyle/>
        <a:p>
          <a:endParaRPr lang="en-GB"/>
        </a:p>
      </dgm:t>
    </dgm:pt>
    <dgm:pt modelId="{184F4BAA-0848-44A5-91A6-6A454A5B5219}">
      <dgm:prSet>
        <dgm:style>
          <a:lnRef idx="0">
            <a:schemeClr val="accent1"/>
          </a:lnRef>
          <a:fillRef idx="3">
            <a:schemeClr val="accent1"/>
          </a:fillRef>
          <a:effectRef idx="3">
            <a:schemeClr val="accent1"/>
          </a:effectRef>
          <a:fontRef idx="minor">
            <a:schemeClr val="lt1"/>
          </a:fontRef>
        </dgm:style>
      </dgm:prSet>
      <dgm:spPr/>
      <dgm:t>
        <a:bodyPr/>
        <a:lstStyle/>
        <a:p>
          <a:r>
            <a:rPr lang="en-GB" b="1" dirty="0" smtClean="0">
              <a:solidFill>
                <a:schemeClr val="bg1"/>
              </a:solidFill>
            </a:rPr>
            <a:t>4% BME</a:t>
          </a:r>
          <a:endParaRPr lang="en-GB" b="1" dirty="0">
            <a:solidFill>
              <a:schemeClr val="bg1"/>
            </a:solidFill>
          </a:endParaRPr>
        </a:p>
      </dgm:t>
    </dgm:pt>
    <dgm:pt modelId="{3242A322-37C5-4280-8014-820C569AE45D}" type="parTrans" cxnId="{0E42ABF8-630E-49A9-9240-22A8B48FCA13}">
      <dgm:prSet/>
      <dgm:spPr/>
      <dgm:t>
        <a:bodyPr/>
        <a:lstStyle/>
        <a:p>
          <a:endParaRPr lang="en-GB"/>
        </a:p>
      </dgm:t>
    </dgm:pt>
    <dgm:pt modelId="{5B58F3E3-D657-4218-91EF-71F6BA1198F0}" type="sibTrans" cxnId="{0E42ABF8-630E-49A9-9240-22A8B48FCA13}">
      <dgm:prSet/>
      <dgm:spPr/>
      <dgm:t>
        <a:bodyPr/>
        <a:lstStyle/>
        <a:p>
          <a:endParaRPr lang="en-GB"/>
        </a:p>
      </dgm:t>
    </dgm:pt>
    <dgm:pt modelId="{3EAC7812-D8D5-4ED1-BE95-C08AEAC540BA}">
      <dgm:prSet custT="1">
        <dgm:style>
          <a:lnRef idx="0">
            <a:schemeClr val="accent5"/>
          </a:lnRef>
          <a:fillRef idx="3">
            <a:schemeClr val="accent5"/>
          </a:fillRef>
          <a:effectRef idx="3">
            <a:schemeClr val="accent5"/>
          </a:effectRef>
          <a:fontRef idx="minor">
            <a:schemeClr val="lt1"/>
          </a:fontRef>
        </dgm:style>
      </dgm:prSet>
      <dgm:spPr/>
      <dgm:t>
        <a:bodyPr/>
        <a:lstStyle/>
        <a:p>
          <a:r>
            <a:rPr lang="en-GB" sz="2200" b="1" dirty="0" smtClean="0">
              <a:solidFill>
                <a:schemeClr val="bg1"/>
              </a:solidFill>
            </a:rPr>
            <a:t>10% BME</a:t>
          </a:r>
          <a:endParaRPr lang="en-GB" sz="2200" b="1" dirty="0">
            <a:solidFill>
              <a:schemeClr val="bg1"/>
            </a:solidFill>
          </a:endParaRPr>
        </a:p>
      </dgm:t>
    </dgm:pt>
    <dgm:pt modelId="{A0015E61-B031-452A-BEE4-BB428BFF7684}" type="parTrans" cxnId="{0F842958-CDA7-4886-BCE0-A93372A02DAB}">
      <dgm:prSet/>
      <dgm:spPr/>
      <dgm:t>
        <a:bodyPr/>
        <a:lstStyle/>
        <a:p>
          <a:endParaRPr lang="en-GB"/>
        </a:p>
      </dgm:t>
    </dgm:pt>
    <dgm:pt modelId="{74FCA29E-9B38-431D-A33C-84294C4948E8}" type="sibTrans" cxnId="{0F842958-CDA7-4886-BCE0-A93372A02DAB}">
      <dgm:prSet/>
      <dgm:spPr/>
      <dgm:t>
        <a:bodyPr/>
        <a:lstStyle/>
        <a:p>
          <a:endParaRPr lang="en-GB"/>
        </a:p>
      </dgm:t>
    </dgm:pt>
    <dgm:pt modelId="{CD2B3541-FED4-4294-8D50-EFC9FE25D140}">
      <dgm:prSet>
        <dgm:style>
          <a:lnRef idx="0">
            <a:schemeClr val="accent1"/>
          </a:lnRef>
          <a:fillRef idx="3">
            <a:schemeClr val="accent1"/>
          </a:fillRef>
          <a:effectRef idx="3">
            <a:schemeClr val="accent1"/>
          </a:effectRef>
          <a:fontRef idx="minor">
            <a:schemeClr val="lt1"/>
          </a:fontRef>
        </dgm:style>
      </dgm:prSet>
      <dgm:spPr/>
      <dgm:t>
        <a:bodyPr/>
        <a:lstStyle/>
        <a:p>
          <a:r>
            <a:rPr lang="en-GB" b="1" dirty="0" smtClean="0">
              <a:solidFill>
                <a:schemeClr val="bg1"/>
              </a:solidFill>
            </a:rPr>
            <a:t>7% Business Administration</a:t>
          </a:r>
          <a:endParaRPr lang="en-GB" b="1" dirty="0">
            <a:solidFill>
              <a:schemeClr val="bg1"/>
            </a:solidFill>
          </a:endParaRPr>
        </a:p>
      </dgm:t>
    </dgm:pt>
    <dgm:pt modelId="{68A8CD70-32E8-46A4-9FF5-77BE68821D99}" type="parTrans" cxnId="{BA9A8552-3884-496F-A7A9-FA94EEEF0D5E}">
      <dgm:prSet/>
      <dgm:spPr/>
      <dgm:t>
        <a:bodyPr/>
        <a:lstStyle/>
        <a:p>
          <a:endParaRPr lang="en-GB"/>
        </a:p>
      </dgm:t>
    </dgm:pt>
    <dgm:pt modelId="{9404EEF0-86F9-4799-8A75-0BCF032CD4B3}" type="sibTrans" cxnId="{BA9A8552-3884-496F-A7A9-FA94EEEF0D5E}">
      <dgm:prSet/>
      <dgm:spPr/>
      <dgm:t>
        <a:bodyPr/>
        <a:lstStyle/>
        <a:p>
          <a:endParaRPr lang="en-GB"/>
        </a:p>
      </dgm:t>
    </dgm:pt>
    <dgm:pt modelId="{A29AF07F-CF6E-4DB6-8267-998C7C838854}">
      <dgm:prSet custT="1">
        <dgm:style>
          <a:lnRef idx="0">
            <a:schemeClr val="accent5"/>
          </a:lnRef>
          <a:fillRef idx="3">
            <a:schemeClr val="accent5"/>
          </a:fillRef>
          <a:effectRef idx="3">
            <a:schemeClr val="accent5"/>
          </a:effectRef>
          <a:fontRef idx="minor">
            <a:schemeClr val="lt1"/>
          </a:fontRef>
        </dgm:style>
      </dgm:prSet>
      <dgm:spPr/>
      <dgm:t>
        <a:bodyPr/>
        <a:lstStyle/>
        <a:p>
          <a:r>
            <a:rPr lang="en-GB" sz="2200" b="1" dirty="0" smtClean="0">
              <a:solidFill>
                <a:schemeClr val="bg1"/>
              </a:solidFill>
            </a:rPr>
            <a:t>12% Business Administration</a:t>
          </a:r>
          <a:endParaRPr lang="en-GB" sz="2200" b="1" dirty="0">
            <a:solidFill>
              <a:schemeClr val="bg1"/>
            </a:solidFill>
          </a:endParaRPr>
        </a:p>
      </dgm:t>
    </dgm:pt>
    <dgm:pt modelId="{5E1A4518-5290-4A03-BE37-A2F31D6F8834}" type="parTrans" cxnId="{75485B25-6D38-4668-A11E-DF4E2ED7EB4E}">
      <dgm:prSet/>
      <dgm:spPr/>
      <dgm:t>
        <a:bodyPr/>
        <a:lstStyle/>
        <a:p>
          <a:endParaRPr lang="en-GB"/>
        </a:p>
      </dgm:t>
    </dgm:pt>
    <dgm:pt modelId="{F6B81488-0AB2-453D-B898-5C538B8CA903}" type="sibTrans" cxnId="{75485B25-6D38-4668-A11E-DF4E2ED7EB4E}">
      <dgm:prSet/>
      <dgm:spPr/>
      <dgm:t>
        <a:bodyPr/>
        <a:lstStyle/>
        <a:p>
          <a:endParaRPr lang="en-GB"/>
        </a:p>
      </dgm:t>
    </dgm:pt>
    <dgm:pt modelId="{5E9796F5-8D95-4491-9E72-E34EBC5EA54A}" type="pres">
      <dgm:prSet presAssocID="{A58B5B9C-40A0-406C-B568-E016306DC85D}" presName="list" presStyleCnt="0">
        <dgm:presLayoutVars>
          <dgm:dir/>
          <dgm:animLvl val="lvl"/>
        </dgm:presLayoutVars>
      </dgm:prSet>
      <dgm:spPr/>
      <dgm:t>
        <a:bodyPr/>
        <a:lstStyle/>
        <a:p>
          <a:endParaRPr lang="en-GB"/>
        </a:p>
      </dgm:t>
    </dgm:pt>
    <dgm:pt modelId="{79725D74-3AF3-4168-B035-A7ECCFE5B21D}" type="pres">
      <dgm:prSet presAssocID="{E8D8FC1F-8DE9-4097-AA30-CDE251175E19}" presName="posSpace" presStyleCnt="0"/>
      <dgm:spPr/>
    </dgm:pt>
    <dgm:pt modelId="{DEE2B755-B23D-4682-9A47-4E1A69679A1D}" type="pres">
      <dgm:prSet presAssocID="{E8D8FC1F-8DE9-4097-AA30-CDE251175E19}" presName="vertFlow" presStyleCnt="0"/>
      <dgm:spPr/>
    </dgm:pt>
    <dgm:pt modelId="{B75660D5-3EDC-44A0-AB55-D2C2B729CF4F}" type="pres">
      <dgm:prSet presAssocID="{E8D8FC1F-8DE9-4097-AA30-CDE251175E19}" presName="topSpace" presStyleCnt="0"/>
      <dgm:spPr/>
    </dgm:pt>
    <dgm:pt modelId="{3F8DEA94-58F9-4A99-A986-CDF88F9F6995}" type="pres">
      <dgm:prSet presAssocID="{E8D8FC1F-8DE9-4097-AA30-CDE251175E19}" presName="firstComp" presStyleCnt="0"/>
      <dgm:spPr/>
    </dgm:pt>
    <dgm:pt modelId="{3D6CDCF6-A382-4724-93AA-0446AD40CF70}" type="pres">
      <dgm:prSet presAssocID="{E8D8FC1F-8DE9-4097-AA30-CDE251175E19}" presName="firstChild" presStyleLbl="bgAccFollowNode1" presStyleIdx="0" presStyleCnt="8" custScaleX="120488"/>
      <dgm:spPr/>
      <dgm:t>
        <a:bodyPr/>
        <a:lstStyle/>
        <a:p>
          <a:endParaRPr lang="en-GB"/>
        </a:p>
      </dgm:t>
    </dgm:pt>
    <dgm:pt modelId="{F0B670DB-7835-4B6C-B10B-9B5FA95849B6}" type="pres">
      <dgm:prSet presAssocID="{E8D8FC1F-8DE9-4097-AA30-CDE251175E19}" presName="firstChildTx" presStyleLbl="bgAccFollowNode1" presStyleIdx="0" presStyleCnt="8">
        <dgm:presLayoutVars>
          <dgm:bulletEnabled val="1"/>
        </dgm:presLayoutVars>
      </dgm:prSet>
      <dgm:spPr/>
      <dgm:t>
        <a:bodyPr/>
        <a:lstStyle/>
        <a:p>
          <a:endParaRPr lang="en-GB"/>
        </a:p>
      </dgm:t>
    </dgm:pt>
    <dgm:pt modelId="{94D14AD9-C497-40A2-9058-CF98DB7CCACB}" type="pres">
      <dgm:prSet presAssocID="{63842F75-AE3B-4BCB-845A-6274CBE1E5E6}" presName="comp" presStyleCnt="0"/>
      <dgm:spPr/>
    </dgm:pt>
    <dgm:pt modelId="{0325BF91-33E7-4109-8BE4-2959B3C8B61D}" type="pres">
      <dgm:prSet presAssocID="{63842F75-AE3B-4BCB-845A-6274CBE1E5E6}" presName="child" presStyleLbl="bgAccFollowNode1" presStyleIdx="1" presStyleCnt="8" custScaleX="120488"/>
      <dgm:spPr/>
      <dgm:t>
        <a:bodyPr/>
        <a:lstStyle/>
        <a:p>
          <a:endParaRPr lang="en-GB"/>
        </a:p>
      </dgm:t>
    </dgm:pt>
    <dgm:pt modelId="{1A2B9222-1A53-4288-BCAE-62475A572111}" type="pres">
      <dgm:prSet presAssocID="{63842F75-AE3B-4BCB-845A-6274CBE1E5E6}" presName="childTx" presStyleLbl="bgAccFollowNode1" presStyleIdx="1" presStyleCnt="8">
        <dgm:presLayoutVars>
          <dgm:bulletEnabled val="1"/>
        </dgm:presLayoutVars>
      </dgm:prSet>
      <dgm:spPr/>
      <dgm:t>
        <a:bodyPr/>
        <a:lstStyle/>
        <a:p>
          <a:endParaRPr lang="en-GB"/>
        </a:p>
      </dgm:t>
    </dgm:pt>
    <dgm:pt modelId="{3A764F69-28D3-49A7-A550-0B64B866FAC4}" type="pres">
      <dgm:prSet presAssocID="{184F4BAA-0848-44A5-91A6-6A454A5B5219}" presName="comp" presStyleCnt="0"/>
      <dgm:spPr/>
    </dgm:pt>
    <dgm:pt modelId="{24E583BB-44E3-407A-B71F-F73F6F004A3C}" type="pres">
      <dgm:prSet presAssocID="{184F4BAA-0848-44A5-91A6-6A454A5B5219}" presName="child" presStyleLbl="bgAccFollowNode1" presStyleIdx="2" presStyleCnt="8" custScaleX="120876"/>
      <dgm:spPr/>
      <dgm:t>
        <a:bodyPr/>
        <a:lstStyle/>
        <a:p>
          <a:endParaRPr lang="en-GB"/>
        </a:p>
      </dgm:t>
    </dgm:pt>
    <dgm:pt modelId="{FC41AEC0-FBC8-482B-9C81-33DDC70DFA47}" type="pres">
      <dgm:prSet presAssocID="{184F4BAA-0848-44A5-91A6-6A454A5B5219}" presName="childTx" presStyleLbl="bgAccFollowNode1" presStyleIdx="2" presStyleCnt="8">
        <dgm:presLayoutVars>
          <dgm:bulletEnabled val="1"/>
        </dgm:presLayoutVars>
      </dgm:prSet>
      <dgm:spPr/>
      <dgm:t>
        <a:bodyPr/>
        <a:lstStyle/>
        <a:p>
          <a:endParaRPr lang="en-GB"/>
        </a:p>
      </dgm:t>
    </dgm:pt>
    <dgm:pt modelId="{1A226E33-BB90-4A3C-891C-BC8A8B26CE3D}" type="pres">
      <dgm:prSet presAssocID="{CD2B3541-FED4-4294-8D50-EFC9FE25D140}" presName="comp" presStyleCnt="0"/>
      <dgm:spPr/>
    </dgm:pt>
    <dgm:pt modelId="{47BEE158-A42F-4595-849A-70D62ADF37EB}" type="pres">
      <dgm:prSet presAssocID="{CD2B3541-FED4-4294-8D50-EFC9FE25D140}" presName="child" presStyleLbl="bgAccFollowNode1" presStyleIdx="3" presStyleCnt="8" custScaleX="120876"/>
      <dgm:spPr/>
      <dgm:t>
        <a:bodyPr/>
        <a:lstStyle/>
        <a:p>
          <a:endParaRPr lang="en-GB"/>
        </a:p>
      </dgm:t>
    </dgm:pt>
    <dgm:pt modelId="{FDCA9F27-0DAD-41F3-BE7A-3BACC467CE67}" type="pres">
      <dgm:prSet presAssocID="{CD2B3541-FED4-4294-8D50-EFC9FE25D140}" presName="childTx" presStyleLbl="bgAccFollowNode1" presStyleIdx="3" presStyleCnt="8">
        <dgm:presLayoutVars>
          <dgm:bulletEnabled val="1"/>
        </dgm:presLayoutVars>
      </dgm:prSet>
      <dgm:spPr/>
      <dgm:t>
        <a:bodyPr/>
        <a:lstStyle/>
        <a:p>
          <a:endParaRPr lang="en-GB"/>
        </a:p>
      </dgm:t>
    </dgm:pt>
    <dgm:pt modelId="{47A9F6AB-E7EF-48E3-A325-BC17D2DFDD98}" type="pres">
      <dgm:prSet presAssocID="{E8D8FC1F-8DE9-4097-AA30-CDE251175E19}" presName="negSpace" presStyleCnt="0"/>
      <dgm:spPr/>
    </dgm:pt>
    <dgm:pt modelId="{3662A958-F9A9-41C4-B700-DA3742E3D6B8}" type="pres">
      <dgm:prSet presAssocID="{E8D8FC1F-8DE9-4097-AA30-CDE251175E19}" presName="circle" presStyleLbl="node1" presStyleIdx="0" presStyleCnt="2" custLinFactNeighborX="-51423" custLinFactNeighborY="-315"/>
      <dgm:spPr/>
      <dgm:t>
        <a:bodyPr/>
        <a:lstStyle/>
        <a:p>
          <a:endParaRPr lang="en-GB"/>
        </a:p>
      </dgm:t>
    </dgm:pt>
    <dgm:pt modelId="{AF10888C-BFDB-44AB-9710-513219C30E1E}" type="pres">
      <dgm:prSet presAssocID="{4EB8F6B0-2A40-4EDB-B980-D4B26A79A3AB}" presName="transSpace" presStyleCnt="0"/>
      <dgm:spPr/>
    </dgm:pt>
    <dgm:pt modelId="{40A30F6A-AB64-4CA8-BEC8-0FB7A6D0908D}" type="pres">
      <dgm:prSet presAssocID="{6428CD3E-3EC4-44B5-8427-6B95B69C463F}" presName="posSpace" presStyleCnt="0"/>
      <dgm:spPr/>
    </dgm:pt>
    <dgm:pt modelId="{A73EC6AD-8160-4EF0-A379-2254A8AD9B7D}" type="pres">
      <dgm:prSet presAssocID="{6428CD3E-3EC4-44B5-8427-6B95B69C463F}" presName="vertFlow" presStyleCnt="0"/>
      <dgm:spPr/>
    </dgm:pt>
    <dgm:pt modelId="{4A4E7694-2825-4027-BC19-DE24A11F2AE4}" type="pres">
      <dgm:prSet presAssocID="{6428CD3E-3EC4-44B5-8427-6B95B69C463F}" presName="topSpace" presStyleCnt="0"/>
      <dgm:spPr/>
    </dgm:pt>
    <dgm:pt modelId="{50FF9F39-2115-4701-88FA-00F82450740F}" type="pres">
      <dgm:prSet presAssocID="{6428CD3E-3EC4-44B5-8427-6B95B69C463F}" presName="firstComp" presStyleCnt="0"/>
      <dgm:spPr/>
    </dgm:pt>
    <dgm:pt modelId="{0AA8EFF5-6301-4957-9018-5B3B166B8EC3}" type="pres">
      <dgm:prSet presAssocID="{6428CD3E-3EC4-44B5-8427-6B95B69C463F}" presName="firstChild" presStyleLbl="bgAccFollowNode1" presStyleIdx="4" presStyleCnt="8" custScaleX="122632"/>
      <dgm:spPr/>
      <dgm:t>
        <a:bodyPr/>
        <a:lstStyle/>
        <a:p>
          <a:endParaRPr lang="en-GB"/>
        </a:p>
      </dgm:t>
    </dgm:pt>
    <dgm:pt modelId="{67E55C18-9CDA-47A1-ADB3-96BD98D0A7E3}" type="pres">
      <dgm:prSet presAssocID="{6428CD3E-3EC4-44B5-8427-6B95B69C463F}" presName="firstChildTx" presStyleLbl="bgAccFollowNode1" presStyleIdx="4" presStyleCnt="8">
        <dgm:presLayoutVars>
          <dgm:bulletEnabled val="1"/>
        </dgm:presLayoutVars>
      </dgm:prSet>
      <dgm:spPr/>
      <dgm:t>
        <a:bodyPr/>
        <a:lstStyle/>
        <a:p>
          <a:endParaRPr lang="en-GB"/>
        </a:p>
      </dgm:t>
    </dgm:pt>
    <dgm:pt modelId="{3C486A4B-D57C-45DC-A31F-9D39F7D06C41}" type="pres">
      <dgm:prSet presAssocID="{900B2AB9-A525-4765-B9FE-0406BEB11442}" presName="comp" presStyleCnt="0"/>
      <dgm:spPr/>
    </dgm:pt>
    <dgm:pt modelId="{CD9E185D-9495-4201-B95C-02A4CB906B26}" type="pres">
      <dgm:prSet presAssocID="{900B2AB9-A525-4765-B9FE-0406BEB11442}" presName="child" presStyleLbl="bgAccFollowNode1" presStyleIdx="5" presStyleCnt="8" custScaleX="122816"/>
      <dgm:spPr/>
      <dgm:t>
        <a:bodyPr/>
        <a:lstStyle/>
        <a:p>
          <a:endParaRPr lang="en-GB"/>
        </a:p>
      </dgm:t>
    </dgm:pt>
    <dgm:pt modelId="{AFC45B93-9A2B-47E6-8E1F-01031027297C}" type="pres">
      <dgm:prSet presAssocID="{900B2AB9-A525-4765-B9FE-0406BEB11442}" presName="childTx" presStyleLbl="bgAccFollowNode1" presStyleIdx="5" presStyleCnt="8">
        <dgm:presLayoutVars>
          <dgm:bulletEnabled val="1"/>
        </dgm:presLayoutVars>
      </dgm:prSet>
      <dgm:spPr/>
      <dgm:t>
        <a:bodyPr/>
        <a:lstStyle/>
        <a:p>
          <a:endParaRPr lang="en-GB"/>
        </a:p>
      </dgm:t>
    </dgm:pt>
    <dgm:pt modelId="{A8AE7C40-88B5-42D7-8750-9A14535428BF}" type="pres">
      <dgm:prSet presAssocID="{3EAC7812-D8D5-4ED1-BE95-C08AEAC540BA}" presName="comp" presStyleCnt="0"/>
      <dgm:spPr/>
    </dgm:pt>
    <dgm:pt modelId="{06BEB276-4C99-4F70-ACD0-BFE1915ECD7A}" type="pres">
      <dgm:prSet presAssocID="{3EAC7812-D8D5-4ED1-BE95-C08AEAC540BA}" presName="child" presStyleLbl="bgAccFollowNode1" presStyleIdx="6" presStyleCnt="8" custScaleX="122632"/>
      <dgm:spPr/>
      <dgm:t>
        <a:bodyPr/>
        <a:lstStyle/>
        <a:p>
          <a:endParaRPr lang="en-GB"/>
        </a:p>
      </dgm:t>
    </dgm:pt>
    <dgm:pt modelId="{05D139F0-D5D8-448E-B873-B40E7A9F607E}" type="pres">
      <dgm:prSet presAssocID="{3EAC7812-D8D5-4ED1-BE95-C08AEAC540BA}" presName="childTx" presStyleLbl="bgAccFollowNode1" presStyleIdx="6" presStyleCnt="8">
        <dgm:presLayoutVars>
          <dgm:bulletEnabled val="1"/>
        </dgm:presLayoutVars>
      </dgm:prSet>
      <dgm:spPr/>
      <dgm:t>
        <a:bodyPr/>
        <a:lstStyle/>
        <a:p>
          <a:endParaRPr lang="en-GB"/>
        </a:p>
      </dgm:t>
    </dgm:pt>
    <dgm:pt modelId="{CF0633FB-2C07-45F4-B4DE-A8EA62E2D1D6}" type="pres">
      <dgm:prSet presAssocID="{A29AF07F-CF6E-4DB6-8267-998C7C838854}" presName="comp" presStyleCnt="0"/>
      <dgm:spPr/>
    </dgm:pt>
    <dgm:pt modelId="{A0F9D36F-9647-425A-B156-52097BBAF815}" type="pres">
      <dgm:prSet presAssocID="{A29AF07F-CF6E-4DB6-8267-998C7C838854}" presName="child" presStyleLbl="bgAccFollowNode1" presStyleIdx="7" presStyleCnt="8" custScaleX="122632"/>
      <dgm:spPr/>
      <dgm:t>
        <a:bodyPr/>
        <a:lstStyle/>
        <a:p>
          <a:endParaRPr lang="en-GB"/>
        </a:p>
      </dgm:t>
    </dgm:pt>
    <dgm:pt modelId="{612E4118-6FAF-4BAA-BECE-B9CF1A2C5CAE}" type="pres">
      <dgm:prSet presAssocID="{A29AF07F-CF6E-4DB6-8267-998C7C838854}" presName="childTx" presStyleLbl="bgAccFollowNode1" presStyleIdx="7" presStyleCnt="8">
        <dgm:presLayoutVars>
          <dgm:bulletEnabled val="1"/>
        </dgm:presLayoutVars>
      </dgm:prSet>
      <dgm:spPr/>
      <dgm:t>
        <a:bodyPr/>
        <a:lstStyle/>
        <a:p>
          <a:endParaRPr lang="en-GB"/>
        </a:p>
      </dgm:t>
    </dgm:pt>
    <dgm:pt modelId="{2CA4E9EA-B433-423E-A917-C24735C5F111}" type="pres">
      <dgm:prSet presAssocID="{6428CD3E-3EC4-44B5-8427-6B95B69C463F}" presName="negSpace" presStyleCnt="0"/>
      <dgm:spPr/>
    </dgm:pt>
    <dgm:pt modelId="{C267A6D5-ADB2-48FB-82DD-139B8E81D5B9}" type="pres">
      <dgm:prSet presAssocID="{6428CD3E-3EC4-44B5-8427-6B95B69C463F}" presName="circle" presStyleLbl="node1" presStyleIdx="1" presStyleCnt="2" custLinFactNeighborX="-29989" custLinFactNeighborY="-7264"/>
      <dgm:spPr/>
      <dgm:t>
        <a:bodyPr/>
        <a:lstStyle/>
        <a:p>
          <a:endParaRPr lang="en-GB"/>
        </a:p>
      </dgm:t>
    </dgm:pt>
  </dgm:ptLst>
  <dgm:cxnLst>
    <dgm:cxn modelId="{9F8C08A7-7D4F-4663-A446-F61A9FA67DD7}" type="presOf" srcId="{3EAC7812-D8D5-4ED1-BE95-C08AEAC540BA}" destId="{06BEB276-4C99-4F70-ACD0-BFE1915ECD7A}" srcOrd="0" destOrd="0" presId="urn:microsoft.com/office/officeart/2005/8/layout/hList9"/>
    <dgm:cxn modelId="{E11BAEC6-C9F7-467D-8D47-9CE5D66D4ABD}" type="presOf" srcId="{63842F75-AE3B-4BCB-845A-6274CBE1E5E6}" destId="{0325BF91-33E7-4109-8BE4-2959B3C8B61D}" srcOrd="0" destOrd="0" presId="urn:microsoft.com/office/officeart/2005/8/layout/hList9"/>
    <dgm:cxn modelId="{1AA6A2C4-4FDA-433B-BC62-583F663D182E}" srcId="{A58B5B9C-40A0-406C-B568-E016306DC85D}" destId="{6428CD3E-3EC4-44B5-8427-6B95B69C463F}" srcOrd="1" destOrd="0" parTransId="{D3033C6A-033E-4806-AFB3-6AD515C63F9C}" sibTransId="{9A4106AA-67F7-48B8-ABE1-1F5E5405F360}"/>
    <dgm:cxn modelId="{BA9A8552-3884-496F-A7A9-FA94EEEF0D5E}" srcId="{E8D8FC1F-8DE9-4097-AA30-CDE251175E19}" destId="{CD2B3541-FED4-4294-8D50-EFC9FE25D140}" srcOrd="3" destOrd="0" parTransId="{68A8CD70-32E8-46A4-9FF5-77BE68821D99}" sibTransId="{9404EEF0-86F9-4799-8A75-0BCF032CD4B3}"/>
    <dgm:cxn modelId="{77C709E2-4012-4957-A029-576ABA03C288}" type="presOf" srcId="{CF81EC2F-0050-4981-B293-B46738D2886F}" destId="{3D6CDCF6-A382-4724-93AA-0446AD40CF70}" srcOrd="0" destOrd="0" presId="urn:microsoft.com/office/officeart/2005/8/layout/hList9"/>
    <dgm:cxn modelId="{75485B25-6D38-4668-A11E-DF4E2ED7EB4E}" srcId="{6428CD3E-3EC4-44B5-8427-6B95B69C463F}" destId="{A29AF07F-CF6E-4DB6-8267-998C7C838854}" srcOrd="3" destOrd="0" parTransId="{5E1A4518-5290-4A03-BE37-A2F31D6F8834}" sibTransId="{F6B81488-0AB2-453D-B898-5C538B8CA903}"/>
    <dgm:cxn modelId="{5032395C-95D3-4D66-861E-6F4CAAE8CD6A}" type="presOf" srcId="{85606F6D-262D-4DFD-8E68-1E985D13F986}" destId="{67E55C18-9CDA-47A1-ADB3-96BD98D0A7E3}" srcOrd="1" destOrd="0" presId="urn:microsoft.com/office/officeart/2005/8/layout/hList9"/>
    <dgm:cxn modelId="{0E42ABF8-630E-49A9-9240-22A8B48FCA13}" srcId="{E8D8FC1F-8DE9-4097-AA30-CDE251175E19}" destId="{184F4BAA-0848-44A5-91A6-6A454A5B5219}" srcOrd="2" destOrd="0" parTransId="{3242A322-37C5-4280-8014-820C569AE45D}" sibTransId="{5B58F3E3-D657-4218-91EF-71F6BA1198F0}"/>
    <dgm:cxn modelId="{F6102E3E-3ACF-432E-B9C5-6A4C008BCAAC}" type="presOf" srcId="{85606F6D-262D-4DFD-8E68-1E985D13F986}" destId="{0AA8EFF5-6301-4957-9018-5B3B166B8EC3}" srcOrd="0" destOrd="0" presId="urn:microsoft.com/office/officeart/2005/8/layout/hList9"/>
    <dgm:cxn modelId="{AB6C3313-AD3F-4D42-9FF4-4BA19BE1F985}" type="presOf" srcId="{A58B5B9C-40A0-406C-B568-E016306DC85D}" destId="{5E9796F5-8D95-4491-9E72-E34EBC5EA54A}" srcOrd="0" destOrd="0" presId="urn:microsoft.com/office/officeart/2005/8/layout/hList9"/>
    <dgm:cxn modelId="{7B768CE2-D6CE-4E3D-B21F-0707AFAA05E4}" type="presOf" srcId="{A29AF07F-CF6E-4DB6-8267-998C7C838854}" destId="{612E4118-6FAF-4BAA-BECE-B9CF1A2C5CAE}" srcOrd="1" destOrd="0" presId="urn:microsoft.com/office/officeart/2005/8/layout/hList9"/>
    <dgm:cxn modelId="{2B32D677-CC3C-41FB-8582-5CCA01F7396D}" type="presOf" srcId="{CD2B3541-FED4-4294-8D50-EFC9FE25D140}" destId="{47BEE158-A42F-4595-849A-70D62ADF37EB}" srcOrd="0" destOrd="0" presId="urn:microsoft.com/office/officeart/2005/8/layout/hList9"/>
    <dgm:cxn modelId="{2E6B9BFD-EFC5-4DF9-8FB1-7DB79C38520A}" type="presOf" srcId="{A29AF07F-CF6E-4DB6-8267-998C7C838854}" destId="{A0F9D36F-9647-425A-B156-52097BBAF815}" srcOrd="0" destOrd="0" presId="urn:microsoft.com/office/officeart/2005/8/layout/hList9"/>
    <dgm:cxn modelId="{10B1FCF1-FC78-44B9-B0D4-64602F1FD17A}" srcId="{E8D8FC1F-8DE9-4097-AA30-CDE251175E19}" destId="{63842F75-AE3B-4BCB-845A-6274CBE1E5E6}" srcOrd="1" destOrd="0" parTransId="{B13128B7-32D9-4F13-8993-C4ADD9FA8616}" sibTransId="{E8D2FF26-12D8-4DA6-871C-FCDA1E867B94}"/>
    <dgm:cxn modelId="{1780E83F-303D-4D63-811A-9971CD2D6516}" type="presOf" srcId="{900B2AB9-A525-4765-B9FE-0406BEB11442}" destId="{CD9E185D-9495-4201-B95C-02A4CB906B26}" srcOrd="0" destOrd="0" presId="urn:microsoft.com/office/officeart/2005/8/layout/hList9"/>
    <dgm:cxn modelId="{59509940-2DF1-41F3-8F57-C32C20A21006}" type="presOf" srcId="{3EAC7812-D8D5-4ED1-BE95-C08AEAC540BA}" destId="{05D139F0-D5D8-448E-B873-B40E7A9F607E}" srcOrd="1" destOrd="0" presId="urn:microsoft.com/office/officeart/2005/8/layout/hList9"/>
    <dgm:cxn modelId="{48D4B62E-69E6-45A1-8687-9EC229D9A97F}" type="presOf" srcId="{E8D8FC1F-8DE9-4097-AA30-CDE251175E19}" destId="{3662A958-F9A9-41C4-B700-DA3742E3D6B8}" srcOrd="0" destOrd="0" presId="urn:microsoft.com/office/officeart/2005/8/layout/hList9"/>
    <dgm:cxn modelId="{E220A03A-4F2F-4339-BF7F-9226F3FD8C34}" type="presOf" srcId="{CD2B3541-FED4-4294-8D50-EFC9FE25D140}" destId="{FDCA9F27-0DAD-41F3-BE7A-3BACC467CE67}" srcOrd="1" destOrd="0" presId="urn:microsoft.com/office/officeart/2005/8/layout/hList9"/>
    <dgm:cxn modelId="{F8F3E1FD-9109-429D-AF06-F85B0BCF0851}" type="presOf" srcId="{900B2AB9-A525-4765-B9FE-0406BEB11442}" destId="{AFC45B93-9A2B-47E6-8E1F-01031027297C}" srcOrd="1" destOrd="0" presId="urn:microsoft.com/office/officeart/2005/8/layout/hList9"/>
    <dgm:cxn modelId="{A3A717B7-67BF-4F9D-9AC5-131D2AECBB1C}" srcId="{E8D8FC1F-8DE9-4097-AA30-CDE251175E19}" destId="{CF81EC2F-0050-4981-B293-B46738D2886F}" srcOrd="0" destOrd="0" parTransId="{4326E74A-E61B-489A-80C6-5E6BF11C41F7}" sibTransId="{22EF6710-1D7C-4FA6-86C1-DD1A082D0250}"/>
    <dgm:cxn modelId="{6588E03A-0910-4729-A74D-EDA0CD84BBBC}" type="presOf" srcId="{184F4BAA-0848-44A5-91A6-6A454A5B5219}" destId="{FC41AEC0-FBC8-482B-9C81-33DDC70DFA47}" srcOrd="1" destOrd="0" presId="urn:microsoft.com/office/officeart/2005/8/layout/hList9"/>
    <dgm:cxn modelId="{AB969B82-A424-483B-894E-EDC7E931137A}" type="presOf" srcId="{6428CD3E-3EC4-44B5-8427-6B95B69C463F}" destId="{C267A6D5-ADB2-48FB-82DD-139B8E81D5B9}" srcOrd="0" destOrd="0" presId="urn:microsoft.com/office/officeart/2005/8/layout/hList9"/>
    <dgm:cxn modelId="{C70559DB-BAA3-4DEE-9377-FA05166B2284}" type="presOf" srcId="{184F4BAA-0848-44A5-91A6-6A454A5B5219}" destId="{24E583BB-44E3-407A-B71F-F73F6F004A3C}" srcOrd="0" destOrd="0" presId="urn:microsoft.com/office/officeart/2005/8/layout/hList9"/>
    <dgm:cxn modelId="{E917D3C1-8E54-4733-97BA-A6AB1D434835}" srcId="{6428CD3E-3EC4-44B5-8427-6B95B69C463F}" destId="{900B2AB9-A525-4765-B9FE-0406BEB11442}" srcOrd="1" destOrd="0" parTransId="{B703712E-93F5-41D1-9AAD-A8AB770656B5}" sibTransId="{3A938C13-5023-45B5-A22D-E76D58A9D302}"/>
    <dgm:cxn modelId="{D33D94E6-4C4B-44AB-B606-FB4FA3B001B9}" srcId="{6428CD3E-3EC4-44B5-8427-6B95B69C463F}" destId="{85606F6D-262D-4DFD-8E68-1E985D13F986}" srcOrd="0" destOrd="0" parTransId="{4404D58B-2752-4A42-A025-7AF17602B322}" sibTransId="{453A2F35-35AB-4F7B-B7B0-DEAC9519E478}"/>
    <dgm:cxn modelId="{812B3CEA-6D77-4596-96AB-948FED64C885}" type="presOf" srcId="{63842F75-AE3B-4BCB-845A-6274CBE1E5E6}" destId="{1A2B9222-1A53-4288-BCAE-62475A572111}" srcOrd="1" destOrd="0" presId="urn:microsoft.com/office/officeart/2005/8/layout/hList9"/>
    <dgm:cxn modelId="{8D3D7DF3-9DA2-4919-A56F-28369FDA4179}" type="presOf" srcId="{CF81EC2F-0050-4981-B293-B46738D2886F}" destId="{F0B670DB-7835-4B6C-B10B-9B5FA95849B6}" srcOrd="1" destOrd="0" presId="urn:microsoft.com/office/officeart/2005/8/layout/hList9"/>
    <dgm:cxn modelId="{0F842958-CDA7-4886-BCE0-A93372A02DAB}" srcId="{6428CD3E-3EC4-44B5-8427-6B95B69C463F}" destId="{3EAC7812-D8D5-4ED1-BE95-C08AEAC540BA}" srcOrd="2" destOrd="0" parTransId="{A0015E61-B031-452A-BEE4-BB428BFF7684}" sibTransId="{74FCA29E-9B38-431D-A33C-84294C4948E8}"/>
    <dgm:cxn modelId="{DEDBC591-7073-4CC4-BBFD-9FDCCC3DEFDF}" srcId="{A58B5B9C-40A0-406C-B568-E016306DC85D}" destId="{E8D8FC1F-8DE9-4097-AA30-CDE251175E19}" srcOrd="0" destOrd="0" parTransId="{20986099-E5C4-43BC-B0AC-AE235379398B}" sibTransId="{4EB8F6B0-2A40-4EDB-B980-D4B26A79A3AB}"/>
    <dgm:cxn modelId="{785D5F3F-276D-4C62-ACDF-DFE9E8E4C257}" type="presParOf" srcId="{5E9796F5-8D95-4491-9E72-E34EBC5EA54A}" destId="{79725D74-3AF3-4168-B035-A7ECCFE5B21D}" srcOrd="0" destOrd="0" presId="urn:microsoft.com/office/officeart/2005/8/layout/hList9"/>
    <dgm:cxn modelId="{2A83F2F1-A4F4-4542-83B7-54F2C5BB8C91}" type="presParOf" srcId="{5E9796F5-8D95-4491-9E72-E34EBC5EA54A}" destId="{DEE2B755-B23D-4682-9A47-4E1A69679A1D}" srcOrd="1" destOrd="0" presId="urn:microsoft.com/office/officeart/2005/8/layout/hList9"/>
    <dgm:cxn modelId="{46D52A4D-520B-4FD4-B0E9-1798C116EAF8}" type="presParOf" srcId="{DEE2B755-B23D-4682-9A47-4E1A69679A1D}" destId="{B75660D5-3EDC-44A0-AB55-D2C2B729CF4F}" srcOrd="0" destOrd="0" presId="urn:microsoft.com/office/officeart/2005/8/layout/hList9"/>
    <dgm:cxn modelId="{73440F7B-35BA-46C3-998B-3F774AD5CAA5}" type="presParOf" srcId="{DEE2B755-B23D-4682-9A47-4E1A69679A1D}" destId="{3F8DEA94-58F9-4A99-A986-CDF88F9F6995}" srcOrd="1" destOrd="0" presId="urn:microsoft.com/office/officeart/2005/8/layout/hList9"/>
    <dgm:cxn modelId="{468AB281-C612-425E-9EB3-0484C6D6B4FC}" type="presParOf" srcId="{3F8DEA94-58F9-4A99-A986-CDF88F9F6995}" destId="{3D6CDCF6-A382-4724-93AA-0446AD40CF70}" srcOrd="0" destOrd="0" presId="urn:microsoft.com/office/officeart/2005/8/layout/hList9"/>
    <dgm:cxn modelId="{C24C5D08-5C82-488F-BB9C-58673089F628}" type="presParOf" srcId="{3F8DEA94-58F9-4A99-A986-CDF88F9F6995}" destId="{F0B670DB-7835-4B6C-B10B-9B5FA95849B6}" srcOrd="1" destOrd="0" presId="urn:microsoft.com/office/officeart/2005/8/layout/hList9"/>
    <dgm:cxn modelId="{F90C153A-EC16-4B27-9FA9-F548E49B77EB}" type="presParOf" srcId="{DEE2B755-B23D-4682-9A47-4E1A69679A1D}" destId="{94D14AD9-C497-40A2-9058-CF98DB7CCACB}" srcOrd="2" destOrd="0" presId="urn:microsoft.com/office/officeart/2005/8/layout/hList9"/>
    <dgm:cxn modelId="{390B4968-5CDC-46BE-A181-8C6A07A678DB}" type="presParOf" srcId="{94D14AD9-C497-40A2-9058-CF98DB7CCACB}" destId="{0325BF91-33E7-4109-8BE4-2959B3C8B61D}" srcOrd="0" destOrd="0" presId="urn:microsoft.com/office/officeart/2005/8/layout/hList9"/>
    <dgm:cxn modelId="{37596A43-0C90-4317-89B4-86CC68B5F2C5}" type="presParOf" srcId="{94D14AD9-C497-40A2-9058-CF98DB7CCACB}" destId="{1A2B9222-1A53-4288-BCAE-62475A572111}" srcOrd="1" destOrd="0" presId="urn:microsoft.com/office/officeart/2005/8/layout/hList9"/>
    <dgm:cxn modelId="{A35A0E75-512C-471A-AE17-3F6C209AF024}" type="presParOf" srcId="{DEE2B755-B23D-4682-9A47-4E1A69679A1D}" destId="{3A764F69-28D3-49A7-A550-0B64B866FAC4}" srcOrd="3" destOrd="0" presId="urn:microsoft.com/office/officeart/2005/8/layout/hList9"/>
    <dgm:cxn modelId="{217C53EF-BA21-4FB5-99E2-7239436A627F}" type="presParOf" srcId="{3A764F69-28D3-49A7-A550-0B64B866FAC4}" destId="{24E583BB-44E3-407A-B71F-F73F6F004A3C}" srcOrd="0" destOrd="0" presId="urn:microsoft.com/office/officeart/2005/8/layout/hList9"/>
    <dgm:cxn modelId="{8CDFCAE1-4D98-4ADA-9FFF-089C5948A468}" type="presParOf" srcId="{3A764F69-28D3-49A7-A550-0B64B866FAC4}" destId="{FC41AEC0-FBC8-482B-9C81-33DDC70DFA47}" srcOrd="1" destOrd="0" presId="urn:microsoft.com/office/officeart/2005/8/layout/hList9"/>
    <dgm:cxn modelId="{09286D65-70D4-410C-85E1-9833B2EB8D4E}" type="presParOf" srcId="{DEE2B755-B23D-4682-9A47-4E1A69679A1D}" destId="{1A226E33-BB90-4A3C-891C-BC8A8B26CE3D}" srcOrd="4" destOrd="0" presId="urn:microsoft.com/office/officeart/2005/8/layout/hList9"/>
    <dgm:cxn modelId="{9975D0C4-462F-4911-A324-2FDBFC39E592}" type="presParOf" srcId="{1A226E33-BB90-4A3C-891C-BC8A8B26CE3D}" destId="{47BEE158-A42F-4595-849A-70D62ADF37EB}" srcOrd="0" destOrd="0" presId="urn:microsoft.com/office/officeart/2005/8/layout/hList9"/>
    <dgm:cxn modelId="{909366E4-7CAE-4F82-B3EF-D8B9DF6824DE}" type="presParOf" srcId="{1A226E33-BB90-4A3C-891C-BC8A8B26CE3D}" destId="{FDCA9F27-0DAD-41F3-BE7A-3BACC467CE67}" srcOrd="1" destOrd="0" presId="urn:microsoft.com/office/officeart/2005/8/layout/hList9"/>
    <dgm:cxn modelId="{1245F5A1-5F52-4EF0-93A3-6CA4B7F2A181}" type="presParOf" srcId="{5E9796F5-8D95-4491-9E72-E34EBC5EA54A}" destId="{47A9F6AB-E7EF-48E3-A325-BC17D2DFDD98}" srcOrd="2" destOrd="0" presId="urn:microsoft.com/office/officeart/2005/8/layout/hList9"/>
    <dgm:cxn modelId="{2EDA9431-7A08-4DCB-998F-52E5CCD0AA38}" type="presParOf" srcId="{5E9796F5-8D95-4491-9E72-E34EBC5EA54A}" destId="{3662A958-F9A9-41C4-B700-DA3742E3D6B8}" srcOrd="3" destOrd="0" presId="urn:microsoft.com/office/officeart/2005/8/layout/hList9"/>
    <dgm:cxn modelId="{3D66661C-F0A0-41D2-9347-B1C849A5F0A7}" type="presParOf" srcId="{5E9796F5-8D95-4491-9E72-E34EBC5EA54A}" destId="{AF10888C-BFDB-44AB-9710-513219C30E1E}" srcOrd="4" destOrd="0" presId="urn:microsoft.com/office/officeart/2005/8/layout/hList9"/>
    <dgm:cxn modelId="{1321B1AF-8D26-46D5-9F73-EE02FB956E1D}" type="presParOf" srcId="{5E9796F5-8D95-4491-9E72-E34EBC5EA54A}" destId="{40A30F6A-AB64-4CA8-BEC8-0FB7A6D0908D}" srcOrd="5" destOrd="0" presId="urn:microsoft.com/office/officeart/2005/8/layout/hList9"/>
    <dgm:cxn modelId="{1B852050-001F-4160-9474-85AE14EC6144}" type="presParOf" srcId="{5E9796F5-8D95-4491-9E72-E34EBC5EA54A}" destId="{A73EC6AD-8160-4EF0-A379-2254A8AD9B7D}" srcOrd="6" destOrd="0" presId="urn:microsoft.com/office/officeart/2005/8/layout/hList9"/>
    <dgm:cxn modelId="{D5F74DBC-BD99-4762-8BAB-4C402592E264}" type="presParOf" srcId="{A73EC6AD-8160-4EF0-A379-2254A8AD9B7D}" destId="{4A4E7694-2825-4027-BC19-DE24A11F2AE4}" srcOrd="0" destOrd="0" presId="urn:microsoft.com/office/officeart/2005/8/layout/hList9"/>
    <dgm:cxn modelId="{DFD5FDE1-17F5-4DA0-A69A-7F776777801F}" type="presParOf" srcId="{A73EC6AD-8160-4EF0-A379-2254A8AD9B7D}" destId="{50FF9F39-2115-4701-88FA-00F82450740F}" srcOrd="1" destOrd="0" presId="urn:microsoft.com/office/officeart/2005/8/layout/hList9"/>
    <dgm:cxn modelId="{879664C4-0A96-4BE8-82A1-ADA1CF2F5871}" type="presParOf" srcId="{50FF9F39-2115-4701-88FA-00F82450740F}" destId="{0AA8EFF5-6301-4957-9018-5B3B166B8EC3}" srcOrd="0" destOrd="0" presId="urn:microsoft.com/office/officeart/2005/8/layout/hList9"/>
    <dgm:cxn modelId="{8D9D82B3-E841-4347-B90B-077F3E451A83}" type="presParOf" srcId="{50FF9F39-2115-4701-88FA-00F82450740F}" destId="{67E55C18-9CDA-47A1-ADB3-96BD98D0A7E3}" srcOrd="1" destOrd="0" presId="urn:microsoft.com/office/officeart/2005/8/layout/hList9"/>
    <dgm:cxn modelId="{F9E32DB2-7262-473B-A261-4CDFEA9D5EA6}" type="presParOf" srcId="{A73EC6AD-8160-4EF0-A379-2254A8AD9B7D}" destId="{3C486A4B-D57C-45DC-A31F-9D39F7D06C41}" srcOrd="2" destOrd="0" presId="urn:microsoft.com/office/officeart/2005/8/layout/hList9"/>
    <dgm:cxn modelId="{DC2ED1FA-0948-4483-89C4-6ACB4DA1A1D4}" type="presParOf" srcId="{3C486A4B-D57C-45DC-A31F-9D39F7D06C41}" destId="{CD9E185D-9495-4201-B95C-02A4CB906B26}" srcOrd="0" destOrd="0" presId="urn:microsoft.com/office/officeart/2005/8/layout/hList9"/>
    <dgm:cxn modelId="{AE9B1D93-CC1D-493E-8FE4-5D1EDB7BC95B}" type="presParOf" srcId="{3C486A4B-D57C-45DC-A31F-9D39F7D06C41}" destId="{AFC45B93-9A2B-47E6-8E1F-01031027297C}" srcOrd="1" destOrd="0" presId="urn:microsoft.com/office/officeart/2005/8/layout/hList9"/>
    <dgm:cxn modelId="{6F1A3BC6-A52A-4E44-96E0-527AC9FB4195}" type="presParOf" srcId="{A73EC6AD-8160-4EF0-A379-2254A8AD9B7D}" destId="{A8AE7C40-88B5-42D7-8750-9A14535428BF}" srcOrd="3" destOrd="0" presId="urn:microsoft.com/office/officeart/2005/8/layout/hList9"/>
    <dgm:cxn modelId="{6F4B9E66-5519-4AF7-AB15-213AA25EBA3F}" type="presParOf" srcId="{A8AE7C40-88B5-42D7-8750-9A14535428BF}" destId="{06BEB276-4C99-4F70-ACD0-BFE1915ECD7A}" srcOrd="0" destOrd="0" presId="urn:microsoft.com/office/officeart/2005/8/layout/hList9"/>
    <dgm:cxn modelId="{51EDF35C-F8ED-4F07-8B4A-35CE7A948634}" type="presParOf" srcId="{A8AE7C40-88B5-42D7-8750-9A14535428BF}" destId="{05D139F0-D5D8-448E-B873-B40E7A9F607E}" srcOrd="1" destOrd="0" presId="urn:microsoft.com/office/officeart/2005/8/layout/hList9"/>
    <dgm:cxn modelId="{9F7D92C2-5FF2-45F9-ADDD-23B03E73BBC2}" type="presParOf" srcId="{A73EC6AD-8160-4EF0-A379-2254A8AD9B7D}" destId="{CF0633FB-2C07-45F4-B4DE-A8EA62E2D1D6}" srcOrd="4" destOrd="0" presId="urn:microsoft.com/office/officeart/2005/8/layout/hList9"/>
    <dgm:cxn modelId="{5D9DEEC7-BE8A-4EC5-9ED8-70FCAC8F9832}" type="presParOf" srcId="{CF0633FB-2C07-45F4-B4DE-A8EA62E2D1D6}" destId="{A0F9D36F-9647-425A-B156-52097BBAF815}" srcOrd="0" destOrd="0" presId="urn:microsoft.com/office/officeart/2005/8/layout/hList9"/>
    <dgm:cxn modelId="{44C64413-782E-46B4-AAF9-C04F3F81576D}" type="presParOf" srcId="{CF0633FB-2C07-45F4-B4DE-A8EA62E2D1D6}" destId="{612E4118-6FAF-4BAA-BECE-B9CF1A2C5CAE}" srcOrd="1" destOrd="0" presId="urn:microsoft.com/office/officeart/2005/8/layout/hList9"/>
    <dgm:cxn modelId="{896E76D6-F552-4D3D-89DA-8F18CF7C674B}" type="presParOf" srcId="{5E9796F5-8D95-4491-9E72-E34EBC5EA54A}" destId="{2CA4E9EA-B433-423E-A917-C24735C5F111}" srcOrd="7" destOrd="0" presId="urn:microsoft.com/office/officeart/2005/8/layout/hList9"/>
    <dgm:cxn modelId="{80BAC66A-FFE7-44E5-965A-18062DD57D56}" type="presParOf" srcId="{5E9796F5-8D95-4491-9E72-E34EBC5EA54A}" destId="{C267A6D5-ADB2-48FB-82DD-139B8E81D5B9}" srcOrd="8"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8B5B9C-40A0-406C-B568-E016306DC85D}"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GB"/>
        </a:p>
      </dgm:t>
    </dgm:pt>
    <dgm:pt modelId="{E8D8FC1F-8DE9-4097-AA30-CDE251175E19}">
      <dgm:prSet phldrT="[Text]" custT="1"/>
      <dgm:spPr>
        <a:solidFill>
          <a:schemeClr val="tx2">
            <a:lumMod val="75000"/>
          </a:schemeClr>
        </a:solidFill>
      </dgm:spPr>
      <dgm:t>
        <a:bodyPr/>
        <a:lstStyle/>
        <a:p>
          <a:r>
            <a:rPr lang="en-GB" sz="1800" b="1" dirty="0" smtClean="0"/>
            <a:t>2004-05</a:t>
          </a:r>
          <a:endParaRPr lang="en-GB" sz="1800" b="1" dirty="0"/>
        </a:p>
      </dgm:t>
    </dgm:pt>
    <dgm:pt modelId="{20986099-E5C4-43BC-B0AC-AE235379398B}" type="parTrans" cxnId="{DEDBC591-7073-4CC4-BBFD-9FDCCC3DEFDF}">
      <dgm:prSet/>
      <dgm:spPr/>
      <dgm:t>
        <a:bodyPr/>
        <a:lstStyle/>
        <a:p>
          <a:endParaRPr lang="en-GB"/>
        </a:p>
      </dgm:t>
    </dgm:pt>
    <dgm:pt modelId="{4EB8F6B0-2A40-4EDB-B980-D4B26A79A3AB}" type="sibTrans" cxnId="{DEDBC591-7073-4CC4-BBFD-9FDCCC3DEFDF}">
      <dgm:prSet/>
      <dgm:spPr/>
      <dgm:t>
        <a:bodyPr/>
        <a:lstStyle/>
        <a:p>
          <a:endParaRPr lang="en-GB"/>
        </a:p>
      </dgm:t>
    </dgm:pt>
    <dgm:pt modelId="{CF81EC2F-0050-4981-B293-B46738D2886F}">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2000" b="1" dirty="0" smtClean="0">
              <a:solidFill>
                <a:schemeClr val="bg1"/>
              </a:solidFill>
            </a:rPr>
            <a:t>10.4% to HE</a:t>
          </a:r>
        </a:p>
        <a:p>
          <a:r>
            <a:rPr lang="en-GB" sz="2000" b="1" dirty="0" smtClean="0">
              <a:solidFill>
                <a:schemeClr val="bg1"/>
              </a:solidFill>
            </a:rPr>
            <a:t>(15.4% 7 years)</a:t>
          </a:r>
          <a:endParaRPr lang="en-GB" sz="2000" b="1" dirty="0">
            <a:solidFill>
              <a:schemeClr val="bg1"/>
            </a:solidFill>
          </a:endParaRPr>
        </a:p>
      </dgm:t>
    </dgm:pt>
    <dgm:pt modelId="{4326E74A-E61B-489A-80C6-5E6BF11C41F7}" type="parTrans" cxnId="{A3A717B7-67BF-4F9D-9AC5-131D2AECBB1C}">
      <dgm:prSet/>
      <dgm:spPr/>
      <dgm:t>
        <a:bodyPr/>
        <a:lstStyle/>
        <a:p>
          <a:endParaRPr lang="en-GB"/>
        </a:p>
      </dgm:t>
    </dgm:pt>
    <dgm:pt modelId="{22EF6710-1D7C-4FA6-86C1-DD1A082D0250}" type="sibTrans" cxnId="{A3A717B7-67BF-4F9D-9AC5-131D2AECBB1C}">
      <dgm:prSet/>
      <dgm:spPr/>
      <dgm:t>
        <a:bodyPr/>
        <a:lstStyle/>
        <a:p>
          <a:endParaRPr lang="en-GB"/>
        </a:p>
      </dgm:t>
    </dgm:pt>
    <dgm:pt modelId="{63842F75-AE3B-4BCB-845A-6274CBE1E5E6}">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2000" b="1" dirty="0" smtClean="0">
              <a:solidFill>
                <a:schemeClr val="bg1"/>
              </a:solidFill>
            </a:rPr>
            <a:t>12.3% to HE</a:t>
          </a:r>
        </a:p>
        <a:p>
          <a:r>
            <a:rPr lang="en-GB" sz="2000" b="1" dirty="0" smtClean="0">
              <a:solidFill>
                <a:schemeClr val="bg1"/>
              </a:solidFill>
            </a:rPr>
            <a:t>17-19 years</a:t>
          </a:r>
          <a:endParaRPr lang="en-GB" sz="2000" b="1" dirty="0">
            <a:solidFill>
              <a:schemeClr val="bg1"/>
            </a:solidFill>
          </a:endParaRPr>
        </a:p>
      </dgm:t>
    </dgm:pt>
    <dgm:pt modelId="{B13128B7-32D9-4F13-8993-C4ADD9FA8616}" type="parTrans" cxnId="{10B1FCF1-FC78-44B9-B0D4-64602F1FD17A}">
      <dgm:prSet/>
      <dgm:spPr/>
      <dgm:t>
        <a:bodyPr/>
        <a:lstStyle/>
        <a:p>
          <a:endParaRPr lang="en-GB"/>
        </a:p>
      </dgm:t>
    </dgm:pt>
    <dgm:pt modelId="{E8D2FF26-12D8-4DA6-871C-FCDA1E867B94}" type="sibTrans" cxnId="{10B1FCF1-FC78-44B9-B0D4-64602F1FD17A}">
      <dgm:prSet/>
      <dgm:spPr/>
      <dgm:t>
        <a:bodyPr/>
        <a:lstStyle/>
        <a:p>
          <a:endParaRPr lang="en-GB"/>
        </a:p>
      </dgm:t>
    </dgm:pt>
    <dgm:pt modelId="{6428CD3E-3EC4-44B5-8427-6B95B69C463F}">
      <dgm:prSet phldrT="[Text]" custT="1"/>
      <dgm:spPr>
        <a:solidFill>
          <a:schemeClr val="tx2">
            <a:lumMod val="75000"/>
          </a:schemeClr>
        </a:solidFill>
      </dgm:spPr>
      <dgm:t>
        <a:bodyPr/>
        <a:lstStyle/>
        <a:p>
          <a:r>
            <a:rPr lang="en-GB" sz="1800" b="1" dirty="0" smtClean="0"/>
            <a:t>2008-09</a:t>
          </a:r>
          <a:endParaRPr lang="en-GB" sz="1800" b="1" dirty="0"/>
        </a:p>
      </dgm:t>
    </dgm:pt>
    <dgm:pt modelId="{D3033C6A-033E-4806-AFB3-6AD515C63F9C}" type="parTrans" cxnId="{1AA6A2C4-4FDA-433B-BC62-583F663D182E}">
      <dgm:prSet/>
      <dgm:spPr/>
      <dgm:t>
        <a:bodyPr/>
        <a:lstStyle/>
        <a:p>
          <a:endParaRPr lang="en-GB"/>
        </a:p>
      </dgm:t>
    </dgm:pt>
    <dgm:pt modelId="{9A4106AA-67F7-48B8-ABE1-1F5E5405F360}" type="sibTrans" cxnId="{1AA6A2C4-4FDA-433B-BC62-583F663D182E}">
      <dgm:prSet/>
      <dgm:spPr/>
      <dgm:t>
        <a:bodyPr/>
        <a:lstStyle/>
        <a:p>
          <a:endParaRPr lang="en-GB"/>
        </a:p>
      </dgm:t>
    </dgm:pt>
    <dgm:pt modelId="{85606F6D-262D-4DFD-8E68-1E985D13F986}">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GB" sz="2200" b="1" dirty="0" smtClean="0">
              <a:solidFill>
                <a:schemeClr val="bg1"/>
              </a:solidFill>
            </a:rPr>
            <a:t>8.1% to HE</a:t>
          </a:r>
          <a:endParaRPr lang="en-GB" sz="2200" b="1" dirty="0">
            <a:solidFill>
              <a:schemeClr val="bg1"/>
            </a:solidFill>
          </a:endParaRPr>
        </a:p>
      </dgm:t>
    </dgm:pt>
    <dgm:pt modelId="{4404D58B-2752-4A42-A025-7AF17602B322}" type="parTrans" cxnId="{D33D94E6-4C4B-44AB-B606-FB4FA3B001B9}">
      <dgm:prSet/>
      <dgm:spPr/>
      <dgm:t>
        <a:bodyPr/>
        <a:lstStyle/>
        <a:p>
          <a:endParaRPr lang="en-GB"/>
        </a:p>
      </dgm:t>
    </dgm:pt>
    <dgm:pt modelId="{453A2F35-35AB-4F7B-B7B0-DEAC9519E478}" type="sibTrans" cxnId="{D33D94E6-4C4B-44AB-B606-FB4FA3B001B9}">
      <dgm:prSet/>
      <dgm:spPr/>
      <dgm:t>
        <a:bodyPr/>
        <a:lstStyle/>
        <a:p>
          <a:endParaRPr lang="en-GB"/>
        </a:p>
      </dgm:t>
    </dgm:pt>
    <dgm:pt modelId="{900B2AB9-A525-4765-B9FE-0406BEB11442}">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GB" sz="2000" b="1" dirty="0" smtClean="0">
              <a:solidFill>
                <a:schemeClr val="bg1"/>
              </a:solidFill>
            </a:rPr>
            <a:t>12.4% to HE</a:t>
          </a:r>
        </a:p>
        <a:p>
          <a:r>
            <a:rPr lang="en-GB" sz="2000" b="1" dirty="0" smtClean="0">
              <a:solidFill>
                <a:schemeClr val="bg1"/>
              </a:solidFill>
            </a:rPr>
            <a:t>17-19 years</a:t>
          </a:r>
          <a:endParaRPr lang="en-GB" sz="2000" b="1" dirty="0">
            <a:solidFill>
              <a:schemeClr val="bg1"/>
            </a:solidFill>
          </a:endParaRPr>
        </a:p>
      </dgm:t>
    </dgm:pt>
    <dgm:pt modelId="{B703712E-93F5-41D1-9AAD-A8AB770656B5}" type="parTrans" cxnId="{E917D3C1-8E54-4733-97BA-A6AB1D434835}">
      <dgm:prSet/>
      <dgm:spPr/>
      <dgm:t>
        <a:bodyPr/>
        <a:lstStyle/>
        <a:p>
          <a:endParaRPr lang="en-GB"/>
        </a:p>
      </dgm:t>
    </dgm:pt>
    <dgm:pt modelId="{3A938C13-5023-45B5-A22D-E76D58A9D302}" type="sibTrans" cxnId="{E917D3C1-8E54-4733-97BA-A6AB1D434835}">
      <dgm:prSet/>
      <dgm:spPr/>
      <dgm:t>
        <a:bodyPr/>
        <a:lstStyle/>
        <a:p>
          <a:endParaRPr lang="en-GB"/>
        </a:p>
      </dgm:t>
    </dgm:pt>
    <dgm:pt modelId="{184F4BAA-0848-44A5-91A6-6A454A5B5219}">
      <dgm:prSet custT="1">
        <dgm:style>
          <a:lnRef idx="0">
            <a:schemeClr val="accent1"/>
          </a:lnRef>
          <a:fillRef idx="3">
            <a:schemeClr val="accent1"/>
          </a:fillRef>
          <a:effectRef idx="3">
            <a:schemeClr val="accent1"/>
          </a:effectRef>
          <a:fontRef idx="minor">
            <a:schemeClr val="lt1"/>
          </a:fontRef>
        </dgm:style>
      </dgm:prSet>
      <dgm:spPr/>
      <dgm:t>
        <a:bodyPr/>
        <a:lstStyle/>
        <a:p>
          <a:r>
            <a:rPr lang="en-GB" sz="2000" b="1" dirty="0" smtClean="0">
              <a:solidFill>
                <a:schemeClr val="bg1"/>
              </a:solidFill>
            </a:rPr>
            <a:t>5% to HE</a:t>
          </a:r>
        </a:p>
        <a:p>
          <a:r>
            <a:rPr lang="en-GB" sz="2000" b="1" dirty="0" smtClean="0">
              <a:solidFill>
                <a:schemeClr val="bg1"/>
              </a:solidFill>
            </a:rPr>
            <a:t>London domiciles</a:t>
          </a:r>
          <a:endParaRPr lang="en-GB" sz="2000" b="1" dirty="0">
            <a:solidFill>
              <a:schemeClr val="bg1"/>
            </a:solidFill>
          </a:endParaRPr>
        </a:p>
      </dgm:t>
    </dgm:pt>
    <dgm:pt modelId="{3242A322-37C5-4280-8014-820C569AE45D}" type="parTrans" cxnId="{0E42ABF8-630E-49A9-9240-22A8B48FCA13}">
      <dgm:prSet/>
      <dgm:spPr/>
      <dgm:t>
        <a:bodyPr/>
        <a:lstStyle/>
        <a:p>
          <a:endParaRPr lang="en-GB"/>
        </a:p>
      </dgm:t>
    </dgm:pt>
    <dgm:pt modelId="{5B58F3E3-D657-4218-91EF-71F6BA1198F0}" type="sibTrans" cxnId="{0E42ABF8-630E-49A9-9240-22A8B48FCA13}">
      <dgm:prSet/>
      <dgm:spPr/>
      <dgm:t>
        <a:bodyPr/>
        <a:lstStyle/>
        <a:p>
          <a:endParaRPr lang="en-GB"/>
        </a:p>
      </dgm:t>
    </dgm:pt>
    <dgm:pt modelId="{3EAC7812-D8D5-4ED1-BE95-C08AEAC540BA}">
      <dgm:prSet custT="1">
        <dgm:style>
          <a:lnRef idx="0">
            <a:schemeClr val="accent5"/>
          </a:lnRef>
          <a:fillRef idx="3">
            <a:schemeClr val="accent5"/>
          </a:fillRef>
          <a:effectRef idx="3">
            <a:schemeClr val="accent5"/>
          </a:effectRef>
          <a:fontRef idx="minor">
            <a:schemeClr val="lt1"/>
          </a:fontRef>
        </dgm:style>
      </dgm:prSet>
      <dgm:spPr/>
      <dgm:t>
        <a:bodyPr/>
        <a:lstStyle/>
        <a:p>
          <a:r>
            <a:rPr lang="en-GB" sz="2000" b="1" dirty="0" smtClean="0">
              <a:solidFill>
                <a:schemeClr val="bg1"/>
              </a:solidFill>
            </a:rPr>
            <a:t>8% to HE</a:t>
          </a:r>
        </a:p>
        <a:p>
          <a:r>
            <a:rPr lang="en-GB" sz="2000" b="1" dirty="0" smtClean="0">
              <a:solidFill>
                <a:schemeClr val="bg1"/>
              </a:solidFill>
            </a:rPr>
            <a:t>London domiciles</a:t>
          </a:r>
          <a:endParaRPr lang="en-GB" sz="2000" b="1" dirty="0">
            <a:solidFill>
              <a:schemeClr val="bg1"/>
            </a:solidFill>
          </a:endParaRPr>
        </a:p>
      </dgm:t>
    </dgm:pt>
    <dgm:pt modelId="{A0015E61-B031-452A-BEE4-BB428BFF7684}" type="parTrans" cxnId="{0F842958-CDA7-4886-BCE0-A93372A02DAB}">
      <dgm:prSet/>
      <dgm:spPr/>
      <dgm:t>
        <a:bodyPr/>
        <a:lstStyle/>
        <a:p>
          <a:endParaRPr lang="en-GB"/>
        </a:p>
      </dgm:t>
    </dgm:pt>
    <dgm:pt modelId="{74FCA29E-9B38-431D-A33C-84294C4948E8}" type="sibTrans" cxnId="{0F842958-CDA7-4886-BCE0-A93372A02DAB}">
      <dgm:prSet/>
      <dgm:spPr/>
      <dgm:t>
        <a:bodyPr/>
        <a:lstStyle/>
        <a:p>
          <a:endParaRPr lang="en-GB"/>
        </a:p>
      </dgm:t>
    </dgm:pt>
    <dgm:pt modelId="{CD2B3541-FED4-4294-8D50-EFC9FE25D140}">
      <dgm:prSet custT="1">
        <dgm:style>
          <a:lnRef idx="0">
            <a:schemeClr val="accent1"/>
          </a:lnRef>
          <a:fillRef idx="3">
            <a:schemeClr val="accent1"/>
          </a:fillRef>
          <a:effectRef idx="3">
            <a:schemeClr val="accent1"/>
          </a:effectRef>
          <a:fontRef idx="minor">
            <a:schemeClr val="lt1"/>
          </a:fontRef>
        </dgm:style>
      </dgm:prSet>
      <dgm:spPr/>
      <dgm:t>
        <a:bodyPr/>
        <a:lstStyle/>
        <a:p>
          <a:r>
            <a:rPr lang="en-GB" sz="2000" b="1" dirty="0" smtClean="0">
              <a:solidFill>
                <a:schemeClr val="bg1"/>
              </a:solidFill>
            </a:rPr>
            <a:t>11% of HE entrants to </a:t>
          </a:r>
        </a:p>
        <a:p>
          <a:r>
            <a:rPr lang="en-GB" sz="2000" b="1" dirty="0" smtClean="0">
              <a:solidFill>
                <a:schemeClr val="bg1"/>
              </a:solidFill>
            </a:rPr>
            <a:t>First Degree</a:t>
          </a:r>
          <a:endParaRPr lang="en-GB" sz="2000" b="1" dirty="0">
            <a:solidFill>
              <a:schemeClr val="bg1"/>
            </a:solidFill>
          </a:endParaRPr>
        </a:p>
      </dgm:t>
    </dgm:pt>
    <dgm:pt modelId="{68A8CD70-32E8-46A4-9FF5-77BE68821D99}" type="parTrans" cxnId="{BA9A8552-3884-496F-A7A9-FA94EEEF0D5E}">
      <dgm:prSet/>
      <dgm:spPr/>
      <dgm:t>
        <a:bodyPr/>
        <a:lstStyle/>
        <a:p>
          <a:endParaRPr lang="en-GB"/>
        </a:p>
      </dgm:t>
    </dgm:pt>
    <dgm:pt modelId="{9404EEF0-86F9-4799-8A75-0BCF032CD4B3}" type="sibTrans" cxnId="{BA9A8552-3884-496F-A7A9-FA94EEEF0D5E}">
      <dgm:prSet/>
      <dgm:spPr/>
      <dgm:t>
        <a:bodyPr/>
        <a:lstStyle/>
        <a:p>
          <a:endParaRPr lang="en-GB"/>
        </a:p>
      </dgm:t>
    </dgm:pt>
    <dgm:pt modelId="{A29AF07F-CF6E-4DB6-8267-998C7C838854}">
      <dgm:prSet custT="1">
        <dgm:style>
          <a:lnRef idx="0">
            <a:schemeClr val="accent5"/>
          </a:lnRef>
          <a:fillRef idx="3">
            <a:schemeClr val="accent5"/>
          </a:fillRef>
          <a:effectRef idx="3">
            <a:schemeClr val="accent5"/>
          </a:effectRef>
          <a:fontRef idx="minor">
            <a:schemeClr val="lt1"/>
          </a:fontRef>
        </dgm:style>
      </dgm:prSet>
      <dgm:spPr/>
      <dgm:t>
        <a:bodyPr/>
        <a:lstStyle/>
        <a:p>
          <a:r>
            <a:rPr lang="en-GB" sz="2000" b="1" dirty="0" smtClean="0">
              <a:solidFill>
                <a:schemeClr val="bg1"/>
              </a:solidFill>
            </a:rPr>
            <a:t>18% of HE entrants to</a:t>
          </a:r>
        </a:p>
        <a:p>
          <a:r>
            <a:rPr lang="en-GB" sz="2000" b="1" dirty="0" smtClean="0">
              <a:solidFill>
                <a:schemeClr val="bg1"/>
              </a:solidFill>
            </a:rPr>
            <a:t>First Degree</a:t>
          </a:r>
          <a:endParaRPr lang="en-GB" sz="2000" b="1" dirty="0">
            <a:solidFill>
              <a:schemeClr val="bg1"/>
            </a:solidFill>
          </a:endParaRPr>
        </a:p>
      </dgm:t>
    </dgm:pt>
    <dgm:pt modelId="{5E1A4518-5290-4A03-BE37-A2F31D6F8834}" type="parTrans" cxnId="{75485B25-6D38-4668-A11E-DF4E2ED7EB4E}">
      <dgm:prSet/>
      <dgm:spPr/>
      <dgm:t>
        <a:bodyPr/>
        <a:lstStyle/>
        <a:p>
          <a:endParaRPr lang="en-GB"/>
        </a:p>
      </dgm:t>
    </dgm:pt>
    <dgm:pt modelId="{F6B81488-0AB2-453D-B898-5C538B8CA903}" type="sibTrans" cxnId="{75485B25-6D38-4668-A11E-DF4E2ED7EB4E}">
      <dgm:prSet/>
      <dgm:spPr/>
      <dgm:t>
        <a:bodyPr/>
        <a:lstStyle/>
        <a:p>
          <a:endParaRPr lang="en-GB"/>
        </a:p>
      </dgm:t>
    </dgm:pt>
    <dgm:pt modelId="{5E9796F5-8D95-4491-9E72-E34EBC5EA54A}" type="pres">
      <dgm:prSet presAssocID="{A58B5B9C-40A0-406C-B568-E016306DC85D}" presName="list" presStyleCnt="0">
        <dgm:presLayoutVars>
          <dgm:dir/>
          <dgm:animLvl val="lvl"/>
        </dgm:presLayoutVars>
      </dgm:prSet>
      <dgm:spPr/>
      <dgm:t>
        <a:bodyPr/>
        <a:lstStyle/>
        <a:p>
          <a:endParaRPr lang="en-GB"/>
        </a:p>
      </dgm:t>
    </dgm:pt>
    <dgm:pt modelId="{79725D74-3AF3-4168-B035-A7ECCFE5B21D}" type="pres">
      <dgm:prSet presAssocID="{E8D8FC1F-8DE9-4097-AA30-CDE251175E19}" presName="posSpace" presStyleCnt="0"/>
      <dgm:spPr/>
    </dgm:pt>
    <dgm:pt modelId="{DEE2B755-B23D-4682-9A47-4E1A69679A1D}" type="pres">
      <dgm:prSet presAssocID="{E8D8FC1F-8DE9-4097-AA30-CDE251175E19}" presName="vertFlow" presStyleCnt="0"/>
      <dgm:spPr/>
    </dgm:pt>
    <dgm:pt modelId="{B75660D5-3EDC-44A0-AB55-D2C2B729CF4F}" type="pres">
      <dgm:prSet presAssocID="{E8D8FC1F-8DE9-4097-AA30-CDE251175E19}" presName="topSpace" presStyleCnt="0"/>
      <dgm:spPr/>
    </dgm:pt>
    <dgm:pt modelId="{3F8DEA94-58F9-4A99-A986-CDF88F9F6995}" type="pres">
      <dgm:prSet presAssocID="{E8D8FC1F-8DE9-4097-AA30-CDE251175E19}" presName="firstComp" presStyleCnt="0"/>
      <dgm:spPr/>
    </dgm:pt>
    <dgm:pt modelId="{3D6CDCF6-A382-4724-93AA-0446AD40CF70}" type="pres">
      <dgm:prSet presAssocID="{E8D8FC1F-8DE9-4097-AA30-CDE251175E19}" presName="firstChild" presStyleLbl="bgAccFollowNode1" presStyleIdx="0" presStyleCnt="8" custScaleX="120488"/>
      <dgm:spPr/>
      <dgm:t>
        <a:bodyPr/>
        <a:lstStyle/>
        <a:p>
          <a:endParaRPr lang="en-GB"/>
        </a:p>
      </dgm:t>
    </dgm:pt>
    <dgm:pt modelId="{F0B670DB-7835-4B6C-B10B-9B5FA95849B6}" type="pres">
      <dgm:prSet presAssocID="{E8D8FC1F-8DE9-4097-AA30-CDE251175E19}" presName="firstChildTx" presStyleLbl="bgAccFollowNode1" presStyleIdx="0" presStyleCnt="8">
        <dgm:presLayoutVars>
          <dgm:bulletEnabled val="1"/>
        </dgm:presLayoutVars>
      </dgm:prSet>
      <dgm:spPr/>
      <dgm:t>
        <a:bodyPr/>
        <a:lstStyle/>
        <a:p>
          <a:endParaRPr lang="en-GB"/>
        </a:p>
      </dgm:t>
    </dgm:pt>
    <dgm:pt modelId="{94D14AD9-C497-40A2-9058-CF98DB7CCACB}" type="pres">
      <dgm:prSet presAssocID="{63842F75-AE3B-4BCB-845A-6274CBE1E5E6}" presName="comp" presStyleCnt="0"/>
      <dgm:spPr/>
    </dgm:pt>
    <dgm:pt modelId="{0325BF91-33E7-4109-8BE4-2959B3C8B61D}" type="pres">
      <dgm:prSet presAssocID="{63842F75-AE3B-4BCB-845A-6274CBE1E5E6}" presName="child" presStyleLbl="bgAccFollowNode1" presStyleIdx="1" presStyleCnt="8" custScaleX="120488"/>
      <dgm:spPr/>
      <dgm:t>
        <a:bodyPr/>
        <a:lstStyle/>
        <a:p>
          <a:endParaRPr lang="en-GB"/>
        </a:p>
      </dgm:t>
    </dgm:pt>
    <dgm:pt modelId="{1A2B9222-1A53-4288-BCAE-62475A572111}" type="pres">
      <dgm:prSet presAssocID="{63842F75-AE3B-4BCB-845A-6274CBE1E5E6}" presName="childTx" presStyleLbl="bgAccFollowNode1" presStyleIdx="1" presStyleCnt="8">
        <dgm:presLayoutVars>
          <dgm:bulletEnabled val="1"/>
        </dgm:presLayoutVars>
      </dgm:prSet>
      <dgm:spPr/>
      <dgm:t>
        <a:bodyPr/>
        <a:lstStyle/>
        <a:p>
          <a:endParaRPr lang="en-GB"/>
        </a:p>
      </dgm:t>
    </dgm:pt>
    <dgm:pt modelId="{3A764F69-28D3-49A7-A550-0B64B866FAC4}" type="pres">
      <dgm:prSet presAssocID="{184F4BAA-0848-44A5-91A6-6A454A5B5219}" presName="comp" presStyleCnt="0"/>
      <dgm:spPr/>
    </dgm:pt>
    <dgm:pt modelId="{24E583BB-44E3-407A-B71F-F73F6F004A3C}" type="pres">
      <dgm:prSet presAssocID="{184F4BAA-0848-44A5-91A6-6A454A5B5219}" presName="child" presStyleLbl="bgAccFollowNode1" presStyleIdx="2" presStyleCnt="8" custScaleX="120876"/>
      <dgm:spPr/>
      <dgm:t>
        <a:bodyPr/>
        <a:lstStyle/>
        <a:p>
          <a:endParaRPr lang="en-GB"/>
        </a:p>
      </dgm:t>
    </dgm:pt>
    <dgm:pt modelId="{FC41AEC0-FBC8-482B-9C81-33DDC70DFA47}" type="pres">
      <dgm:prSet presAssocID="{184F4BAA-0848-44A5-91A6-6A454A5B5219}" presName="childTx" presStyleLbl="bgAccFollowNode1" presStyleIdx="2" presStyleCnt="8">
        <dgm:presLayoutVars>
          <dgm:bulletEnabled val="1"/>
        </dgm:presLayoutVars>
      </dgm:prSet>
      <dgm:spPr/>
      <dgm:t>
        <a:bodyPr/>
        <a:lstStyle/>
        <a:p>
          <a:endParaRPr lang="en-GB"/>
        </a:p>
      </dgm:t>
    </dgm:pt>
    <dgm:pt modelId="{1A226E33-BB90-4A3C-891C-BC8A8B26CE3D}" type="pres">
      <dgm:prSet presAssocID="{CD2B3541-FED4-4294-8D50-EFC9FE25D140}" presName="comp" presStyleCnt="0"/>
      <dgm:spPr/>
    </dgm:pt>
    <dgm:pt modelId="{47BEE158-A42F-4595-849A-70D62ADF37EB}" type="pres">
      <dgm:prSet presAssocID="{CD2B3541-FED4-4294-8D50-EFC9FE25D140}" presName="child" presStyleLbl="bgAccFollowNode1" presStyleIdx="3" presStyleCnt="8" custScaleX="120876"/>
      <dgm:spPr/>
      <dgm:t>
        <a:bodyPr/>
        <a:lstStyle/>
        <a:p>
          <a:endParaRPr lang="en-GB"/>
        </a:p>
      </dgm:t>
    </dgm:pt>
    <dgm:pt modelId="{FDCA9F27-0DAD-41F3-BE7A-3BACC467CE67}" type="pres">
      <dgm:prSet presAssocID="{CD2B3541-FED4-4294-8D50-EFC9FE25D140}" presName="childTx" presStyleLbl="bgAccFollowNode1" presStyleIdx="3" presStyleCnt="8">
        <dgm:presLayoutVars>
          <dgm:bulletEnabled val="1"/>
        </dgm:presLayoutVars>
      </dgm:prSet>
      <dgm:spPr/>
      <dgm:t>
        <a:bodyPr/>
        <a:lstStyle/>
        <a:p>
          <a:endParaRPr lang="en-GB"/>
        </a:p>
      </dgm:t>
    </dgm:pt>
    <dgm:pt modelId="{47A9F6AB-E7EF-48E3-A325-BC17D2DFDD98}" type="pres">
      <dgm:prSet presAssocID="{E8D8FC1F-8DE9-4097-AA30-CDE251175E19}" presName="negSpace" presStyleCnt="0"/>
      <dgm:spPr/>
    </dgm:pt>
    <dgm:pt modelId="{3662A958-F9A9-41C4-B700-DA3742E3D6B8}" type="pres">
      <dgm:prSet presAssocID="{E8D8FC1F-8DE9-4097-AA30-CDE251175E19}" presName="circle" presStyleLbl="node1" presStyleIdx="0" presStyleCnt="2" custLinFactNeighborX="-51423" custLinFactNeighborY="-315"/>
      <dgm:spPr/>
      <dgm:t>
        <a:bodyPr/>
        <a:lstStyle/>
        <a:p>
          <a:endParaRPr lang="en-GB"/>
        </a:p>
      </dgm:t>
    </dgm:pt>
    <dgm:pt modelId="{AF10888C-BFDB-44AB-9710-513219C30E1E}" type="pres">
      <dgm:prSet presAssocID="{4EB8F6B0-2A40-4EDB-B980-D4B26A79A3AB}" presName="transSpace" presStyleCnt="0"/>
      <dgm:spPr/>
    </dgm:pt>
    <dgm:pt modelId="{40A30F6A-AB64-4CA8-BEC8-0FB7A6D0908D}" type="pres">
      <dgm:prSet presAssocID="{6428CD3E-3EC4-44B5-8427-6B95B69C463F}" presName="posSpace" presStyleCnt="0"/>
      <dgm:spPr/>
    </dgm:pt>
    <dgm:pt modelId="{A73EC6AD-8160-4EF0-A379-2254A8AD9B7D}" type="pres">
      <dgm:prSet presAssocID="{6428CD3E-3EC4-44B5-8427-6B95B69C463F}" presName="vertFlow" presStyleCnt="0"/>
      <dgm:spPr/>
    </dgm:pt>
    <dgm:pt modelId="{4A4E7694-2825-4027-BC19-DE24A11F2AE4}" type="pres">
      <dgm:prSet presAssocID="{6428CD3E-3EC4-44B5-8427-6B95B69C463F}" presName="topSpace" presStyleCnt="0"/>
      <dgm:spPr/>
    </dgm:pt>
    <dgm:pt modelId="{50FF9F39-2115-4701-88FA-00F82450740F}" type="pres">
      <dgm:prSet presAssocID="{6428CD3E-3EC4-44B5-8427-6B95B69C463F}" presName="firstComp" presStyleCnt="0"/>
      <dgm:spPr/>
    </dgm:pt>
    <dgm:pt modelId="{0AA8EFF5-6301-4957-9018-5B3B166B8EC3}" type="pres">
      <dgm:prSet presAssocID="{6428CD3E-3EC4-44B5-8427-6B95B69C463F}" presName="firstChild" presStyleLbl="bgAccFollowNode1" presStyleIdx="4" presStyleCnt="8" custScaleX="122632"/>
      <dgm:spPr/>
      <dgm:t>
        <a:bodyPr/>
        <a:lstStyle/>
        <a:p>
          <a:endParaRPr lang="en-GB"/>
        </a:p>
      </dgm:t>
    </dgm:pt>
    <dgm:pt modelId="{67E55C18-9CDA-47A1-ADB3-96BD98D0A7E3}" type="pres">
      <dgm:prSet presAssocID="{6428CD3E-3EC4-44B5-8427-6B95B69C463F}" presName="firstChildTx" presStyleLbl="bgAccFollowNode1" presStyleIdx="4" presStyleCnt="8">
        <dgm:presLayoutVars>
          <dgm:bulletEnabled val="1"/>
        </dgm:presLayoutVars>
      </dgm:prSet>
      <dgm:spPr/>
      <dgm:t>
        <a:bodyPr/>
        <a:lstStyle/>
        <a:p>
          <a:endParaRPr lang="en-GB"/>
        </a:p>
      </dgm:t>
    </dgm:pt>
    <dgm:pt modelId="{3C486A4B-D57C-45DC-A31F-9D39F7D06C41}" type="pres">
      <dgm:prSet presAssocID="{900B2AB9-A525-4765-B9FE-0406BEB11442}" presName="comp" presStyleCnt="0"/>
      <dgm:spPr/>
    </dgm:pt>
    <dgm:pt modelId="{CD9E185D-9495-4201-B95C-02A4CB906B26}" type="pres">
      <dgm:prSet presAssocID="{900B2AB9-A525-4765-B9FE-0406BEB11442}" presName="child" presStyleLbl="bgAccFollowNode1" presStyleIdx="5" presStyleCnt="8" custScaleX="122816"/>
      <dgm:spPr/>
      <dgm:t>
        <a:bodyPr/>
        <a:lstStyle/>
        <a:p>
          <a:endParaRPr lang="en-GB"/>
        </a:p>
      </dgm:t>
    </dgm:pt>
    <dgm:pt modelId="{AFC45B93-9A2B-47E6-8E1F-01031027297C}" type="pres">
      <dgm:prSet presAssocID="{900B2AB9-A525-4765-B9FE-0406BEB11442}" presName="childTx" presStyleLbl="bgAccFollowNode1" presStyleIdx="5" presStyleCnt="8">
        <dgm:presLayoutVars>
          <dgm:bulletEnabled val="1"/>
        </dgm:presLayoutVars>
      </dgm:prSet>
      <dgm:spPr/>
      <dgm:t>
        <a:bodyPr/>
        <a:lstStyle/>
        <a:p>
          <a:endParaRPr lang="en-GB"/>
        </a:p>
      </dgm:t>
    </dgm:pt>
    <dgm:pt modelId="{A8AE7C40-88B5-42D7-8750-9A14535428BF}" type="pres">
      <dgm:prSet presAssocID="{3EAC7812-D8D5-4ED1-BE95-C08AEAC540BA}" presName="comp" presStyleCnt="0"/>
      <dgm:spPr/>
    </dgm:pt>
    <dgm:pt modelId="{06BEB276-4C99-4F70-ACD0-BFE1915ECD7A}" type="pres">
      <dgm:prSet presAssocID="{3EAC7812-D8D5-4ED1-BE95-C08AEAC540BA}" presName="child" presStyleLbl="bgAccFollowNode1" presStyleIdx="6" presStyleCnt="8" custScaleX="122632"/>
      <dgm:spPr/>
      <dgm:t>
        <a:bodyPr/>
        <a:lstStyle/>
        <a:p>
          <a:endParaRPr lang="en-GB"/>
        </a:p>
      </dgm:t>
    </dgm:pt>
    <dgm:pt modelId="{05D139F0-D5D8-448E-B873-B40E7A9F607E}" type="pres">
      <dgm:prSet presAssocID="{3EAC7812-D8D5-4ED1-BE95-C08AEAC540BA}" presName="childTx" presStyleLbl="bgAccFollowNode1" presStyleIdx="6" presStyleCnt="8">
        <dgm:presLayoutVars>
          <dgm:bulletEnabled val="1"/>
        </dgm:presLayoutVars>
      </dgm:prSet>
      <dgm:spPr/>
      <dgm:t>
        <a:bodyPr/>
        <a:lstStyle/>
        <a:p>
          <a:endParaRPr lang="en-GB"/>
        </a:p>
      </dgm:t>
    </dgm:pt>
    <dgm:pt modelId="{CF0633FB-2C07-45F4-B4DE-A8EA62E2D1D6}" type="pres">
      <dgm:prSet presAssocID="{A29AF07F-CF6E-4DB6-8267-998C7C838854}" presName="comp" presStyleCnt="0"/>
      <dgm:spPr/>
    </dgm:pt>
    <dgm:pt modelId="{A0F9D36F-9647-425A-B156-52097BBAF815}" type="pres">
      <dgm:prSet presAssocID="{A29AF07F-CF6E-4DB6-8267-998C7C838854}" presName="child" presStyleLbl="bgAccFollowNode1" presStyleIdx="7" presStyleCnt="8" custScaleX="122632"/>
      <dgm:spPr/>
      <dgm:t>
        <a:bodyPr/>
        <a:lstStyle/>
        <a:p>
          <a:endParaRPr lang="en-GB"/>
        </a:p>
      </dgm:t>
    </dgm:pt>
    <dgm:pt modelId="{612E4118-6FAF-4BAA-BECE-B9CF1A2C5CAE}" type="pres">
      <dgm:prSet presAssocID="{A29AF07F-CF6E-4DB6-8267-998C7C838854}" presName="childTx" presStyleLbl="bgAccFollowNode1" presStyleIdx="7" presStyleCnt="8">
        <dgm:presLayoutVars>
          <dgm:bulletEnabled val="1"/>
        </dgm:presLayoutVars>
      </dgm:prSet>
      <dgm:spPr/>
      <dgm:t>
        <a:bodyPr/>
        <a:lstStyle/>
        <a:p>
          <a:endParaRPr lang="en-GB"/>
        </a:p>
      </dgm:t>
    </dgm:pt>
    <dgm:pt modelId="{2CA4E9EA-B433-423E-A917-C24735C5F111}" type="pres">
      <dgm:prSet presAssocID="{6428CD3E-3EC4-44B5-8427-6B95B69C463F}" presName="negSpace" presStyleCnt="0"/>
      <dgm:spPr/>
    </dgm:pt>
    <dgm:pt modelId="{C267A6D5-ADB2-48FB-82DD-139B8E81D5B9}" type="pres">
      <dgm:prSet presAssocID="{6428CD3E-3EC4-44B5-8427-6B95B69C463F}" presName="circle" presStyleLbl="node1" presStyleIdx="1" presStyleCnt="2" custLinFactNeighborX="-29989" custLinFactNeighborY="-7264"/>
      <dgm:spPr/>
      <dgm:t>
        <a:bodyPr/>
        <a:lstStyle/>
        <a:p>
          <a:endParaRPr lang="en-GB"/>
        </a:p>
      </dgm:t>
    </dgm:pt>
  </dgm:ptLst>
  <dgm:cxnLst>
    <dgm:cxn modelId="{18B7ABDC-0331-49E0-838E-19758282C6CD}" type="presOf" srcId="{184F4BAA-0848-44A5-91A6-6A454A5B5219}" destId="{24E583BB-44E3-407A-B71F-F73F6F004A3C}" srcOrd="0" destOrd="0" presId="urn:microsoft.com/office/officeart/2005/8/layout/hList9"/>
    <dgm:cxn modelId="{481A57F8-A4C2-4F28-9C3D-E236754AD698}" type="presOf" srcId="{A29AF07F-CF6E-4DB6-8267-998C7C838854}" destId="{A0F9D36F-9647-425A-B156-52097BBAF815}" srcOrd="0" destOrd="0" presId="urn:microsoft.com/office/officeart/2005/8/layout/hList9"/>
    <dgm:cxn modelId="{3FDCC283-8571-4FE9-8ABD-F4F74E9399BC}" type="presOf" srcId="{85606F6D-262D-4DFD-8E68-1E985D13F986}" destId="{67E55C18-9CDA-47A1-ADB3-96BD98D0A7E3}" srcOrd="1" destOrd="0" presId="urn:microsoft.com/office/officeart/2005/8/layout/hList9"/>
    <dgm:cxn modelId="{1AA6A2C4-4FDA-433B-BC62-583F663D182E}" srcId="{A58B5B9C-40A0-406C-B568-E016306DC85D}" destId="{6428CD3E-3EC4-44B5-8427-6B95B69C463F}" srcOrd="1" destOrd="0" parTransId="{D3033C6A-033E-4806-AFB3-6AD515C63F9C}" sibTransId="{9A4106AA-67F7-48B8-ABE1-1F5E5405F360}"/>
    <dgm:cxn modelId="{F3B4ACCB-652F-4613-87B1-745F2F37CDAC}" type="presOf" srcId="{CF81EC2F-0050-4981-B293-B46738D2886F}" destId="{3D6CDCF6-A382-4724-93AA-0446AD40CF70}" srcOrd="0" destOrd="0" presId="urn:microsoft.com/office/officeart/2005/8/layout/hList9"/>
    <dgm:cxn modelId="{BA9A8552-3884-496F-A7A9-FA94EEEF0D5E}" srcId="{E8D8FC1F-8DE9-4097-AA30-CDE251175E19}" destId="{CD2B3541-FED4-4294-8D50-EFC9FE25D140}" srcOrd="3" destOrd="0" parTransId="{68A8CD70-32E8-46A4-9FF5-77BE68821D99}" sibTransId="{9404EEF0-86F9-4799-8A75-0BCF032CD4B3}"/>
    <dgm:cxn modelId="{FBFFC8E7-3980-4B8A-86F5-A738C8252883}" type="presOf" srcId="{A58B5B9C-40A0-406C-B568-E016306DC85D}" destId="{5E9796F5-8D95-4491-9E72-E34EBC5EA54A}" srcOrd="0" destOrd="0" presId="urn:microsoft.com/office/officeart/2005/8/layout/hList9"/>
    <dgm:cxn modelId="{239AD317-616E-4973-B607-6906B82FE848}" type="presOf" srcId="{A29AF07F-CF6E-4DB6-8267-998C7C838854}" destId="{612E4118-6FAF-4BAA-BECE-B9CF1A2C5CAE}" srcOrd="1" destOrd="0" presId="urn:microsoft.com/office/officeart/2005/8/layout/hList9"/>
    <dgm:cxn modelId="{31DA3778-98CE-42BC-8B80-02C7F4D1F093}" type="presOf" srcId="{85606F6D-262D-4DFD-8E68-1E985D13F986}" destId="{0AA8EFF5-6301-4957-9018-5B3B166B8EC3}" srcOrd="0" destOrd="0" presId="urn:microsoft.com/office/officeart/2005/8/layout/hList9"/>
    <dgm:cxn modelId="{75485B25-6D38-4668-A11E-DF4E2ED7EB4E}" srcId="{6428CD3E-3EC4-44B5-8427-6B95B69C463F}" destId="{A29AF07F-CF6E-4DB6-8267-998C7C838854}" srcOrd="3" destOrd="0" parTransId="{5E1A4518-5290-4A03-BE37-A2F31D6F8834}" sibTransId="{F6B81488-0AB2-453D-B898-5C538B8CA903}"/>
    <dgm:cxn modelId="{0E42ABF8-630E-49A9-9240-22A8B48FCA13}" srcId="{E8D8FC1F-8DE9-4097-AA30-CDE251175E19}" destId="{184F4BAA-0848-44A5-91A6-6A454A5B5219}" srcOrd="2" destOrd="0" parTransId="{3242A322-37C5-4280-8014-820C569AE45D}" sibTransId="{5B58F3E3-D657-4218-91EF-71F6BA1198F0}"/>
    <dgm:cxn modelId="{B1D52AA6-5F57-4620-9C56-E03402DFF863}" type="presOf" srcId="{E8D8FC1F-8DE9-4097-AA30-CDE251175E19}" destId="{3662A958-F9A9-41C4-B700-DA3742E3D6B8}" srcOrd="0" destOrd="0" presId="urn:microsoft.com/office/officeart/2005/8/layout/hList9"/>
    <dgm:cxn modelId="{537EF96B-8DAD-4279-B248-346F6991FD9B}" type="presOf" srcId="{6428CD3E-3EC4-44B5-8427-6B95B69C463F}" destId="{C267A6D5-ADB2-48FB-82DD-139B8E81D5B9}" srcOrd="0" destOrd="0" presId="urn:microsoft.com/office/officeart/2005/8/layout/hList9"/>
    <dgm:cxn modelId="{36CF1EF9-C337-4EE4-9735-C90719A011E7}" type="presOf" srcId="{3EAC7812-D8D5-4ED1-BE95-C08AEAC540BA}" destId="{05D139F0-D5D8-448E-B873-B40E7A9F607E}" srcOrd="1" destOrd="0" presId="urn:microsoft.com/office/officeart/2005/8/layout/hList9"/>
    <dgm:cxn modelId="{10B1FCF1-FC78-44B9-B0D4-64602F1FD17A}" srcId="{E8D8FC1F-8DE9-4097-AA30-CDE251175E19}" destId="{63842F75-AE3B-4BCB-845A-6274CBE1E5E6}" srcOrd="1" destOrd="0" parTransId="{B13128B7-32D9-4F13-8993-C4ADD9FA8616}" sibTransId="{E8D2FF26-12D8-4DA6-871C-FCDA1E867B94}"/>
    <dgm:cxn modelId="{4A386DC6-9225-4479-8D11-A7408D0432D1}" type="presOf" srcId="{3EAC7812-D8D5-4ED1-BE95-C08AEAC540BA}" destId="{06BEB276-4C99-4F70-ACD0-BFE1915ECD7A}" srcOrd="0" destOrd="0" presId="urn:microsoft.com/office/officeart/2005/8/layout/hList9"/>
    <dgm:cxn modelId="{C7AE076A-5EFC-4C42-80C7-E1C0C2B7C79F}" type="presOf" srcId="{900B2AB9-A525-4765-B9FE-0406BEB11442}" destId="{CD9E185D-9495-4201-B95C-02A4CB906B26}" srcOrd="0" destOrd="0" presId="urn:microsoft.com/office/officeart/2005/8/layout/hList9"/>
    <dgm:cxn modelId="{2D60FC11-A5A7-4792-961A-FFADFDE666B9}" type="presOf" srcId="{CF81EC2F-0050-4981-B293-B46738D2886F}" destId="{F0B670DB-7835-4B6C-B10B-9B5FA95849B6}" srcOrd="1" destOrd="0" presId="urn:microsoft.com/office/officeart/2005/8/layout/hList9"/>
    <dgm:cxn modelId="{A3A717B7-67BF-4F9D-9AC5-131D2AECBB1C}" srcId="{E8D8FC1F-8DE9-4097-AA30-CDE251175E19}" destId="{CF81EC2F-0050-4981-B293-B46738D2886F}" srcOrd="0" destOrd="0" parTransId="{4326E74A-E61B-489A-80C6-5E6BF11C41F7}" sibTransId="{22EF6710-1D7C-4FA6-86C1-DD1A082D0250}"/>
    <dgm:cxn modelId="{98504828-74AA-4FF5-9CDA-A20C680285D7}" type="presOf" srcId="{63842F75-AE3B-4BCB-845A-6274CBE1E5E6}" destId="{0325BF91-33E7-4109-8BE4-2959B3C8B61D}" srcOrd="0" destOrd="0" presId="urn:microsoft.com/office/officeart/2005/8/layout/hList9"/>
    <dgm:cxn modelId="{C4373E7C-F82A-4CEB-8DC3-D3112AE1B791}" type="presOf" srcId="{63842F75-AE3B-4BCB-845A-6274CBE1E5E6}" destId="{1A2B9222-1A53-4288-BCAE-62475A572111}" srcOrd="1" destOrd="0" presId="urn:microsoft.com/office/officeart/2005/8/layout/hList9"/>
    <dgm:cxn modelId="{439199E9-903A-4931-BD69-272536AAE88A}" type="presOf" srcId="{CD2B3541-FED4-4294-8D50-EFC9FE25D140}" destId="{47BEE158-A42F-4595-849A-70D62ADF37EB}" srcOrd="0" destOrd="0" presId="urn:microsoft.com/office/officeart/2005/8/layout/hList9"/>
    <dgm:cxn modelId="{E917D3C1-8E54-4733-97BA-A6AB1D434835}" srcId="{6428CD3E-3EC4-44B5-8427-6B95B69C463F}" destId="{900B2AB9-A525-4765-B9FE-0406BEB11442}" srcOrd="1" destOrd="0" parTransId="{B703712E-93F5-41D1-9AAD-A8AB770656B5}" sibTransId="{3A938C13-5023-45B5-A22D-E76D58A9D302}"/>
    <dgm:cxn modelId="{D33D94E6-4C4B-44AB-B606-FB4FA3B001B9}" srcId="{6428CD3E-3EC4-44B5-8427-6B95B69C463F}" destId="{85606F6D-262D-4DFD-8E68-1E985D13F986}" srcOrd="0" destOrd="0" parTransId="{4404D58B-2752-4A42-A025-7AF17602B322}" sibTransId="{453A2F35-35AB-4F7B-B7B0-DEAC9519E478}"/>
    <dgm:cxn modelId="{A282709E-5EFF-42EA-80AB-F44E146635A2}" type="presOf" srcId="{900B2AB9-A525-4765-B9FE-0406BEB11442}" destId="{AFC45B93-9A2B-47E6-8E1F-01031027297C}" srcOrd="1" destOrd="0" presId="urn:microsoft.com/office/officeart/2005/8/layout/hList9"/>
    <dgm:cxn modelId="{0F842958-CDA7-4886-BCE0-A93372A02DAB}" srcId="{6428CD3E-3EC4-44B5-8427-6B95B69C463F}" destId="{3EAC7812-D8D5-4ED1-BE95-C08AEAC540BA}" srcOrd="2" destOrd="0" parTransId="{A0015E61-B031-452A-BEE4-BB428BFF7684}" sibTransId="{74FCA29E-9B38-431D-A33C-84294C4948E8}"/>
    <dgm:cxn modelId="{DEDBC591-7073-4CC4-BBFD-9FDCCC3DEFDF}" srcId="{A58B5B9C-40A0-406C-B568-E016306DC85D}" destId="{E8D8FC1F-8DE9-4097-AA30-CDE251175E19}" srcOrd="0" destOrd="0" parTransId="{20986099-E5C4-43BC-B0AC-AE235379398B}" sibTransId="{4EB8F6B0-2A40-4EDB-B980-D4B26A79A3AB}"/>
    <dgm:cxn modelId="{56B58333-0F29-471C-A316-7DC7F2D3F966}" type="presOf" srcId="{CD2B3541-FED4-4294-8D50-EFC9FE25D140}" destId="{FDCA9F27-0DAD-41F3-BE7A-3BACC467CE67}" srcOrd="1" destOrd="0" presId="urn:microsoft.com/office/officeart/2005/8/layout/hList9"/>
    <dgm:cxn modelId="{4CBA2AB7-1A22-4E40-8A25-193EAD3CC47B}" type="presOf" srcId="{184F4BAA-0848-44A5-91A6-6A454A5B5219}" destId="{FC41AEC0-FBC8-482B-9C81-33DDC70DFA47}" srcOrd="1" destOrd="0" presId="urn:microsoft.com/office/officeart/2005/8/layout/hList9"/>
    <dgm:cxn modelId="{55681E80-601C-4F27-B250-5EBB0E322E76}" type="presParOf" srcId="{5E9796F5-8D95-4491-9E72-E34EBC5EA54A}" destId="{79725D74-3AF3-4168-B035-A7ECCFE5B21D}" srcOrd="0" destOrd="0" presId="urn:microsoft.com/office/officeart/2005/8/layout/hList9"/>
    <dgm:cxn modelId="{26D63B40-C291-4593-B69C-F5D4962540D5}" type="presParOf" srcId="{5E9796F5-8D95-4491-9E72-E34EBC5EA54A}" destId="{DEE2B755-B23D-4682-9A47-4E1A69679A1D}" srcOrd="1" destOrd="0" presId="urn:microsoft.com/office/officeart/2005/8/layout/hList9"/>
    <dgm:cxn modelId="{31E2032F-F2AC-4298-A3A5-1BD46F7030C5}" type="presParOf" srcId="{DEE2B755-B23D-4682-9A47-4E1A69679A1D}" destId="{B75660D5-3EDC-44A0-AB55-D2C2B729CF4F}" srcOrd="0" destOrd="0" presId="urn:microsoft.com/office/officeart/2005/8/layout/hList9"/>
    <dgm:cxn modelId="{3CDBD12D-DEDF-4272-AAC1-989E5DDA2634}" type="presParOf" srcId="{DEE2B755-B23D-4682-9A47-4E1A69679A1D}" destId="{3F8DEA94-58F9-4A99-A986-CDF88F9F6995}" srcOrd="1" destOrd="0" presId="urn:microsoft.com/office/officeart/2005/8/layout/hList9"/>
    <dgm:cxn modelId="{D000F455-CB4A-49F9-9B92-4787F63651F5}" type="presParOf" srcId="{3F8DEA94-58F9-4A99-A986-CDF88F9F6995}" destId="{3D6CDCF6-A382-4724-93AA-0446AD40CF70}" srcOrd="0" destOrd="0" presId="urn:microsoft.com/office/officeart/2005/8/layout/hList9"/>
    <dgm:cxn modelId="{B130E60C-BB29-4D33-AEEF-1800FED99B3F}" type="presParOf" srcId="{3F8DEA94-58F9-4A99-A986-CDF88F9F6995}" destId="{F0B670DB-7835-4B6C-B10B-9B5FA95849B6}" srcOrd="1" destOrd="0" presId="urn:microsoft.com/office/officeart/2005/8/layout/hList9"/>
    <dgm:cxn modelId="{4F2E4674-5B96-42A2-A7A8-B436BE087760}" type="presParOf" srcId="{DEE2B755-B23D-4682-9A47-4E1A69679A1D}" destId="{94D14AD9-C497-40A2-9058-CF98DB7CCACB}" srcOrd="2" destOrd="0" presId="urn:microsoft.com/office/officeart/2005/8/layout/hList9"/>
    <dgm:cxn modelId="{20F90AB3-FB2A-4F1F-8EB8-BB3079CB44D6}" type="presParOf" srcId="{94D14AD9-C497-40A2-9058-CF98DB7CCACB}" destId="{0325BF91-33E7-4109-8BE4-2959B3C8B61D}" srcOrd="0" destOrd="0" presId="urn:microsoft.com/office/officeart/2005/8/layout/hList9"/>
    <dgm:cxn modelId="{99A9A225-7A92-4007-9619-217C703BDEE7}" type="presParOf" srcId="{94D14AD9-C497-40A2-9058-CF98DB7CCACB}" destId="{1A2B9222-1A53-4288-BCAE-62475A572111}" srcOrd="1" destOrd="0" presId="urn:microsoft.com/office/officeart/2005/8/layout/hList9"/>
    <dgm:cxn modelId="{01B65C75-B84D-4290-9ABE-65F97FBE8693}" type="presParOf" srcId="{DEE2B755-B23D-4682-9A47-4E1A69679A1D}" destId="{3A764F69-28D3-49A7-A550-0B64B866FAC4}" srcOrd="3" destOrd="0" presId="urn:microsoft.com/office/officeart/2005/8/layout/hList9"/>
    <dgm:cxn modelId="{34B28E4A-D4E1-4E45-8E82-CC75D351A8DB}" type="presParOf" srcId="{3A764F69-28D3-49A7-A550-0B64B866FAC4}" destId="{24E583BB-44E3-407A-B71F-F73F6F004A3C}" srcOrd="0" destOrd="0" presId="urn:microsoft.com/office/officeart/2005/8/layout/hList9"/>
    <dgm:cxn modelId="{8F39CE1B-7485-41DC-8458-11FD9378A4B3}" type="presParOf" srcId="{3A764F69-28D3-49A7-A550-0B64B866FAC4}" destId="{FC41AEC0-FBC8-482B-9C81-33DDC70DFA47}" srcOrd="1" destOrd="0" presId="urn:microsoft.com/office/officeart/2005/8/layout/hList9"/>
    <dgm:cxn modelId="{1EE41039-51BF-421B-8E84-B02BF3EAD85F}" type="presParOf" srcId="{DEE2B755-B23D-4682-9A47-4E1A69679A1D}" destId="{1A226E33-BB90-4A3C-891C-BC8A8B26CE3D}" srcOrd="4" destOrd="0" presId="urn:microsoft.com/office/officeart/2005/8/layout/hList9"/>
    <dgm:cxn modelId="{AB7D02CB-EA4E-4927-9A06-7F14C05D892C}" type="presParOf" srcId="{1A226E33-BB90-4A3C-891C-BC8A8B26CE3D}" destId="{47BEE158-A42F-4595-849A-70D62ADF37EB}" srcOrd="0" destOrd="0" presId="urn:microsoft.com/office/officeart/2005/8/layout/hList9"/>
    <dgm:cxn modelId="{72F2D044-9697-4A31-8371-B55D270171F4}" type="presParOf" srcId="{1A226E33-BB90-4A3C-891C-BC8A8B26CE3D}" destId="{FDCA9F27-0DAD-41F3-BE7A-3BACC467CE67}" srcOrd="1" destOrd="0" presId="urn:microsoft.com/office/officeart/2005/8/layout/hList9"/>
    <dgm:cxn modelId="{07676843-BADC-4CC0-9237-4153EABAC896}" type="presParOf" srcId="{5E9796F5-8D95-4491-9E72-E34EBC5EA54A}" destId="{47A9F6AB-E7EF-48E3-A325-BC17D2DFDD98}" srcOrd="2" destOrd="0" presId="urn:microsoft.com/office/officeart/2005/8/layout/hList9"/>
    <dgm:cxn modelId="{CBBCF464-E8DB-427B-B53B-0453EE682DF7}" type="presParOf" srcId="{5E9796F5-8D95-4491-9E72-E34EBC5EA54A}" destId="{3662A958-F9A9-41C4-B700-DA3742E3D6B8}" srcOrd="3" destOrd="0" presId="urn:microsoft.com/office/officeart/2005/8/layout/hList9"/>
    <dgm:cxn modelId="{12B8FAB5-A4D7-4C13-A3A8-2D05F7DA6DCE}" type="presParOf" srcId="{5E9796F5-8D95-4491-9E72-E34EBC5EA54A}" destId="{AF10888C-BFDB-44AB-9710-513219C30E1E}" srcOrd="4" destOrd="0" presId="urn:microsoft.com/office/officeart/2005/8/layout/hList9"/>
    <dgm:cxn modelId="{CFF06EAF-9FA8-483F-ADEA-441561F46BDE}" type="presParOf" srcId="{5E9796F5-8D95-4491-9E72-E34EBC5EA54A}" destId="{40A30F6A-AB64-4CA8-BEC8-0FB7A6D0908D}" srcOrd="5" destOrd="0" presId="urn:microsoft.com/office/officeart/2005/8/layout/hList9"/>
    <dgm:cxn modelId="{DBF9CD61-0734-4DF2-B365-0E373B4B5266}" type="presParOf" srcId="{5E9796F5-8D95-4491-9E72-E34EBC5EA54A}" destId="{A73EC6AD-8160-4EF0-A379-2254A8AD9B7D}" srcOrd="6" destOrd="0" presId="urn:microsoft.com/office/officeart/2005/8/layout/hList9"/>
    <dgm:cxn modelId="{ABA6F241-191F-4BCB-A64F-FFAE8D26E901}" type="presParOf" srcId="{A73EC6AD-8160-4EF0-A379-2254A8AD9B7D}" destId="{4A4E7694-2825-4027-BC19-DE24A11F2AE4}" srcOrd="0" destOrd="0" presId="urn:microsoft.com/office/officeart/2005/8/layout/hList9"/>
    <dgm:cxn modelId="{363966AE-A3E8-4D65-B2C4-0846C240365A}" type="presParOf" srcId="{A73EC6AD-8160-4EF0-A379-2254A8AD9B7D}" destId="{50FF9F39-2115-4701-88FA-00F82450740F}" srcOrd="1" destOrd="0" presId="urn:microsoft.com/office/officeart/2005/8/layout/hList9"/>
    <dgm:cxn modelId="{E199F6FA-ACD7-45F4-98C5-DD27AB5C30E5}" type="presParOf" srcId="{50FF9F39-2115-4701-88FA-00F82450740F}" destId="{0AA8EFF5-6301-4957-9018-5B3B166B8EC3}" srcOrd="0" destOrd="0" presId="urn:microsoft.com/office/officeart/2005/8/layout/hList9"/>
    <dgm:cxn modelId="{6C9FFBA1-5146-47E1-B445-2924B2435DBB}" type="presParOf" srcId="{50FF9F39-2115-4701-88FA-00F82450740F}" destId="{67E55C18-9CDA-47A1-ADB3-96BD98D0A7E3}" srcOrd="1" destOrd="0" presId="urn:microsoft.com/office/officeart/2005/8/layout/hList9"/>
    <dgm:cxn modelId="{EC50B60C-9AB5-47B0-B1CD-946A8809BCD7}" type="presParOf" srcId="{A73EC6AD-8160-4EF0-A379-2254A8AD9B7D}" destId="{3C486A4B-D57C-45DC-A31F-9D39F7D06C41}" srcOrd="2" destOrd="0" presId="urn:microsoft.com/office/officeart/2005/8/layout/hList9"/>
    <dgm:cxn modelId="{0573DB2E-F8F3-4CE9-A661-94861D201967}" type="presParOf" srcId="{3C486A4B-D57C-45DC-A31F-9D39F7D06C41}" destId="{CD9E185D-9495-4201-B95C-02A4CB906B26}" srcOrd="0" destOrd="0" presId="urn:microsoft.com/office/officeart/2005/8/layout/hList9"/>
    <dgm:cxn modelId="{E4BAA298-76CD-4703-85B8-2D71C0265FC2}" type="presParOf" srcId="{3C486A4B-D57C-45DC-A31F-9D39F7D06C41}" destId="{AFC45B93-9A2B-47E6-8E1F-01031027297C}" srcOrd="1" destOrd="0" presId="urn:microsoft.com/office/officeart/2005/8/layout/hList9"/>
    <dgm:cxn modelId="{4D34589D-BB89-4E2F-A247-8BC0010C5A43}" type="presParOf" srcId="{A73EC6AD-8160-4EF0-A379-2254A8AD9B7D}" destId="{A8AE7C40-88B5-42D7-8750-9A14535428BF}" srcOrd="3" destOrd="0" presId="urn:microsoft.com/office/officeart/2005/8/layout/hList9"/>
    <dgm:cxn modelId="{3D7CB389-7E45-445C-A615-9F76B04985CE}" type="presParOf" srcId="{A8AE7C40-88B5-42D7-8750-9A14535428BF}" destId="{06BEB276-4C99-4F70-ACD0-BFE1915ECD7A}" srcOrd="0" destOrd="0" presId="urn:microsoft.com/office/officeart/2005/8/layout/hList9"/>
    <dgm:cxn modelId="{37AB0100-8464-45FB-B15D-215809D4B8EA}" type="presParOf" srcId="{A8AE7C40-88B5-42D7-8750-9A14535428BF}" destId="{05D139F0-D5D8-448E-B873-B40E7A9F607E}" srcOrd="1" destOrd="0" presId="urn:microsoft.com/office/officeart/2005/8/layout/hList9"/>
    <dgm:cxn modelId="{9EE89F27-7C22-425F-BCF8-00226D74802E}" type="presParOf" srcId="{A73EC6AD-8160-4EF0-A379-2254A8AD9B7D}" destId="{CF0633FB-2C07-45F4-B4DE-A8EA62E2D1D6}" srcOrd="4" destOrd="0" presId="urn:microsoft.com/office/officeart/2005/8/layout/hList9"/>
    <dgm:cxn modelId="{B8004489-07E1-4D92-971F-73B8C19FC79D}" type="presParOf" srcId="{CF0633FB-2C07-45F4-B4DE-A8EA62E2D1D6}" destId="{A0F9D36F-9647-425A-B156-52097BBAF815}" srcOrd="0" destOrd="0" presId="urn:microsoft.com/office/officeart/2005/8/layout/hList9"/>
    <dgm:cxn modelId="{2A263AC8-276C-4432-95BB-443A846B9CF4}" type="presParOf" srcId="{CF0633FB-2C07-45F4-B4DE-A8EA62E2D1D6}" destId="{612E4118-6FAF-4BAA-BECE-B9CF1A2C5CAE}" srcOrd="1" destOrd="0" presId="urn:microsoft.com/office/officeart/2005/8/layout/hList9"/>
    <dgm:cxn modelId="{7F275363-081B-497A-8855-5B3F49B0601B}" type="presParOf" srcId="{5E9796F5-8D95-4491-9E72-E34EBC5EA54A}" destId="{2CA4E9EA-B433-423E-A917-C24735C5F111}" srcOrd="7" destOrd="0" presId="urn:microsoft.com/office/officeart/2005/8/layout/hList9"/>
    <dgm:cxn modelId="{CF92318C-23FA-481F-94B5-DC6E5D110606}" type="presParOf" srcId="{5E9796F5-8D95-4491-9E72-E34EBC5EA54A}" destId="{C267A6D5-ADB2-48FB-82DD-139B8E81D5B9}" srcOrd="8"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CDCF6-A382-4724-93AA-0446AD40CF70}">
      <dsp:nvSpPr>
        <dsp:cNvPr id="0" name=""/>
        <dsp:cNvSpPr/>
      </dsp:nvSpPr>
      <dsp:spPr>
        <a:xfrm>
          <a:off x="1048585" y="417759"/>
          <a:ext cx="2263786" cy="1036758"/>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156464" rIns="156464" bIns="156464" numCol="1" spcCol="1270" anchor="ctr" anchorCtr="0">
          <a:noAutofit/>
        </a:bodyPr>
        <a:lstStyle/>
        <a:p>
          <a:pPr lvl="0" algn="l" defTabSz="977900">
            <a:lnSpc>
              <a:spcPct val="90000"/>
            </a:lnSpc>
            <a:spcBef>
              <a:spcPct val="0"/>
            </a:spcBef>
            <a:spcAft>
              <a:spcPct val="35000"/>
            </a:spcAft>
          </a:pPr>
          <a:r>
            <a:rPr lang="en-GB" sz="2200" b="1" kern="1200" dirty="0" smtClean="0">
              <a:solidFill>
                <a:schemeClr val="bg1"/>
              </a:solidFill>
            </a:rPr>
            <a:t>1% - aged 25 years+</a:t>
          </a:r>
          <a:endParaRPr lang="en-GB" sz="2200" b="1" kern="1200" dirty="0">
            <a:solidFill>
              <a:schemeClr val="bg1"/>
            </a:solidFill>
          </a:endParaRPr>
        </a:p>
      </dsp:txBody>
      <dsp:txXfrm>
        <a:off x="1410791" y="417759"/>
        <a:ext cx="1901580" cy="1036758"/>
      </dsp:txXfrm>
    </dsp:sp>
    <dsp:sp modelId="{0325BF91-33E7-4109-8BE4-2959B3C8B61D}">
      <dsp:nvSpPr>
        <dsp:cNvPr id="0" name=""/>
        <dsp:cNvSpPr/>
      </dsp:nvSpPr>
      <dsp:spPr>
        <a:xfrm>
          <a:off x="1048585" y="1454517"/>
          <a:ext cx="2263786" cy="1036758"/>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156464" rIns="156464" bIns="156464" numCol="1" spcCol="1270" anchor="ctr" anchorCtr="0">
          <a:noAutofit/>
        </a:bodyPr>
        <a:lstStyle/>
        <a:p>
          <a:pPr lvl="0" algn="l" defTabSz="977900">
            <a:lnSpc>
              <a:spcPct val="90000"/>
            </a:lnSpc>
            <a:spcBef>
              <a:spcPct val="0"/>
            </a:spcBef>
            <a:spcAft>
              <a:spcPct val="35000"/>
            </a:spcAft>
          </a:pPr>
          <a:r>
            <a:rPr lang="en-GB" sz="2200" b="1" kern="1200" dirty="0" smtClean="0">
              <a:solidFill>
                <a:schemeClr val="bg1"/>
              </a:solidFill>
            </a:rPr>
            <a:t>39% females</a:t>
          </a:r>
          <a:endParaRPr lang="en-GB" sz="2200" b="1" kern="1200" dirty="0">
            <a:solidFill>
              <a:schemeClr val="bg1"/>
            </a:solidFill>
          </a:endParaRPr>
        </a:p>
      </dsp:txBody>
      <dsp:txXfrm>
        <a:off x="1410791" y="1454517"/>
        <a:ext cx="1901580" cy="1036758"/>
      </dsp:txXfrm>
    </dsp:sp>
    <dsp:sp modelId="{24E583BB-44E3-407A-B71F-F73F6F004A3C}">
      <dsp:nvSpPr>
        <dsp:cNvPr id="0" name=""/>
        <dsp:cNvSpPr/>
      </dsp:nvSpPr>
      <dsp:spPr>
        <a:xfrm>
          <a:off x="1044941" y="2491276"/>
          <a:ext cx="2271076" cy="1036758"/>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156464" rIns="156464" bIns="156464" numCol="1" spcCol="1270" anchor="ctr" anchorCtr="0">
          <a:noAutofit/>
        </a:bodyPr>
        <a:lstStyle/>
        <a:p>
          <a:pPr lvl="0" algn="l" defTabSz="977900">
            <a:lnSpc>
              <a:spcPct val="90000"/>
            </a:lnSpc>
            <a:spcBef>
              <a:spcPct val="0"/>
            </a:spcBef>
            <a:spcAft>
              <a:spcPct val="35000"/>
            </a:spcAft>
          </a:pPr>
          <a:r>
            <a:rPr lang="en-GB" sz="2200" b="1" kern="1200" dirty="0" smtClean="0">
              <a:solidFill>
                <a:schemeClr val="bg1"/>
              </a:solidFill>
            </a:rPr>
            <a:t>4% BME</a:t>
          </a:r>
          <a:endParaRPr lang="en-GB" sz="2200" b="1" kern="1200" dirty="0">
            <a:solidFill>
              <a:schemeClr val="bg1"/>
            </a:solidFill>
          </a:endParaRPr>
        </a:p>
      </dsp:txBody>
      <dsp:txXfrm>
        <a:off x="1408313" y="2491276"/>
        <a:ext cx="1907704" cy="1036758"/>
      </dsp:txXfrm>
    </dsp:sp>
    <dsp:sp modelId="{47BEE158-A42F-4595-849A-70D62ADF37EB}">
      <dsp:nvSpPr>
        <dsp:cNvPr id="0" name=""/>
        <dsp:cNvSpPr/>
      </dsp:nvSpPr>
      <dsp:spPr>
        <a:xfrm>
          <a:off x="1044941" y="3528034"/>
          <a:ext cx="2271076" cy="1036758"/>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156464" rIns="156464" bIns="156464" numCol="1" spcCol="1270" anchor="ctr" anchorCtr="0">
          <a:noAutofit/>
        </a:bodyPr>
        <a:lstStyle/>
        <a:p>
          <a:pPr lvl="0" algn="l" defTabSz="977900">
            <a:lnSpc>
              <a:spcPct val="90000"/>
            </a:lnSpc>
            <a:spcBef>
              <a:spcPct val="0"/>
            </a:spcBef>
            <a:spcAft>
              <a:spcPct val="35000"/>
            </a:spcAft>
          </a:pPr>
          <a:r>
            <a:rPr lang="en-GB" sz="2200" b="1" kern="1200" dirty="0" smtClean="0">
              <a:solidFill>
                <a:schemeClr val="bg1"/>
              </a:solidFill>
            </a:rPr>
            <a:t>7% Business Administration</a:t>
          </a:r>
          <a:endParaRPr lang="en-GB" sz="2200" b="1" kern="1200" dirty="0">
            <a:solidFill>
              <a:schemeClr val="bg1"/>
            </a:solidFill>
          </a:endParaRPr>
        </a:p>
      </dsp:txBody>
      <dsp:txXfrm>
        <a:off x="1408313" y="3528034"/>
        <a:ext cx="1907704" cy="1036758"/>
      </dsp:txXfrm>
    </dsp:sp>
    <dsp:sp modelId="{3662A958-F9A9-41C4-B700-DA3742E3D6B8}">
      <dsp:nvSpPr>
        <dsp:cNvPr id="0" name=""/>
        <dsp:cNvSpPr/>
      </dsp:nvSpPr>
      <dsp:spPr>
        <a:xfrm>
          <a:off x="133366" y="0"/>
          <a:ext cx="1036240" cy="1036240"/>
        </a:xfrm>
        <a:prstGeom prst="ellipse">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GB" sz="1800" b="1" kern="1200" dirty="0" smtClean="0"/>
            <a:t>2004-05</a:t>
          </a:r>
          <a:endParaRPr lang="en-GB" sz="1800" b="1" kern="1200" dirty="0"/>
        </a:p>
      </dsp:txBody>
      <dsp:txXfrm>
        <a:off x="285120" y="151754"/>
        <a:ext cx="732732" cy="732732"/>
      </dsp:txXfrm>
    </dsp:sp>
    <dsp:sp modelId="{0AA8EFF5-6301-4957-9018-5B3B166B8EC3}">
      <dsp:nvSpPr>
        <dsp:cNvPr id="0" name=""/>
        <dsp:cNvSpPr/>
      </dsp:nvSpPr>
      <dsp:spPr>
        <a:xfrm>
          <a:off x="4354014" y="417759"/>
          <a:ext cx="2341048" cy="1036758"/>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0" tIns="156464" rIns="156464" bIns="156464" numCol="1" spcCol="1270" anchor="ctr" anchorCtr="0">
          <a:noAutofit/>
        </a:bodyPr>
        <a:lstStyle/>
        <a:p>
          <a:pPr lvl="0" algn="l" defTabSz="977900">
            <a:lnSpc>
              <a:spcPct val="90000"/>
            </a:lnSpc>
            <a:spcBef>
              <a:spcPct val="0"/>
            </a:spcBef>
            <a:spcAft>
              <a:spcPct val="35000"/>
            </a:spcAft>
          </a:pPr>
          <a:r>
            <a:rPr lang="en-GB" sz="2200" b="1" kern="1200" dirty="0" smtClean="0">
              <a:solidFill>
                <a:schemeClr val="bg1"/>
              </a:solidFill>
            </a:rPr>
            <a:t>24% - aged 25 years+</a:t>
          </a:r>
          <a:endParaRPr lang="en-GB" sz="2200" b="1" kern="1200" dirty="0">
            <a:solidFill>
              <a:schemeClr val="bg1"/>
            </a:solidFill>
          </a:endParaRPr>
        </a:p>
      </dsp:txBody>
      <dsp:txXfrm>
        <a:off x="4728582" y="417759"/>
        <a:ext cx="1966480" cy="1036758"/>
      </dsp:txXfrm>
    </dsp:sp>
    <dsp:sp modelId="{CD9E185D-9495-4201-B95C-02A4CB906B26}">
      <dsp:nvSpPr>
        <dsp:cNvPr id="0" name=""/>
        <dsp:cNvSpPr/>
      </dsp:nvSpPr>
      <dsp:spPr>
        <a:xfrm>
          <a:off x="4352257" y="1454517"/>
          <a:ext cx="2344561" cy="1036758"/>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0" tIns="156464" rIns="156464" bIns="156464" numCol="1" spcCol="1270" anchor="ctr" anchorCtr="0">
          <a:noAutofit/>
        </a:bodyPr>
        <a:lstStyle/>
        <a:p>
          <a:pPr lvl="0" algn="l" defTabSz="977900">
            <a:lnSpc>
              <a:spcPct val="90000"/>
            </a:lnSpc>
            <a:spcBef>
              <a:spcPct val="0"/>
            </a:spcBef>
            <a:spcAft>
              <a:spcPct val="35000"/>
            </a:spcAft>
          </a:pPr>
          <a:r>
            <a:rPr lang="en-GB" sz="2200" b="1" kern="1200" dirty="0" smtClean="0">
              <a:solidFill>
                <a:schemeClr val="bg1"/>
              </a:solidFill>
            </a:rPr>
            <a:t>52% females</a:t>
          </a:r>
          <a:endParaRPr lang="en-GB" sz="2200" b="1" kern="1200" dirty="0">
            <a:solidFill>
              <a:schemeClr val="bg1"/>
            </a:solidFill>
          </a:endParaRPr>
        </a:p>
      </dsp:txBody>
      <dsp:txXfrm>
        <a:off x="4727387" y="1454517"/>
        <a:ext cx="1969431" cy="1036758"/>
      </dsp:txXfrm>
    </dsp:sp>
    <dsp:sp modelId="{06BEB276-4C99-4F70-ACD0-BFE1915ECD7A}">
      <dsp:nvSpPr>
        <dsp:cNvPr id="0" name=""/>
        <dsp:cNvSpPr/>
      </dsp:nvSpPr>
      <dsp:spPr>
        <a:xfrm>
          <a:off x="4354014" y="2491276"/>
          <a:ext cx="2341048" cy="1036758"/>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0" tIns="156464" rIns="156464" bIns="156464" numCol="1" spcCol="1270" anchor="ctr" anchorCtr="0">
          <a:noAutofit/>
        </a:bodyPr>
        <a:lstStyle/>
        <a:p>
          <a:pPr lvl="0" algn="l" defTabSz="977900">
            <a:lnSpc>
              <a:spcPct val="90000"/>
            </a:lnSpc>
            <a:spcBef>
              <a:spcPct val="0"/>
            </a:spcBef>
            <a:spcAft>
              <a:spcPct val="35000"/>
            </a:spcAft>
          </a:pPr>
          <a:r>
            <a:rPr lang="en-GB" sz="2200" b="1" kern="1200" dirty="0" smtClean="0">
              <a:solidFill>
                <a:schemeClr val="bg1"/>
              </a:solidFill>
            </a:rPr>
            <a:t>10% BME</a:t>
          </a:r>
          <a:endParaRPr lang="en-GB" sz="2200" b="1" kern="1200" dirty="0">
            <a:solidFill>
              <a:schemeClr val="bg1"/>
            </a:solidFill>
          </a:endParaRPr>
        </a:p>
      </dsp:txBody>
      <dsp:txXfrm>
        <a:off x="4728582" y="2491276"/>
        <a:ext cx="1966480" cy="1036758"/>
      </dsp:txXfrm>
    </dsp:sp>
    <dsp:sp modelId="{A0F9D36F-9647-425A-B156-52097BBAF815}">
      <dsp:nvSpPr>
        <dsp:cNvPr id="0" name=""/>
        <dsp:cNvSpPr/>
      </dsp:nvSpPr>
      <dsp:spPr>
        <a:xfrm>
          <a:off x="4354014" y="3528034"/>
          <a:ext cx="2341048" cy="1036758"/>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0" tIns="156464" rIns="156464" bIns="156464" numCol="1" spcCol="1270" anchor="ctr" anchorCtr="0">
          <a:noAutofit/>
        </a:bodyPr>
        <a:lstStyle/>
        <a:p>
          <a:pPr lvl="0" algn="l" defTabSz="977900">
            <a:lnSpc>
              <a:spcPct val="90000"/>
            </a:lnSpc>
            <a:spcBef>
              <a:spcPct val="0"/>
            </a:spcBef>
            <a:spcAft>
              <a:spcPct val="35000"/>
            </a:spcAft>
          </a:pPr>
          <a:r>
            <a:rPr lang="en-GB" sz="2200" b="1" kern="1200" dirty="0" smtClean="0">
              <a:solidFill>
                <a:schemeClr val="bg1"/>
              </a:solidFill>
            </a:rPr>
            <a:t>12% Business Administration</a:t>
          </a:r>
          <a:endParaRPr lang="en-GB" sz="2200" b="1" kern="1200" dirty="0">
            <a:solidFill>
              <a:schemeClr val="bg1"/>
            </a:solidFill>
          </a:endParaRPr>
        </a:p>
      </dsp:txBody>
      <dsp:txXfrm>
        <a:off x="4728582" y="3528034"/>
        <a:ext cx="1966480" cy="1036758"/>
      </dsp:txXfrm>
    </dsp:sp>
    <dsp:sp modelId="{C267A6D5-ADB2-48FB-82DD-139B8E81D5B9}">
      <dsp:nvSpPr>
        <dsp:cNvPr id="0" name=""/>
        <dsp:cNvSpPr/>
      </dsp:nvSpPr>
      <dsp:spPr>
        <a:xfrm>
          <a:off x="3598723" y="0"/>
          <a:ext cx="1036240" cy="1036240"/>
        </a:xfrm>
        <a:prstGeom prst="ellipse">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GB" sz="1800" b="1" kern="1200" dirty="0" smtClean="0"/>
            <a:t>2009-10</a:t>
          </a:r>
          <a:endParaRPr lang="en-GB" sz="1800" b="1" kern="1200" dirty="0"/>
        </a:p>
      </dsp:txBody>
      <dsp:txXfrm>
        <a:off x="3750477" y="151754"/>
        <a:ext cx="732732" cy="7327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CDCF6-A382-4724-93AA-0446AD40CF70}">
      <dsp:nvSpPr>
        <dsp:cNvPr id="0" name=""/>
        <dsp:cNvSpPr/>
      </dsp:nvSpPr>
      <dsp:spPr>
        <a:xfrm>
          <a:off x="1048585" y="417759"/>
          <a:ext cx="2263786" cy="1036758"/>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bg1"/>
              </a:solidFill>
            </a:rPr>
            <a:t>10.4% to HE</a:t>
          </a:r>
        </a:p>
        <a:p>
          <a:pPr lvl="0" algn="l" defTabSz="889000">
            <a:lnSpc>
              <a:spcPct val="90000"/>
            </a:lnSpc>
            <a:spcBef>
              <a:spcPct val="0"/>
            </a:spcBef>
            <a:spcAft>
              <a:spcPct val="35000"/>
            </a:spcAft>
          </a:pPr>
          <a:r>
            <a:rPr lang="en-GB" sz="2000" b="1" kern="1200" dirty="0" smtClean="0">
              <a:solidFill>
                <a:schemeClr val="bg1"/>
              </a:solidFill>
            </a:rPr>
            <a:t>(15.4% 7 years)</a:t>
          </a:r>
          <a:endParaRPr lang="en-GB" sz="2000" b="1" kern="1200" dirty="0">
            <a:solidFill>
              <a:schemeClr val="bg1"/>
            </a:solidFill>
          </a:endParaRPr>
        </a:p>
      </dsp:txBody>
      <dsp:txXfrm>
        <a:off x="1410791" y="417759"/>
        <a:ext cx="1901580" cy="1036758"/>
      </dsp:txXfrm>
    </dsp:sp>
    <dsp:sp modelId="{0325BF91-33E7-4109-8BE4-2959B3C8B61D}">
      <dsp:nvSpPr>
        <dsp:cNvPr id="0" name=""/>
        <dsp:cNvSpPr/>
      </dsp:nvSpPr>
      <dsp:spPr>
        <a:xfrm>
          <a:off x="1048585" y="1454517"/>
          <a:ext cx="2263786" cy="1036758"/>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bg1"/>
              </a:solidFill>
            </a:rPr>
            <a:t>12.3% to HE</a:t>
          </a:r>
        </a:p>
        <a:p>
          <a:pPr lvl="0" algn="l" defTabSz="889000">
            <a:lnSpc>
              <a:spcPct val="90000"/>
            </a:lnSpc>
            <a:spcBef>
              <a:spcPct val="0"/>
            </a:spcBef>
            <a:spcAft>
              <a:spcPct val="35000"/>
            </a:spcAft>
          </a:pPr>
          <a:r>
            <a:rPr lang="en-GB" sz="2000" b="1" kern="1200" dirty="0" smtClean="0">
              <a:solidFill>
                <a:schemeClr val="bg1"/>
              </a:solidFill>
            </a:rPr>
            <a:t>17-19 years</a:t>
          </a:r>
          <a:endParaRPr lang="en-GB" sz="2000" b="1" kern="1200" dirty="0">
            <a:solidFill>
              <a:schemeClr val="bg1"/>
            </a:solidFill>
          </a:endParaRPr>
        </a:p>
      </dsp:txBody>
      <dsp:txXfrm>
        <a:off x="1410791" y="1454517"/>
        <a:ext cx="1901580" cy="1036758"/>
      </dsp:txXfrm>
    </dsp:sp>
    <dsp:sp modelId="{24E583BB-44E3-407A-B71F-F73F6F004A3C}">
      <dsp:nvSpPr>
        <dsp:cNvPr id="0" name=""/>
        <dsp:cNvSpPr/>
      </dsp:nvSpPr>
      <dsp:spPr>
        <a:xfrm>
          <a:off x="1044941" y="2491276"/>
          <a:ext cx="2271076" cy="1036758"/>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bg1"/>
              </a:solidFill>
            </a:rPr>
            <a:t>5% to HE</a:t>
          </a:r>
        </a:p>
        <a:p>
          <a:pPr lvl="0" algn="l" defTabSz="889000">
            <a:lnSpc>
              <a:spcPct val="90000"/>
            </a:lnSpc>
            <a:spcBef>
              <a:spcPct val="0"/>
            </a:spcBef>
            <a:spcAft>
              <a:spcPct val="35000"/>
            </a:spcAft>
          </a:pPr>
          <a:r>
            <a:rPr lang="en-GB" sz="2000" b="1" kern="1200" dirty="0" smtClean="0">
              <a:solidFill>
                <a:schemeClr val="bg1"/>
              </a:solidFill>
            </a:rPr>
            <a:t>London domiciles</a:t>
          </a:r>
          <a:endParaRPr lang="en-GB" sz="2000" b="1" kern="1200" dirty="0">
            <a:solidFill>
              <a:schemeClr val="bg1"/>
            </a:solidFill>
          </a:endParaRPr>
        </a:p>
      </dsp:txBody>
      <dsp:txXfrm>
        <a:off x="1408313" y="2491276"/>
        <a:ext cx="1907704" cy="1036758"/>
      </dsp:txXfrm>
    </dsp:sp>
    <dsp:sp modelId="{47BEE158-A42F-4595-849A-70D62ADF37EB}">
      <dsp:nvSpPr>
        <dsp:cNvPr id="0" name=""/>
        <dsp:cNvSpPr/>
      </dsp:nvSpPr>
      <dsp:spPr>
        <a:xfrm>
          <a:off x="1044941" y="3528034"/>
          <a:ext cx="2271076" cy="1036758"/>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bg1"/>
              </a:solidFill>
            </a:rPr>
            <a:t>11% of HE entrants to </a:t>
          </a:r>
        </a:p>
        <a:p>
          <a:pPr lvl="0" algn="l" defTabSz="889000">
            <a:lnSpc>
              <a:spcPct val="90000"/>
            </a:lnSpc>
            <a:spcBef>
              <a:spcPct val="0"/>
            </a:spcBef>
            <a:spcAft>
              <a:spcPct val="35000"/>
            </a:spcAft>
          </a:pPr>
          <a:r>
            <a:rPr lang="en-GB" sz="2000" b="1" kern="1200" dirty="0" smtClean="0">
              <a:solidFill>
                <a:schemeClr val="bg1"/>
              </a:solidFill>
            </a:rPr>
            <a:t>First Degree</a:t>
          </a:r>
          <a:endParaRPr lang="en-GB" sz="2000" b="1" kern="1200" dirty="0">
            <a:solidFill>
              <a:schemeClr val="bg1"/>
            </a:solidFill>
          </a:endParaRPr>
        </a:p>
      </dsp:txBody>
      <dsp:txXfrm>
        <a:off x="1408313" y="3528034"/>
        <a:ext cx="1907704" cy="1036758"/>
      </dsp:txXfrm>
    </dsp:sp>
    <dsp:sp modelId="{3662A958-F9A9-41C4-B700-DA3742E3D6B8}">
      <dsp:nvSpPr>
        <dsp:cNvPr id="0" name=""/>
        <dsp:cNvSpPr/>
      </dsp:nvSpPr>
      <dsp:spPr>
        <a:xfrm>
          <a:off x="133366" y="0"/>
          <a:ext cx="1036240" cy="1036240"/>
        </a:xfrm>
        <a:prstGeom prst="ellipse">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GB" sz="1800" b="1" kern="1200" dirty="0" smtClean="0"/>
            <a:t>2004-05</a:t>
          </a:r>
          <a:endParaRPr lang="en-GB" sz="1800" b="1" kern="1200" dirty="0"/>
        </a:p>
      </dsp:txBody>
      <dsp:txXfrm>
        <a:off x="285120" y="151754"/>
        <a:ext cx="732732" cy="732732"/>
      </dsp:txXfrm>
    </dsp:sp>
    <dsp:sp modelId="{0AA8EFF5-6301-4957-9018-5B3B166B8EC3}">
      <dsp:nvSpPr>
        <dsp:cNvPr id="0" name=""/>
        <dsp:cNvSpPr/>
      </dsp:nvSpPr>
      <dsp:spPr>
        <a:xfrm>
          <a:off x="4354014" y="417759"/>
          <a:ext cx="2341048" cy="1036758"/>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0" tIns="156464" rIns="156464" bIns="156464" numCol="1" spcCol="1270" anchor="ctr" anchorCtr="0">
          <a:noAutofit/>
        </a:bodyPr>
        <a:lstStyle/>
        <a:p>
          <a:pPr lvl="0" algn="l" defTabSz="977900">
            <a:lnSpc>
              <a:spcPct val="90000"/>
            </a:lnSpc>
            <a:spcBef>
              <a:spcPct val="0"/>
            </a:spcBef>
            <a:spcAft>
              <a:spcPct val="35000"/>
            </a:spcAft>
          </a:pPr>
          <a:r>
            <a:rPr lang="en-GB" sz="2200" b="1" kern="1200" dirty="0" smtClean="0">
              <a:solidFill>
                <a:schemeClr val="bg1"/>
              </a:solidFill>
            </a:rPr>
            <a:t>8.1% to HE</a:t>
          </a:r>
          <a:endParaRPr lang="en-GB" sz="2200" b="1" kern="1200" dirty="0">
            <a:solidFill>
              <a:schemeClr val="bg1"/>
            </a:solidFill>
          </a:endParaRPr>
        </a:p>
      </dsp:txBody>
      <dsp:txXfrm>
        <a:off x="4728582" y="417759"/>
        <a:ext cx="1966480" cy="1036758"/>
      </dsp:txXfrm>
    </dsp:sp>
    <dsp:sp modelId="{CD9E185D-9495-4201-B95C-02A4CB906B26}">
      <dsp:nvSpPr>
        <dsp:cNvPr id="0" name=""/>
        <dsp:cNvSpPr/>
      </dsp:nvSpPr>
      <dsp:spPr>
        <a:xfrm>
          <a:off x="4352257" y="1454517"/>
          <a:ext cx="2344561" cy="1036758"/>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bg1"/>
              </a:solidFill>
            </a:rPr>
            <a:t>12.4% to HE</a:t>
          </a:r>
        </a:p>
        <a:p>
          <a:pPr lvl="0" algn="l" defTabSz="889000">
            <a:lnSpc>
              <a:spcPct val="90000"/>
            </a:lnSpc>
            <a:spcBef>
              <a:spcPct val="0"/>
            </a:spcBef>
            <a:spcAft>
              <a:spcPct val="35000"/>
            </a:spcAft>
          </a:pPr>
          <a:r>
            <a:rPr lang="en-GB" sz="2000" b="1" kern="1200" dirty="0" smtClean="0">
              <a:solidFill>
                <a:schemeClr val="bg1"/>
              </a:solidFill>
            </a:rPr>
            <a:t>17-19 years</a:t>
          </a:r>
          <a:endParaRPr lang="en-GB" sz="2000" b="1" kern="1200" dirty="0">
            <a:solidFill>
              <a:schemeClr val="bg1"/>
            </a:solidFill>
          </a:endParaRPr>
        </a:p>
      </dsp:txBody>
      <dsp:txXfrm>
        <a:off x="4727387" y="1454517"/>
        <a:ext cx="1969431" cy="1036758"/>
      </dsp:txXfrm>
    </dsp:sp>
    <dsp:sp modelId="{06BEB276-4C99-4F70-ACD0-BFE1915ECD7A}">
      <dsp:nvSpPr>
        <dsp:cNvPr id="0" name=""/>
        <dsp:cNvSpPr/>
      </dsp:nvSpPr>
      <dsp:spPr>
        <a:xfrm>
          <a:off x="4354014" y="2491276"/>
          <a:ext cx="2341048" cy="1036758"/>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bg1"/>
              </a:solidFill>
            </a:rPr>
            <a:t>8% to HE</a:t>
          </a:r>
        </a:p>
        <a:p>
          <a:pPr lvl="0" algn="l" defTabSz="889000">
            <a:lnSpc>
              <a:spcPct val="90000"/>
            </a:lnSpc>
            <a:spcBef>
              <a:spcPct val="0"/>
            </a:spcBef>
            <a:spcAft>
              <a:spcPct val="35000"/>
            </a:spcAft>
          </a:pPr>
          <a:r>
            <a:rPr lang="en-GB" sz="2000" b="1" kern="1200" dirty="0" smtClean="0">
              <a:solidFill>
                <a:schemeClr val="bg1"/>
              </a:solidFill>
            </a:rPr>
            <a:t>London domiciles</a:t>
          </a:r>
          <a:endParaRPr lang="en-GB" sz="2000" b="1" kern="1200" dirty="0">
            <a:solidFill>
              <a:schemeClr val="bg1"/>
            </a:solidFill>
          </a:endParaRPr>
        </a:p>
      </dsp:txBody>
      <dsp:txXfrm>
        <a:off x="4728582" y="2491276"/>
        <a:ext cx="1966480" cy="1036758"/>
      </dsp:txXfrm>
    </dsp:sp>
    <dsp:sp modelId="{A0F9D36F-9647-425A-B156-52097BBAF815}">
      <dsp:nvSpPr>
        <dsp:cNvPr id="0" name=""/>
        <dsp:cNvSpPr/>
      </dsp:nvSpPr>
      <dsp:spPr>
        <a:xfrm>
          <a:off x="4354014" y="3528034"/>
          <a:ext cx="2341048" cy="1036758"/>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bg1"/>
              </a:solidFill>
            </a:rPr>
            <a:t>18% of HE entrants to</a:t>
          </a:r>
        </a:p>
        <a:p>
          <a:pPr lvl="0" algn="l" defTabSz="889000">
            <a:lnSpc>
              <a:spcPct val="90000"/>
            </a:lnSpc>
            <a:spcBef>
              <a:spcPct val="0"/>
            </a:spcBef>
            <a:spcAft>
              <a:spcPct val="35000"/>
            </a:spcAft>
          </a:pPr>
          <a:r>
            <a:rPr lang="en-GB" sz="2000" b="1" kern="1200" dirty="0" smtClean="0">
              <a:solidFill>
                <a:schemeClr val="bg1"/>
              </a:solidFill>
            </a:rPr>
            <a:t>First Degree</a:t>
          </a:r>
          <a:endParaRPr lang="en-GB" sz="2000" b="1" kern="1200" dirty="0">
            <a:solidFill>
              <a:schemeClr val="bg1"/>
            </a:solidFill>
          </a:endParaRPr>
        </a:p>
      </dsp:txBody>
      <dsp:txXfrm>
        <a:off x="4728582" y="3528034"/>
        <a:ext cx="1966480" cy="1036758"/>
      </dsp:txXfrm>
    </dsp:sp>
    <dsp:sp modelId="{C267A6D5-ADB2-48FB-82DD-139B8E81D5B9}">
      <dsp:nvSpPr>
        <dsp:cNvPr id="0" name=""/>
        <dsp:cNvSpPr/>
      </dsp:nvSpPr>
      <dsp:spPr>
        <a:xfrm>
          <a:off x="3598723" y="0"/>
          <a:ext cx="1036240" cy="1036240"/>
        </a:xfrm>
        <a:prstGeom prst="ellipse">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GB" sz="1800" b="1" kern="1200" dirty="0" smtClean="0"/>
            <a:t>2008-09</a:t>
          </a:r>
          <a:endParaRPr lang="en-GB" sz="1800" b="1" kern="1200" dirty="0"/>
        </a:p>
      </dsp:txBody>
      <dsp:txXfrm>
        <a:off x="3750477" y="151754"/>
        <a:ext cx="732732" cy="732732"/>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713FFEFE-77EA-40CC-85B8-D3003F1495F1}" type="datetimeFigureOut">
              <a:rPr lang="en-GB" smtClean="0"/>
              <a:t>22/01/2016</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93E014C1-16B2-47D7-A265-720BEBCDCB65}" type="slidenum">
              <a:rPr lang="en-GB" smtClean="0"/>
              <a:t>‹#›</a:t>
            </a:fld>
            <a:endParaRPr lang="en-GB"/>
          </a:p>
        </p:txBody>
      </p:sp>
    </p:spTree>
    <p:extLst>
      <p:ext uri="{BB962C8B-B14F-4D97-AF65-F5344CB8AC3E}">
        <p14:creationId xmlns:p14="http://schemas.microsoft.com/office/powerpoint/2010/main" val="948111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why this research was a) important</a:t>
            </a:r>
            <a:r>
              <a:rPr lang="en-GB" baseline="0" dirty="0" smtClean="0"/>
              <a:t> b) new in the provision of new, up-to-date and in-depth knowledge</a:t>
            </a:r>
          </a:p>
          <a:p>
            <a:r>
              <a:rPr lang="en-GB" baseline="0" dirty="0" smtClean="0"/>
              <a:t>Remind ourselves that contextual information is key to understanding, we are interested in the progression of vocational learners; this is  not a homogenous group of learners and context will help us to understand the common and varying patterns of HE progression</a:t>
            </a:r>
          </a:p>
          <a:p>
            <a:r>
              <a:rPr lang="en-GB" baseline="0" dirty="0" smtClean="0"/>
              <a:t>Briefly share some key results of the study to show the outcomes of undertaking a longitudinal data linking study</a:t>
            </a:r>
            <a:endParaRPr lang="en-GB" dirty="0"/>
          </a:p>
        </p:txBody>
      </p:sp>
      <p:sp>
        <p:nvSpPr>
          <p:cNvPr id="4" name="Slide Number Placeholder 3"/>
          <p:cNvSpPr>
            <a:spLocks noGrp="1"/>
          </p:cNvSpPr>
          <p:nvPr>
            <p:ph type="sldNum" sz="quarter" idx="10"/>
          </p:nvPr>
        </p:nvSpPr>
        <p:spPr/>
        <p:txBody>
          <a:bodyPr/>
          <a:lstStyle/>
          <a:p>
            <a:fld id="{14761592-5673-40AF-88E7-E9A173B83576}"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3129789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a:t>
            </a:r>
            <a:r>
              <a:rPr lang="en-GB" baseline="0" dirty="0" smtClean="0"/>
              <a:t> few key results presented in this slide and these are updated in the latest study which will published soon but show a dynamic pattern of progression for advanced apprentices against the backdrop we discussed earlier. </a:t>
            </a:r>
          </a:p>
          <a:p>
            <a:r>
              <a:rPr lang="en-GB" baseline="0" dirty="0" smtClean="0"/>
              <a:t>The 2004-05 rates quoted, 10.4% up to 15.4% when tracked for 7 years show the importance of longitudinal learners where learners are coming into HE some time later after their apprenticeship</a:t>
            </a:r>
          </a:p>
          <a:p>
            <a:r>
              <a:rPr lang="en-GB" baseline="0" dirty="0" smtClean="0"/>
              <a:t>The decrease in HE rate observed across the cohorts is influenced greatly by the huge increase in older </a:t>
            </a:r>
            <a:r>
              <a:rPr lang="en-GB" baseline="0" dirty="0" err="1" smtClean="0"/>
              <a:t>Adv</a:t>
            </a:r>
            <a:r>
              <a:rPr lang="en-GB" baseline="0" dirty="0" smtClean="0"/>
              <a:t> Apprentices aged 25+ who are not entering HE at the same rate as younger learners</a:t>
            </a:r>
          </a:p>
          <a:p>
            <a:r>
              <a:rPr lang="en-GB" baseline="0" dirty="0" smtClean="0"/>
              <a:t>There are regional differences highlighted. London with the lowest pop of </a:t>
            </a:r>
            <a:r>
              <a:rPr lang="en-GB" baseline="0" dirty="0" err="1" smtClean="0"/>
              <a:t>Adv</a:t>
            </a:r>
            <a:r>
              <a:rPr lang="en-GB" baseline="0" dirty="0" smtClean="0"/>
              <a:t> App has seen an increase in HE progression rates while other areas have seen a decline.</a:t>
            </a:r>
          </a:p>
          <a:p>
            <a:r>
              <a:rPr lang="en-GB" baseline="0" dirty="0" smtClean="0"/>
              <a:t>Also seen a growth in % of </a:t>
            </a:r>
            <a:r>
              <a:rPr lang="en-GB" baseline="0" dirty="0" err="1" smtClean="0"/>
              <a:t>adv</a:t>
            </a:r>
            <a:r>
              <a:rPr lang="en-GB" baseline="0" dirty="0" smtClean="0"/>
              <a:t> app HE entrants who are coming into First Degree programmes rather than HND/Foundation degree.</a:t>
            </a:r>
          </a:p>
        </p:txBody>
      </p:sp>
      <p:sp>
        <p:nvSpPr>
          <p:cNvPr id="4" name="Slide Number Placeholder 3"/>
          <p:cNvSpPr>
            <a:spLocks noGrp="1"/>
          </p:cNvSpPr>
          <p:nvPr>
            <p:ph type="sldNum" sz="quarter" idx="10"/>
          </p:nvPr>
        </p:nvSpPr>
        <p:spPr/>
        <p:txBody>
          <a:bodyPr/>
          <a:lstStyle/>
          <a:p>
            <a:fld id="{14761592-5673-40AF-88E7-E9A173B83576}"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1476329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what next?  </a:t>
            </a:r>
          </a:p>
          <a:p>
            <a:r>
              <a:rPr lang="en-GB" dirty="0" smtClean="0"/>
              <a:t>The</a:t>
            </a:r>
            <a:r>
              <a:rPr lang="en-GB" baseline="0" dirty="0" smtClean="0"/>
              <a:t> FE and HE sector is still under a period of considerable change – introduction of HE fees in 2012, changes in funding for mature learners e.g. part-time loans </a:t>
            </a:r>
          </a:p>
          <a:p>
            <a:r>
              <a:rPr lang="en-GB" baseline="0" dirty="0" smtClean="0"/>
              <a:t>Still in imperative to continue with data research. We can make this research easier with the UPN and being able to track students longitudinally through one united dataset but although pilots have been underway with this project we are still waiting for a full implementation.</a:t>
            </a:r>
          </a:p>
          <a:p>
            <a:r>
              <a:rPr lang="en-GB" baseline="0" dirty="0" smtClean="0"/>
              <a:t>Data research can generate more lines of inquiry some of which can only be explored through qualitative research, not only investigating apprentice attitudes but providers too, and employers</a:t>
            </a:r>
          </a:p>
          <a:p>
            <a:r>
              <a:rPr lang="en-GB" baseline="0" dirty="0" smtClean="0"/>
              <a:t>Lastly, important that we make good use of the research ask ourselves how we can encourage the sectors to use it to inform practice. Not only use it independently within sectors but collaboratively, across sectors to continue to smooth pathways for this group of learners.</a:t>
            </a:r>
          </a:p>
          <a:p>
            <a:endParaRPr lang="en-GB" dirty="0"/>
          </a:p>
        </p:txBody>
      </p:sp>
      <p:sp>
        <p:nvSpPr>
          <p:cNvPr id="4" name="Slide Number Placeholder 3"/>
          <p:cNvSpPr>
            <a:spLocks noGrp="1"/>
          </p:cNvSpPr>
          <p:nvPr>
            <p:ph type="sldNum" sz="quarter" idx="10"/>
          </p:nvPr>
        </p:nvSpPr>
        <p:spPr/>
        <p:txBody>
          <a:bodyPr/>
          <a:lstStyle/>
          <a:p>
            <a:fld id="{14761592-5673-40AF-88E7-E9A173B83576}"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1012135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In 2009 the Skills Commission was asked to undertake an inquiry into progression routes into and through Apprentices, and made a series of policy recommendations.</a:t>
            </a:r>
          </a:p>
          <a:p>
            <a:r>
              <a:rPr lang="en-GB" sz="1200" b="0" i="0" u="none" strike="noStrike" kern="1200" baseline="0" dirty="0" smtClean="0">
                <a:solidFill>
                  <a:schemeClr val="tx1"/>
                </a:solidFill>
                <a:latin typeface="+mn-lt"/>
                <a:ea typeface="+mn-ea"/>
                <a:cs typeface="+mn-cs"/>
              </a:rPr>
              <a:t>The only data referred to in this study was UCAS applicant data – snapshot and of course excluded part-time entrants</a:t>
            </a:r>
          </a:p>
          <a:p>
            <a:r>
              <a:rPr lang="en-GB" sz="1200" b="0" i="0" u="none" strike="noStrike" kern="1200" baseline="0" dirty="0" smtClean="0">
                <a:solidFill>
                  <a:schemeClr val="tx1"/>
                </a:solidFill>
                <a:latin typeface="+mn-lt"/>
                <a:ea typeface="+mn-ea"/>
                <a:cs typeface="+mn-cs"/>
              </a:rPr>
              <a:t>There was a clear recommendation by the commission for systematic research</a:t>
            </a:r>
            <a:endParaRPr lang="en-GB" dirty="0"/>
          </a:p>
        </p:txBody>
      </p:sp>
      <p:sp>
        <p:nvSpPr>
          <p:cNvPr id="4" name="Slide Number Placeholder 3"/>
          <p:cNvSpPr>
            <a:spLocks noGrp="1"/>
          </p:cNvSpPr>
          <p:nvPr>
            <p:ph type="sldNum" sz="quarter" idx="10"/>
          </p:nvPr>
        </p:nvSpPr>
        <p:spPr/>
        <p:txBody>
          <a:bodyPr/>
          <a:lstStyle/>
          <a:p>
            <a:fld id="{14761592-5673-40AF-88E7-E9A173B83576}"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1837267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Again in 2009, HEFCE produced a comprehensive report examining Apprentice progression but it was early cohorts and quoted an immediate progression rate of between 4%-6%.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Against a backdrop of huge increases in numbers of advanced apprentices in education, there was a clear need for research to understand the progression patterns of this ever expanding group of learners</a:t>
            </a:r>
          </a:p>
          <a:p>
            <a:endParaRPr lang="en-GB" dirty="0"/>
          </a:p>
        </p:txBody>
      </p:sp>
      <p:sp>
        <p:nvSpPr>
          <p:cNvPr id="4" name="Slide Number Placeholder 3"/>
          <p:cNvSpPr>
            <a:spLocks noGrp="1"/>
          </p:cNvSpPr>
          <p:nvPr>
            <p:ph type="sldNum" sz="quarter" idx="10"/>
          </p:nvPr>
        </p:nvSpPr>
        <p:spPr/>
        <p:txBody>
          <a:bodyPr/>
          <a:lstStyle/>
          <a:p>
            <a:fld id="{14761592-5673-40AF-88E7-E9A173B83576}"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3185292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age composition of advanced apprentices has changed considerably as the chart shows.  We need to consider the fact that the in 2008/09 age 19+ learners made up 61% of the population but by 2012/13 they account for 81%.</a:t>
            </a:r>
          </a:p>
          <a:p>
            <a:r>
              <a:rPr lang="en-GB" sz="1200" b="0" i="0" u="none" strike="noStrike" kern="1200" baseline="0" dirty="0" smtClean="0">
                <a:solidFill>
                  <a:schemeClr val="tx1"/>
                </a:solidFill>
                <a:latin typeface="+mn-lt"/>
                <a:ea typeface="+mn-ea"/>
                <a:cs typeface="+mn-cs"/>
              </a:rPr>
              <a:t>Other changes have occurred in HE for example, where there has been a rapid increase in the number of entrants with BTEC  qualification and this has been driven particularly by the inclusion of BTEC on UCAS tariff – opening doors </a:t>
            </a:r>
          </a:p>
          <a:p>
            <a:endParaRPr lang="en-GB" dirty="0"/>
          </a:p>
        </p:txBody>
      </p:sp>
      <p:sp>
        <p:nvSpPr>
          <p:cNvPr id="4" name="Slide Number Placeholder 3"/>
          <p:cNvSpPr>
            <a:spLocks noGrp="1"/>
          </p:cNvSpPr>
          <p:nvPr>
            <p:ph type="sldNum" sz="quarter" idx="10"/>
          </p:nvPr>
        </p:nvSpPr>
        <p:spPr/>
        <p:txBody>
          <a:bodyPr/>
          <a:lstStyle/>
          <a:p>
            <a:fld id="{14761592-5673-40AF-88E7-E9A173B83576}"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3032245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Context</a:t>
            </a:r>
            <a:r>
              <a:rPr lang="en-GB" baseline="0" dirty="0" smtClean="0"/>
              <a:t> is key to understanding this complex group of vocational learners </a:t>
            </a:r>
            <a:r>
              <a:rPr lang="en-GB" dirty="0" smtClean="0"/>
              <a:t>Advanced apprentices </a:t>
            </a:r>
            <a:r>
              <a:rPr lang="en-GB" baseline="0" dirty="0" smtClean="0"/>
              <a:t>have qualities that differentiate them from other groups of learners, for example:</a:t>
            </a:r>
          </a:p>
          <a:p>
            <a:r>
              <a:rPr lang="en-GB" baseline="0" dirty="0" smtClean="0"/>
              <a:t>No academic years, they roll on to their apprentice, undertake their study components at different times and as such an apprentice will be recorded on the ILR many times and across a number of years</a:t>
            </a:r>
          </a:p>
          <a:p>
            <a:r>
              <a:rPr lang="en-GB" baseline="0" dirty="0" smtClean="0"/>
              <a:t>Some apprentices may already have HE experience (3%) and this group of learners has been increased with the expansion in older learners on an apprentice framework</a:t>
            </a:r>
          </a:p>
          <a:p>
            <a:r>
              <a:rPr lang="en-GB" baseline="0" dirty="0" smtClean="0"/>
              <a:t>Apprentice frameworks are quite different in their composition.  An Engineering framework might take 2-3 years to complete whilst a Business Administration framework only 1-2 years. Some frameworks are made up of Key Skills, BTEC and an NVQ whilst others </a:t>
            </a:r>
            <a:r>
              <a:rPr lang="en-GB" baseline="0" dirty="0" err="1" smtClean="0"/>
              <a:t>e.g</a:t>
            </a:r>
            <a:r>
              <a:rPr lang="en-GB" baseline="0" dirty="0" smtClean="0"/>
              <a:t> Accountancy framework is only comprised of the Diploma in Accounting</a:t>
            </a:r>
          </a:p>
        </p:txBody>
      </p:sp>
      <p:sp>
        <p:nvSpPr>
          <p:cNvPr id="4" name="Slide Number Placeholder 3"/>
          <p:cNvSpPr>
            <a:spLocks noGrp="1"/>
          </p:cNvSpPr>
          <p:nvPr>
            <p:ph type="sldNum" sz="quarter" idx="10"/>
          </p:nvPr>
        </p:nvSpPr>
        <p:spPr/>
        <p:txBody>
          <a:bodyPr/>
          <a:lstStyle/>
          <a:p>
            <a:fld id="{14761592-5673-40AF-88E7-E9A173B83576}"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3872753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Move on</a:t>
            </a:r>
            <a:r>
              <a:rPr lang="en-GB" baseline="0" dirty="0" smtClean="0"/>
              <a:t>to the HE progression study undertaken by Greenwich on behalf of BIS</a:t>
            </a:r>
          </a:p>
          <a:p>
            <a:r>
              <a:rPr lang="en-GB" baseline="0" dirty="0" smtClean="0"/>
              <a:t>First study tracked 5 cohorts of learners 2004 – 2008 through to HESA datasets 2004-2010</a:t>
            </a:r>
          </a:p>
          <a:p>
            <a:r>
              <a:rPr lang="en-GB" baseline="0" dirty="0" smtClean="0"/>
              <a:t>Second study tracked 5 cohorts of learners 2005- 2009 through to HESA datasets 2005-2011</a:t>
            </a:r>
          </a:p>
          <a:p>
            <a:r>
              <a:rPr lang="en-GB" baseline="0" dirty="0" smtClean="0"/>
              <a:t>This study differs from other progression studies in that we use the start year of the apprentice to define cohorts. This was to reflect the roll on roll off nature of the apprentice and working closely with HEFCE we decided that this was the most reliable way of investigating progression patterns.  HESA tracking had identified that when we used end year, we could see that some students had entered HE before their apprenticeship “ended”</a:t>
            </a:r>
            <a:endParaRPr lang="en-GB" dirty="0"/>
          </a:p>
        </p:txBody>
      </p:sp>
      <p:sp>
        <p:nvSpPr>
          <p:cNvPr id="4" name="Slide Number Placeholder 3"/>
          <p:cNvSpPr>
            <a:spLocks noGrp="1"/>
          </p:cNvSpPr>
          <p:nvPr>
            <p:ph type="sldNum" sz="quarter" idx="10"/>
          </p:nvPr>
        </p:nvSpPr>
        <p:spPr/>
        <p:txBody>
          <a:bodyPr/>
          <a:lstStyle/>
          <a:p>
            <a:fld id="{14761592-5673-40AF-88E7-E9A173B83576}"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3423421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longitudinal</a:t>
            </a:r>
            <a:r>
              <a:rPr lang="en-GB" baseline="0" dirty="0" smtClean="0"/>
              <a:t> tracking at individual student level has enabled us to undertake a in-depth inquiry to progression as this slide shows.</a:t>
            </a:r>
          </a:p>
          <a:p>
            <a:r>
              <a:rPr lang="en-GB" baseline="0" dirty="0" smtClean="0"/>
              <a:t>For the first time we were able to see the extent to which our cohort already had an HE qualification and</a:t>
            </a:r>
          </a:p>
          <a:p>
            <a:r>
              <a:rPr lang="en-GB" baseline="0" dirty="0" smtClean="0"/>
              <a:t>Timing of entry</a:t>
            </a:r>
          </a:p>
          <a:p>
            <a:r>
              <a:rPr lang="en-GB" baseline="0" dirty="0" smtClean="0"/>
              <a:t>Also able to examine progression by delivery rather than just funding</a:t>
            </a:r>
            <a:endParaRPr lang="en-GB" dirty="0"/>
          </a:p>
        </p:txBody>
      </p:sp>
      <p:sp>
        <p:nvSpPr>
          <p:cNvPr id="4" name="Slide Number Placeholder 3"/>
          <p:cNvSpPr>
            <a:spLocks noGrp="1"/>
          </p:cNvSpPr>
          <p:nvPr>
            <p:ph type="sldNum" sz="quarter" idx="10"/>
          </p:nvPr>
        </p:nvSpPr>
        <p:spPr/>
        <p:txBody>
          <a:bodyPr/>
          <a:lstStyle/>
          <a:p>
            <a:fld id="{14761592-5673-40AF-88E7-E9A173B83576}"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25307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a:t>
            </a:r>
            <a:r>
              <a:rPr lang="en-GB" baseline="0" dirty="0" smtClean="0"/>
              <a:t> vignettes help to highlight the stories contained with the datasets and remind us of the complex nature of vocational learner progression</a:t>
            </a:r>
            <a:endParaRPr lang="en-GB" dirty="0"/>
          </a:p>
        </p:txBody>
      </p:sp>
      <p:sp>
        <p:nvSpPr>
          <p:cNvPr id="4" name="Slide Number Placeholder 3"/>
          <p:cNvSpPr>
            <a:spLocks noGrp="1"/>
          </p:cNvSpPr>
          <p:nvPr>
            <p:ph type="sldNum" sz="quarter" idx="10"/>
          </p:nvPr>
        </p:nvSpPr>
        <p:spPr/>
        <p:txBody>
          <a:bodyPr/>
          <a:lstStyle/>
          <a:p>
            <a:fld id="{14761592-5673-40AF-88E7-E9A173B83576}"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1866124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slides examines the tracked cohort and how this has changed over the first cohort year and the last cohort year.  This changing composition helps to explain our findings and how trends show varying patterns </a:t>
            </a:r>
          </a:p>
          <a:p>
            <a:r>
              <a:rPr lang="en-GB" baseline="0" dirty="0" smtClean="0"/>
              <a:t>The slide only gives some characteristics but the study includes many other learner attributes such as domicile and </a:t>
            </a:r>
            <a:r>
              <a:rPr lang="en-GB" baseline="0" dirty="0" err="1" smtClean="0"/>
              <a:t>backround</a:t>
            </a:r>
            <a:endParaRPr lang="en-GB" dirty="0"/>
          </a:p>
        </p:txBody>
      </p:sp>
      <p:sp>
        <p:nvSpPr>
          <p:cNvPr id="4" name="Slide Number Placeholder 3"/>
          <p:cNvSpPr>
            <a:spLocks noGrp="1"/>
          </p:cNvSpPr>
          <p:nvPr>
            <p:ph type="sldNum" sz="quarter" idx="10"/>
          </p:nvPr>
        </p:nvSpPr>
        <p:spPr/>
        <p:txBody>
          <a:bodyPr/>
          <a:lstStyle/>
          <a:p>
            <a:fld id="{14761592-5673-40AF-88E7-E9A173B83576}"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508914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88" y="-2575"/>
            <a:ext cx="9144000" cy="4041547"/>
          </a:xfrm>
          <a:prstGeom prst="rect">
            <a:avLst/>
          </a:prstGeom>
        </p:spPr>
      </p:pic>
      <p:sp>
        <p:nvSpPr>
          <p:cNvPr id="2" name="Title 1"/>
          <p:cNvSpPr>
            <a:spLocks noGrp="1"/>
          </p:cNvSpPr>
          <p:nvPr>
            <p:ph type="ctrTitle"/>
          </p:nvPr>
        </p:nvSpPr>
        <p:spPr>
          <a:xfrm>
            <a:off x="222222" y="5157192"/>
            <a:ext cx="6408712" cy="893961"/>
          </a:xfrm>
        </p:spPr>
        <p:txBody>
          <a:bodyPr anchor="t">
            <a:normAutofit/>
          </a:bodyPr>
          <a:lstStyle>
            <a:lvl1pPr algn="l">
              <a:defRPr sz="3200" b="1"/>
            </a:lvl1pPr>
          </a:lstStyle>
          <a:p>
            <a:r>
              <a:rPr lang="en-US" smtClean="0"/>
              <a:t>Click to edit Master title style</a:t>
            </a:r>
            <a:endParaRPr lang="en-GB" dirty="0"/>
          </a:p>
        </p:txBody>
      </p:sp>
      <p:sp>
        <p:nvSpPr>
          <p:cNvPr id="3" name="Subtitle 2"/>
          <p:cNvSpPr>
            <a:spLocks noGrp="1"/>
          </p:cNvSpPr>
          <p:nvPr>
            <p:ph type="subTitle" idx="1"/>
          </p:nvPr>
        </p:nvSpPr>
        <p:spPr>
          <a:xfrm>
            <a:off x="222222" y="6089642"/>
            <a:ext cx="6400800" cy="538314"/>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2285" y="5487758"/>
            <a:ext cx="1584176" cy="1326748"/>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36354" y="1293289"/>
            <a:ext cx="1456126" cy="1456126"/>
          </a:xfrm>
          <a:prstGeom prst="rect">
            <a:avLst/>
          </a:prstGeom>
          <a:ln w="12700">
            <a:solidFill>
              <a:schemeClr val="bg1"/>
            </a:solidFill>
          </a:ln>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52178" y="1293289"/>
            <a:ext cx="1456126" cy="1456126"/>
          </a:xfrm>
          <a:prstGeom prst="rect">
            <a:avLst/>
          </a:prstGeom>
          <a:ln w="12700">
            <a:solidFill>
              <a:schemeClr val="bg1"/>
            </a:solidFill>
          </a:ln>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683826" y="1293289"/>
            <a:ext cx="1456126" cy="1456126"/>
          </a:xfrm>
          <a:prstGeom prst="rect">
            <a:avLst/>
          </a:prstGeom>
          <a:ln w="12700">
            <a:solidFill>
              <a:schemeClr val="bg1"/>
            </a:solidFill>
          </a:ln>
        </p:spPr>
      </p:pic>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68002" y="1293289"/>
            <a:ext cx="1456126" cy="1456126"/>
          </a:xfrm>
          <a:prstGeom prst="rect">
            <a:avLst/>
          </a:prstGeom>
          <a:ln w="12700">
            <a:solidFill>
              <a:schemeClr val="bg1"/>
            </a:solidFill>
          </a:ln>
        </p:spPr>
      </p:pic>
    </p:spTree>
    <p:extLst>
      <p:ext uri="{BB962C8B-B14F-4D97-AF65-F5344CB8AC3E}">
        <p14:creationId xmlns:p14="http://schemas.microsoft.com/office/powerpoint/2010/main" val="4099505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00263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4D85D0C-770D-473E-9E37-C5C48F2D469F}" type="datetimeFigureOut">
              <a:rPr lang="en-GB" smtClean="0">
                <a:solidFill>
                  <a:prstClr val="black">
                    <a:tint val="75000"/>
                  </a:prstClr>
                </a:solidFill>
              </a:rPr>
              <a:pPr/>
              <a:t>22/01/2016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A5179D1-0FB0-4EB5-A1B5-F22954D365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06461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D85D0C-770D-473E-9E37-C5C48F2D469F}" type="datetimeFigureOut">
              <a:rPr lang="en-GB" smtClean="0">
                <a:solidFill>
                  <a:prstClr val="black">
                    <a:tint val="75000"/>
                  </a:prstClr>
                </a:solidFill>
              </a:rPr>
              <a:pPr/>
              <a:t>22/01/2016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A5179D1-0FB0-4EB5-A1B5-F22954D365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04808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D85D0C-770D-473E-9E37-C5C48F2D469F}" type="datetimeFigureOut">
              <a:rPr lang="en-GB" smtClean="0">
                <a:solidFill>
                  <a:prstClr val="black">
                    <a:tint val="75000"/>
                  </a:prstClr>
                </a:solidFill>
              </a:rPr>
              <a:pPr/>
              <a:t>22/01/2016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A5179D1-0FB0-4EB5-A1B5-F22954D365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70148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4D85D0C-770D-473E-9E37-C5C48F2D469F}" type="datetimeFigureOut">
              <a:rPr lang="en-GB" smtClean="0">
                <a:solidFill>
                  <a:prstClr val="black">
                    <a:tint val="75000"/>
                  </a:prstClr>
                </a:solidFill>
              </a:rPr>
              <a:pPr/>
              <a:t>22/01/2016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A5179D1-0FB0-4EB5-A1B5-F22954D365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3926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4D85D0C-770D-473E-9E37-C5C48F2D469F}" type="datetimeFigureOut">
              <a:rPr lang="en-GB" smtClean="0">
                <a:solidFill>
                  <a:prstClr val="black">
                    <a:tint val="75000"/>
                  </a:prstClr>
                </a:solidFill>
              </a:rPr>
              <a:pPr/>
              <a:t>22/01/2016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A5179D1-0FB0-4EB5-A1B5-F22954D365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69976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4D85D0C-770D-473E-9E37-C5C48F2D469F}" type="datetimeFigureOut">
              <a:rPr lang="en-GB" smtClean="0">
                <a:solidFill>
                  <a:prstClr val="black">
                    <a:tint val="75000"/>
                  </a:prstClr>
                </a:solidFill>
              </a:rPr>
              <a:pPr/>
              <a:t>22/01/2016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A5179D1-0FB0-4EB5-A1B5-F22954D365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0477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D85D0C-770D-473E-9E37-C5C48F2D469F}" type="datetimeFigureOut">
              <a:rPr lang="en-GB" smtClean="0">
                <a:solidFill>
                  <a:prstClr val="black">
                    <a:tint val="75000"/>
                  </a:prstClr>
                </a:solidFill>
              </a:rPr>
              <a:pPr/>
              <a:t>22/01/2016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A5179D1-0FB0-4EB5-A1B5-F22954D365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35266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D85D0C-770D-473E-9E37-C5C48F2D469F}" type="datetimeFigureOut">
              <a:rPr lang="en-GB" smtClean="0">
                <a:solidFill>
                  <a:prstClr val="black">
                    <a:tint val="75000"/>
                  </a:prstClr>
                </a:solidFill>
              </a:rPr>
              <a:pPr/>
              <a:t>22/01/2016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A5179D1-0FB0-4EB5-A1B5-F22954D365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04270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D85D0C-770D-473E-9E37-C5C48F2D469F}" type="datetimeFigureOut">
              <a:rPr lang="en-GB" smtClean="0">
                <a:solidFill>
                  <a:prstClr val="black">
                    <a:tint val="75000"/>
                  </a:prstClr>
                </a:solidFill>
              </a:rPr>
              <a:pPr/>
              <a:t>22/01/2016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A5179D1-0FB0-4EB5-A1B5-F22954D365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9016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32075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D85D0C-770D-473E-9E37-C5C48F2D469F}" type="datetimeFigureOut">
              <a:rPr lang="en-GB" smtClean="0">
                <a:solidFill>
                  <a:prstClr val="black">
                    <a:tint val="75000"/>
                  </a:prstClr>
                </a:solidFill>
              </a:rPr>
              <a:pPr/>
              <a:t>22/01/2016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A5179D1-0FB0-4EB5-A1B5-F22954D365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70886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D85D0C-770D-473E-9E37-C5C48F2D469F}" type="datetimeFigureOut">
              <a:rPr lang="en-GB" smtClean="0">
                <a:solidFill>
                  <a:prstClr val="black">
                    <a:tint val="75000"/>
                  </a:prstClr>
                </a:solidFill>
              </a:rPr>
              <a:pPr/>
              <a:t>22/01/2016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A5179D1-0FB0-4EB5-A1B5-F22954D365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5056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8E2650E-80A2-4ACD-97D8-6CEF62830AF2}" type="datetimeFigureOut">
              <a:rPr lang="en-GB" smtClean="0">
                <a:solidFill>
                  <a:prstClr val="black">
                    <a:tint val="75000"/>
                  </a:prstClr>
                </a:solidFill>
              </a:rPr>
              <a:pPr/>
              <a:t>22/01/2016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8F2F83A-8C9E-4318-A0D7-72BAA1FCB9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31151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E2650E-80A2-4ACD-97D8-6CEF62830AF2}" type="datetimeFigureOut">
              <a:rPr lang="en-GB" smtClean="0">
                <a:solidFill>
                  <a:prstClr val="black">
                    <a:tint val="75000"/>
                  </a:prstClr>
                </a:solidFill>
              </a:rPr>
              <a:pPr/>
              <a:t>22/01/2016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8F2F83A-8C9E-4318-A0D7-72BAA1FCB9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119425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E2650E-80A2-4ACD-97D8-6CEF62830AF2}" type="datetimeFigureOut">
              <a:rPr lang="en-GB" smtClean="0">
                <a:solidFill>
                  <a:prstClr val="black">
                    <a:tint val="75000"/>
                  </a:prstClr>
                </a:solidFill>
              </a:rPr>
              <a:pPr/>
              <a:t>22/01/2016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8F2F83A-8C9E-4318-A0D7-72BAA1FCB9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2964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8E2650E-80A2-4ACD-97D8-6CEF62830AF2}" type="datetimeFigureOut">
              <a:rPr lang="en-GB" smtClean="0">
                <a:solidFill>
                  <a:prstClr val="black">
                    <a:tint val="75000"/>
                  </a:prstClr>
                </a:solidFill>
              </a:rPr>
              <a:pPr/>
              <a:t>22/01/2016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8F2F83A-8C9E-4318-A0D7-72BAA1FCB9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07514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8E2650E-80A2-4ACD-97D8-6CEF62830AF2}" type="datetimeFigureOut">
              <a:rPr lang="en-GB" smtClean="0">
                <a:solidFill>
                  <a:prstClr val="black">
                    <a:tint val="75000"/>
                  </a:prstClr>
                </a:solidFill>
              </a:rPr>
              <a:pPr/>
              <a:t>22/01/2016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8F2F83A-8C9E-4318-A0D7-72BAA1FCB9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1440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8E2650E-80A2-4ACD-97D8-6CEF62830AF2}" type="datetimeFigureOut">
              <a:rPr lang="en-GB" smtClean="0">
                <a:solidFill>
                  <a:prstClr val="black">
                    <a:tint val="75000"/>
                  </a:prstClr>
                </a:solidFill>
              </a:rPr>
              <a:pPr/>
              <a:t>22/01/2016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8F2F83A-8C9E-4318-A0D7-72BAA1FCB9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00582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2650E-80A2-4ACD-97D8-6CEF62830AF2}" type="datetimeFigureOut">
              <a:rPr lang="en-GB" smtClean="0">
                <a:solidFill>
                  <a:prstClr val="black">
                    <a:tint val="75000"/>
                  </a:prstClr>
                </a:solidFill>
              </a:rPr>
              <a:pPr/>
              <a:t>22/01/2016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8F2F83A-8C9E-4318-A0D7-72BAA1FCB9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1658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E2650E-80A2-4ACD-97D8-6CEF62830AF2}" type="datetimeFigureOut">
              <a:rPr lang="en-GB" smtClean="0">
                <a:solidFill>
                  <a:prstClr val="black">
                    <a:tint val="75000"/>
                  </a:prstClr>
                </a:solidFill>
              </a:rPr>
              <a:pPr/>
              <a:t>22/01/2016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8F2F83A-8C9E-4318-A0D7-72BAA1FCB9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5179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090656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E2650E-80A2-4ACD-97D8-6CEF62830AF2}" type="datetimeFigureOut">
              <a:rPr lang="en-GB" smtClean="0">
                <a:solidFill>
                  <a:prstClr val="black">
                    <a:tint val="75000"/>
                  </a:prstClr>
                </a:solidFill>
              </a:rPr>
              <a:pPr/>
              <a:t>22/01/2016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8F2F83A-8C9E-4318-A0D7-72BAA1FCB9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244889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E2650E-80A2-4ACD-97D8-6CEF62830AF2}" type="datetimeFigureOut">
              <a:rPr lang="en-GB" smtClean="0">
                <a:solidFill>
                  <a:prstClr val="black">
                    <a:tint val="75000"/>
                  </a:prstClr>
                </a:solidFill>
              </a:rPr>
              <a:pPr/>
              <a:t>22/01/2016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8F2F83A-8C9E-4318-A0D7-72BAA1FCB9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809204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E2650E-80A2-4ACD-97D8-6CEF62830AF2}" type="datetimeFigureOut">
              <a:rPr lang="en-GB" smtClean="0">
                <a:solidFill>
                  <a:prstClr val="black">
                    <a:tint val="75000"/>
                  </a:prstClr>
                </a:solidFill>
              </a:rPr>
              <a:pPr/>
              <a:t>22/01/2016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8F2F83A-8C9E-4318-A0D7-72BAA1FCB9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277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94528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82150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471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3008313" cy="1162050"/>
          </a:xfrm>
        </p:spPr>
        <p:txBody>
          <a:bodyPr anchor="b"/>
          <a:lstStyle>
            <a:lvl1pPr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3575050" y="764704"/>
            <a:ext cx="5111750" cy="5361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2204864"/>
            <a:ext cx="3008313" cy="39212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84960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22640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12324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48680"/>
            <a:ext cx="8229600" cy="936104"/>
          </a:xfrm>
          <a:prstGeom prst="rect">
            <a:avLst/>
          </a:prstGeom>
        </p:spPr>
        <p:txBody>
          <a:bodyPr vert="horz" lIns="91440" tIns="45720" rIns="91440" bIns="45720" rtlCol="0" anchor="t">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6371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6" name="Picture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75355" y="6479312"/>
            <a:ext cx="1833105" cy="283630"/>
          </a:xfrm>
          <a:prstGeom prst="rect">
            <a:avLst/>
          </a:prstGeom>
        </p:spPr>
      </p:pic>
      <p:pic>
        <p:nvPicPr>
          <p:cNvPr id="9" name="Picture 8"/>
          <p:cNvPicPr>
            <a:picLocks noChangeAspect="1"/>
          </p:cNvPicPr>
          <p:nvPr/>
        </p:nvPicPr>
        <p:blipFill rotWithShape="1">
          <a:blip r:embed="rId13">
            <a:duotone>
              <a:schemeClr val="accent1">
                <a:shade val="45000"/>
                <a:satMod val="135000"/>
              </a:schemeClr>
              <a:prstClr val="white"/>
            </a:duotone>
            <a:extLst>
              <a:ext uri="{28A0092B-C50C-407E-A947-70E740481C1C}">
                <a14:useLocalDpi xmlns:a14="http://schemas.microsoft.com/office/drawing/2010/main" val="0"/>
              </a:ext>
            </a:extLst>
          </a:blip>
          <a:srcRect b="88859"/>
          <a:stretch/>
        </p:blipFill>
        <p:spPr>
          <a:xfrm>
            <a:off x="-1588" y="-2574"/>
            <a:ext cx="9144000" cy="450250"/>
          </a:xfrm>
          <a:prstGeom prst="rect">
            <a:avLst/>
          </a:prstGeom>
        </p:spPr>
      </p:pic>
    </p:spTree>
    <p:extLst>
      <p:ext uri="{BB962C8B-B14F-4D97-AF65-F5344CB8AC3E}">
        <p14:creationId xmlns:p14="http://schemas.microsoft.com/office/powerpoint/2010/main" val="3884554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D85D0C-770D-473E-9E37-C5C48F2D469F}" type="datetimeFigureOut">
              <a:rPr lang="en-GB" smtClean="0">
                <a:solidFill>
                  <a:prstClr val="black">
                    <a:tint val="75000"/>
                  </a:prstClr>
                </a:solidFill>
              </a:rPr>
              <a:pPr/>
              <a:t>22/01/2016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179D1-0FB0-4EB5-A1B5-F22954D365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03625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E2650E-80A2-4ACD-97D8-6CEF62830AF2}" type="datetimeFigureOut">
              <a:rPr lang="en-GB" smtClean="0">
                <a:solidFill>
                  <a:prstClr val="black">
                    <a:tint val="75000"/>
                  </a:prstClr>
                </a:solidFill>
              </a:rPr>
              <a:pPr/>
              <a:t>22/01/2016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F2F83A-8C9E-4318-A0D7-72BAA1FCB9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679512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government/publications/national-pupil-database-user-guide-and-supporting-information" TargetMode="External"/><Relationship Id="rId2" Type="http://schemas.openxmlformats.org/officeDocument/2006/relationships/hyperlink" Target="http://www.hesa.ac.uk/content/view/2832/39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analytical.services@hesa.ac.uk"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9.gi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2.xml"/><Relationship Id="rId4" Type="http://schemas.openxmlformats.org/officeDocument/2006/relationships/image" Target="../media/image9.gi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3.xml"/><Relationship Id="rId5" Type="http://schemas.openxmlformats.org/officeDocument/2006/relationships/image" Target="../media/image13.png"/><Relationship Id="rId4" Type="http://schemas.openxmlformats.org/officeDocument/2006/relationships/image" Target="../media/image9.gif"/></Relationships>
</file>

<file path=ppt/slides/_rels/slide1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9.gi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9.gif"/><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9.xml"/><Relationship Id="rId7" Type="http://schemas.openxmlformats.org/officeDocument/2006/relationships/diagramColors" Target="../diagrams/colors1.xml"/><Relationship Id="rId2" Type="http://schemas.openxmlformats.org/officeDocument/2006/relationships/slideLayout" Target="../slideLayouts/slideLayout16.xml"/><Relationship Id="rId1" Type="http://schemas.openxmlformats.org/officeDocument/2006/relationships/tags" Target="../tags/tag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9.gif"/></Relationships>
</file>

<file path=ppt/slides/_rels/slide2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0.xml"/><Relationship Id="rId7" Type="http://schemas.openxmlformats.org/officeDocument/2006/relationships/diagramColors" Target="../diagrams/colors2.xml"/><Relationship Id="rId2" Type="http://schemas.openxmlformats.org/officeDocument/2006/relationships/slideLayout" Target="../slideLayouts/slideLayout16.xml"/><Relationship Id="rId1" Type="http://schemas.openxmlformats.org/officeDocument/2006/relationships/tags" Target="../tags/tag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9.gif"/></Relationships>
</file>

<file path=ppt/slides/_rels/slide2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16.xml"/><Relationship Id="rId1" Type="http://schemas.openxmlformats.org/officeDocument/2006/relationships/tags" Target="../tags/tag8.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16.xml"/><Relationship Id="rId1" Type="http://schemas.openxmlformats.org/officeDocument/2006/relationships/tags" Target="../tags/tag9.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16.xml"/><Relationship Id="rId1" Type="http://schemas.openxmlformats.org/officeDocument/2006/relationships/tags" Target="../tags/tag10.xml"/></Relationships>
</file>

<file path=ppt/slides/_rels/slide2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16.xml"/><Relationship Id="rId1" Type="http://schemas.openxmlformats.org/officeDocument/2006/relationships/tags" Target="../tags/tag11.xml"/><Relationship Id="rId4" Type="http://schemas.openxmlformats.org/officeDocument/2006/relationships/chart" Target="../charts/chart1.xml"/></Relationships>
</file>

<file path=ppt/slides/_rels/slide2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8801"/>
            <a:ext cx="7772400" cy="1971650"/>
          </a:xfrm>
        </p:spPr>
        <p:txBody>
          <a:bodyPr>
            <a:normAutofit fontScale="90000"/>
          </a:bodyPr>
          <a:lstStyle/>
          <a:p>
            <a:r>
              <a:rPr lang="en-GB" dirty="0" smtClean="0">
                <a:solidFill>
                  <a:schemeClr val="tx2">
                    <a:lumMod val="75000"/>
                  </a:schemeClr>
                </a:solidFill>
                <a:effectLst>
                  <a:outerShdw blurRad="38100" dist="38100" dir="2700000" algn="tl">
                    <a:srgbClr val="000000">
                      <a:alpha val="43137"/>
                    </a:srgbClr>
                  </a:outerShdw>
                </a:effectLst>
              </a:rPr>
              <a:t>ESRC SEMINAR SERIES 2014-2016</a:t>
            </a:r>
            <a:br>
              <a:rPr lang="en-GB" dirty="0" smtClean="0">
                <a:solidFill>
                  <a:schemeClr val="tx2">
                    <a:lumMod val="75000"/>
                  </a:schemeClr>
                </a:solidFill>
                <a:effectLst>
                  <a:outerShdw blurRad="38100" dist="38100" dir="2700000" algn="tl">
                    <a:srgbClr val="000000">
                      <a:alpha val="43137"/>
                    </a:srgbClr>
                  </a:outerShdw>
                </a:effectLst>
              </a:rPr>
            </a:br>
            <a:r>
              <a:rPr lang="en-GB" sz="3200" dirty="0" smtClean="0">
                <a:solidFill>
                  <a:schemeClr val="tx2">
                    <a:lumMod val="75000"/>
                  </a:schemeClr>
                </a:solidFill>
                <a:effectLst>
                  <a:outerShdw blurRad="38100" dist="38100" dir="2700000" algn="tl">
                    <a:srgbClr val="000000">
                      <a:alpha val="43137"/>
                    </a:srgbClr>
                  </a:outerShdw>
                </a:effectLst>
              </a:rPr>
              <a:t>Higher Vocational Education and Pedagogy</a:t>
            </a:r>
            <a:br>
              <a:rPr lang="en-GB" sz="3200" dirty="0" smtClean="0">
                <a:solidFill>
                  <a:schemeClr val="tx2">
                    <a:lumMod val="75000"/>
                  </a:schemeClr>
                </a:solidFill>
                <a:effectLst>
                  <a:outerShdw blurRad="38100" dist="38100" dir="2700000" algn="tl">
                    <a:srgbClr val="000000">
                      <a:alpha val="43137"/>
                    </a:srgbClr>
                  </a:outerShdw>
                </a:effectLst>
              </a:rPr>
            </a:br>
            <a:r>
              <a:rPr lang="en-GB" sz="3200" dirty="0" smtClean="0">
                <a:solidFill>
                  <a:schemeClr val="tx2">
                    <a:lumMod val="75000"/>
                  </a:schemeClr>
                </a:solidFill>
                <a:effectLst>
                  <a:outerShdw blurRad="38100" dist="38100" dir="2700000" algn="tl">
                    <a:srgbClr val="000000">
                      <a:alpha val="43137"/>
                    </a:srgbClr>
                  </a:outerShdw>
                </a:effectLst>
              </a:rPr>
              <a:t>HIVE PED</a:t>
            </a:r>
            <a:r>
              <a:rPr lang="en-GB" sz="3200" dirty="0" smtClean="0"/>
              <a:t/>
            </a:r>
            <a:br>
              <a:rPr lang="en-GB" sz="3200" dirty="0" smtClean="0"/>
            </a:br>
            <a:endParaRPr lang="en-GB" sz="3600" dirty="0"/>
          </a:p>
        </p:txBody>
      </p:sp>
      <p:sp>
        <p:nvSpPr>
          <p:cNvPr id="3" name="Subtitle 2"/>
          <p:cNvSpPr>
            <a:spLocks noGrp="1"/>
          </p:cNvSpPr>
          <p:nvPr>
            <p:ph type="subTitle" idx="1"/>
          </p:nvPr>
        </p:nvSpPr>
        <p:spPr>
          <a:xfrm>
            <a:off x="539552" y="3717032"/>
            <a:ext cx="7560840" cy="1800200"/>
          </a:xfrm>
        </p:spPr>
        <p:txBody>
          <a:bodyPr>
            <a:normAutofit fontScale="92500" lnSpcReduction="20000"/>
          </a:bodyPr>
          <a:lstStyle/>
          <a:p>
            <a:r>
              <a:rPr lang="en-GB" b="1" dirty="0" smtClean="0">
                <a:solidFill>
                  <a:schemeClr val="tx2">
                    <a:lumMod val="75000"/>
                  </a:schemeClr>
                </a:solidFill>
              </a:rPr>
              <a:t>A Methodology for Tracking the Progression of Vocational Learners</a:t>
            </a:r>
          </a:p>
          <a:p>
            <a:r>
              <a:rPr lang="en-GB" dirty="0" smtClean="0">
                <a:solidFill>
                  <a:schemeClr val="bg1">
                    <a:lumMod val="50000"/>
                  </a:schemeClr>
                </a:solidFill>
              </a:rPr>
              <a:t>Dr Suzie Dent - HESA</a:t>
            </a:r>
          </a:p>
          <a:p>
            <a:r>
              <a:rPr lang="en-GB" dirty="0" smtClean="0">
                <a:solidFill>
                  <a:schemeClr val="bg1">
                    <a:lumMod val="50000"/>
                  </a:schemeClr>
                </a:solidFill>
              </a:rPr>
              <a:t>Sharon Smith - University of Greenwich</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56417" cy="141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5733256"/>
            <a:ext cx="1428750" cy="752475"/>
          </a:xfrm>
          <a:prstGeom prst="rect">
            <a:avLst/>
          </a:prstGeom>
        </p:spPr>
      </p:pic>
      <p:sp>
        <p:nvSpPr>
          <p:cNvPr id="5" name="Rectangle 4"/>
          <p:cNvSpPr/>
          <p:nvPr/>
        </p:nvSpPr>
        <p:spPr>
          <a:xfrm>
            <a:off x="2567430" y="5904707"/>
            <a:ext cx="4032448" cy="892552"/>
          </a:xfrm>
          <a:prstGeom prst="rect">
            <a:avLst/>
          </a:prstGeom>
        </p:spPr>
        <p:txBody>
          <a:bodyPr wrap="square">
            <a:spAutoFit/>
          </a:bodyPr>
          <a:lstStyle/>
          <a:p>
            <a:pPr algn="ctr"/>
            <a:r>
              <a:rPr lang="en-GB" dirty="0" smtClean="0">
                <a:solidFill>
                  <a:prstClr val="black"/>
                </a:solidFill>
              </a:rPr>
              <a:t>Centre </a:t>
            </a:r>
            <a:r>
              <a:rPr lang="en-GB" dirty="0">
                <a:solidFill>
                  <a:prstClr val="black"/>
                </a:solidFill>
              </a:rPr>
              <a:t>for Leadership and Enterprise</a:t>
            </a:r>
            <a:r>
              <a:rPr lang="en-GB" dirty="0" smtClean="0">
                <a:solidFill>
                  <a:prstClr val="black"/>
                </a:solidFill>
              </a:rPr>
              <a:t>,  Faculty </a:t>
            </a:r>
            <a:r>
              <a:rPr lang="en-GB" dirty="0">
                <a:solidFill>
                  <a:prstClr val="black"/>
                </a:solidFill>
              </a:rPr>
              <a:t>of Education and Health</a:t>
            </a:r>
            <a:r>
              <a:rPr lang="en-GB" sz="2000" dirty="0">
                <a:solidFill>
                  <a:prstClr val="black"/>
                </a:solidFill>
              </a:rPr>
              <a:t/>
            </a:r>
            <a:br>
              <a:rPr lang="en-GB" sz="2000" dirty="0">
                <a:solidFill>
                  <a:prstClr val="black"/>
                </a:solidFill>
              </a:rPr>
            </a:br>
            <a:endParaRPr lang="en-GB" sz="1600" dirty="0">
              <a:solidFill>
                <a:prstClr val="black"/>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5733256"/>
            <a:ext cx="1080120" cy="905171"/>
          </a:xfrm>
          <a:prstGeom prst="rect">
            <a:avLst/>
          </a:prstGeom>
        </p:spPr>
      </p:pic>
    </p:spTree>
    <p:extLst>
      <p:ext uri="{BB962C8B-B14F-4D97-AF65-F5344CB8AC3E}">
        <p14:creationId xmlns:p14="http://schemas.microsoft.com/office/powerpoint/2010/main" val="3323476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Combining matched data with HESA data</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HESA student data may be combined with client data to form an anonymous dataset. For example, may include:</a:t>
            </a:r>
          </a:p>
          <a:p>
            <a:r>
              <a:rPr lang="en-GB" dirty="0" smtClean="0"/>
              <a:t>Person </a:t>
            </a:r>
            <a:r>
              <a:rPr lang="en-GB" dirty="0"/>
              <a:t>attributes </a:t>
            </a:r>
            <a:r>
              <a:rPr lang="en-GB" dirty="0" smtClean="0"/>
              <a:t>(gender</a:t>
            </a:r>
            <a:r>
              <a:rPr lang="en-GB" dirty="0"/>
              <a:t>, ethnicity, </a:t>
            </a:r>
            <a:r>
              <a:rPr lang="en-GB" dirty="0" smtClean="0"/>
              <a:t>age,…)</a:t>
            </a:r>
          </a:p>
          <a:p>
            <a:r>
              <a:rPr lang="en-GB" dirty="0"/>
              <a:t>Entry information (qualifications </a:t>
            </a:r>
            <a:r>
              <a:rPr lang="en-GB" dirty="0" smtClean="0"/>
              <a:t>held, domicile,…)</a:t>
            </a:r>
            <a:endParaRPr lang="en-GB" dirty="0"/>
          </a:p>
          <a:p>
            <a:r>
              <a:rPr lang="en-GB" dirty="0" smtClean="0"/>
              <a:t>Course </a:t>
            </a:r>
            <a:r>
              <a:rPr lang="en-GB" dirty="0"/>
              <a:t>information (level, mode, </a:t>
            </a:r>
            <a:r>
              <a:rPr lang="en-GB" dirty="0" smtClean="0"/>
              <a:t>subject,…)</a:t>
            </a:r>
            <a:endParaRPr lang="en-GB" dirty="0"/>
          </a:p>
          <a:p>
            <a:r>
              <a:rPr lang="en-GB" dirty="0" smtClean="0"/>
              <a:t>Institution information (name, location, type,…)</a:t>
            </a:r>
          </a:p>
          <a:p>
            <a:r>
              <a:rPr lang="en-GB" dirty="0" smtClean="0"/>
              <a:t>Participation information (school type, participation neighbourhood, socio-economic classification)</a:t>
            </a:r>
          </a:p>
          <a:p>
            <a:pPr marL="0" indent="0">
              <a:buNone/>
            </a:pPr>
            <a:endParaRPr lang="en-GB" dirty="0" smtClean="0"/>
          </a:p>
          <a:p>
            <a:endParaRPr lang="en-GB" dirty="0"/>
          </a:p>
        </p:txBody>
      </p:sp>
    </p:spTree>
    <p:extLst>
      <p:ext uri="{BB962C8B-B14F-4D97-AF65-F5344CB8AC3E}">
        <p14:creationId xmlns:p14="http://schemas.microsoft.com/office/powerpoint/2010/main" val="3424349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Longitudinal matching</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HESA data can be linked forward using student identifiers or more detailed to provide longitudinal information such as:</a:t>
            </a:r>
          </a:p>
          <a:p>
            <a:r>
              <a:rPr lang="en-GB" dirty="0" smtClean="0"/>
              <a:t>Continuation information</a:t>
            </a:r>
          </a:p>
          <a:p>
            <a:r>
              <a:rPr lang="en-GB" dirty="0" smtClean="0"/>
              <a:t>Qualification information : level, classification</a:t>
            </a:r>
          </a:p>
          <a:p>
            <a:r>
              <a:rPr lang="en-GB" dirty="0" smtClean="0"/>
              <a:t>Destination of leavers (six months after leaving)</a:t>
            </a:r>
          </a:p>
          <a:p>
            <a:pPr lvl="1"/>
            <a:r>
              <a:rPr lang="en-GB" dirty="0" smtClean="0"/>
              <a:t>Activity (employment, further study, unemployed, other)</a:t>
            </a:r>
          </a:p>
          <a:p>
            <a:pPr lvl="1"/>
            <a:r>
              <a:rPr lang="en-GB" dirty="0" smtClean="0"/>
              <a:t>Location of activity</a:t>
            </a:r>
          </a:p>
          <a:p>
            <a:pPr lvl="1"/>
            <a:r>
              <a:rPr lang="en-GB" dirty="0" smtClean="0"/>
              <a:t>Average salary</a:t>
            </a:r>
          </a:p>
          <a:p>
            <a:pPr lvl="1"/>
            <a:endParaRPr lang="en-GB" dirty="0"/>
          </a:p>
        </p:txBody>
      </p:sp>
    </p:spTree>
    <p:extLst>
      <p:ext uri="{BB962C8B-B14F-4D97-AF65-F5344CB8AC3E}">
        <p14:creationId xmlns:p14="http://schemas.microsoft.com/office/powerpoint/2010/main" val="3065998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NPD-ILR-HESA linked dataset</a:t>
            </a:r>
            <a:endParaRPr lang="en-GB" dirty="0"/>
          </a:p>
        </p:txBody>
      </p:sp>
      <p:sp>
        <p:nvSpPr>
          <p:cNvPr id="3" name="Content Placeholder 2"/>
          <p:cNvSpPr>
            <a:spLocks noGrp="1"/>
          </p:cNvSpPr>
          <p:nvPr>
            <p:ph idx="1"/>
          </p:nvPr>
        </p:nvSpPr>
        <p:spPr/>
        <p:txBody>
          <a:bodyPr>
            <a:normAutofit fontScale="85000" lnSpcReduction="10000"/>
          </a:bodyPr>
          <a:lstStyle/>
          <a:p>
            <a:r>
              <a:rPr lang="en-GB" dirty="0" err="1" smtClean="0"/>
              <a:t>DfE</a:t>
            </a:r>
            <a:r>
              <a:rPr lang="en-GB" dirty="0" smtClean="0"/>
              <a:t> link HESA data (2004/05 to 2011/12) to the Individual Learner Record (ILR) and National Pupil Database (NPD) to form linked NPD-ILR-HESA dataset</a:t>
            </a:r>
          </a:p>
          <a:p>
            <a:r>
              <a:rPr lang="en-GB" dirty="0" smtClean="0"/>
              <a:t>Linked dataset </a:t>
            </a:r>
            <a:r>
              <a:rPr lang="en-GB" dirty="0"/>
              <a:t>i</a:t>
            </a:r>
            <a:r>
              <a:rPr lang="en-GB" dirty="0" smtClean="0"/>
              <a:t>ncludes a subset of the HESA student data</a:t>
            </a:r>
          </a:p>
          <a:p>
            <a:r>
              <a:rPr lang="en-GB" dirty="0" smtClean="0"/>
              <a:t>Extracts from the linked dataset available on an ad-hoc basis</a:t>
            </a:r>
          </a:p>
          <a:p>
            <a:r>
              <a:rPr lang="en-GB" dirty="0" smtClean="0"/>
              <a:t>Available for research purposes only</a:t>
            </a:r>
          </a:p>
          <a:p>
            <a:r>
              <a:rPr lang="en-GB" dirty="0" smtClean="0"/>
              <a:t>Any requests including HESA data must be approved by HESA subject to data protection risk assessment</a:t>
            </a:r>
          </a:p>
          <a:p>
            <a:r>
              <a:rPr lang="en-GB" dirty="0" smtClean="0"/>
              <a:t>Additional information: </a:t>
            </a:r>
          </a:p>
          <a:p>
            <a:pPr marL="400050" lvl="1" indent="0">
              <a:buNone/>
            </a:pPr>
            <a:r>
              <a:rPr lang="en-GB" dirty="0" smtClean="0">
                <a:hlinkClick r:id="rId2"/>
              </a:rPr>
              <a:t>http</a:t>
            </a:r>
            <a:r>
              <a:rPr lang="en-GB" dirty="0">
                <a:hlinkClick r:id="rId2"/>
              </a:rPr>
              <a:t>://</a:t>
            </a:r>
            <a:r>
              <a:rPr lang="en-GB" dirty="0" smtClean="0">
                <a:hlinkClick r:id="rId2"/>
              </a:rPr>
              <a:t>www.hesa.ac.uk/content/view/2832/394/</a:t>
            </a:r>
            <a:endParaRPr lang="en-GB" dirty="0" smtClean="0"/>
          </a:p>
          <a:p>
            <a:pPr marL="400050" lvl="1" indent="0">
              <a:buNone/>
            </a:pPr>
            <a:r>
              <a:rPr lang="en-GB" dirty="0" smtClean="0">
                <a:hlinkClick r:id="rId3"/>
              </a:rPr>
              <a:t>https</a:t>
            </a:r>
            <a:r>
              <a:rPr lang="en-GB" dirty="0">
                <a:hlinkClick r:id="rId3"/>
              </a:rPr>
              <a:t>://</a:t>
            </a:r>
            <a:r>
              <a:rPr lang="en-GB" dirty="0" smtClean="0">
                <a:hlinkClick r:id="rId3"/>
              </a:rPr>
              <a:t>www.gov.uk/government/publications/national-pupil-database-user-guide-and-supporting-information</a:t>
            </a:r>
            <a:endParaRPr lang="en-GB" dirty="0" smtClean="0"/>
          </a:p>
        </p:txBody>
      </p:sp>
    </p:spTree>
    <p:extLst>
      <p:ext uri="{BB962C8B-B14F-4D97-AF65-F5344CB8AC3E}">
        <p14:creationId xmlns:p14="http://schemas.microsoft.com/office/powerpoint/2010/main" val="3528898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222" y="5157192"/>
            <a:ext cx="4925842" cy="1296144"/>
          </a:xfrm>
        </p:spPr>
        <p:txBody>
          <a:bodyPr>
            <a:normAutofit fontScale="90000"/>
          </a:bodyPr>
          <a:lstStyle/>
          <a:p>
            <a:r>
              <a:rPr lang="en-GB" sz="2700" b="0" dirty="0" smtClean="0"/>
              <a:t>Analytical services: </a:t>
            </a:r>
            <a:br>
              <a:rPr lang="en-GB" sz="2700" b="0" dirty="0" smtClean="0"/>
            </a:br>
            <a:r>
              <a:rPr lang="en-GB" sz="2700" b="0" dirty="0" smtClean="0">
                <a:hlinkClick r:id="rId2"/>
              </a:rPr>
              <a:t>analytical.services@hesa.ac.uk</a:t>
            </a:r>
            <a:r>
              <a:rPr lang="en-GB" sz="2700" b="0" dirty="0" smtClean="0"/>
              <a:t/>
            </a:r>
            <a:br>
              <a:rPr lang="en-GB" sz="2700" b="0" dirty="0" smtClean="0"/>
            </a:br>
            <a:r>
              <a:rPr lang="en-GB" sz="2700" b="0" dirty="0" smtClean="0"/>
              <a:t>Tel: 01242 211115</a:t>
            </a:r>
            <a:r>
              <a:rPr lang="en-GB" dirty="0" smtClean="0"/>
              <a:t/>
            </a:r>
            <a:br>
              <a:rPr lang="en-GB" dirty="0" smtClean="0"/>
            </a:br>
            <a:endParaRPr lang="en-GB" dirty="0"/>
          </a:p>
        </p:txBody>
      </p:sp>
    </p:spTree>
    <p:extLst>
      <p:ext uri="{BB962C8B-B14F-4D97-AF65-F5344CB8AC3E}">
        <p14:creationId xmlns:p14="http://schemas.microsoft.com/office/powerpoint/2010/main" val="1706536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lnSpcReduction="10000"/>
          </a:bodyPr>
          <a:lstStyle/>
          <a:p>
            <a:pPr marL="0" indent="0" algn="ctr">
              <a:buNone/>
            </a:pPr>
            <a:r>
              <a:rPr lang="en-GB" sz="5400" b="1" dirty="0" smtClean="0">
                <a:solidFill>
                  <a:srgbClr val="002060"/>
                </a:solidFill>
                <a:effectLst>
                  <a:outerShdw blurRad="38100" dist="38100" dir="2700000" algn="tl">
                    <a:srgbClr val="000000">
                      <a:alpha val="43137"/>
                    </a:srgbClr>
                  </a:outerShdw>
                </a:effectLst>
              </a:rPr>
              <a:t>Progression of Apprentices and </a:t>
            </a:r>
          </a:p>
          <a:p>
            <a:pPr marL="0" indent="0" algn="ctr">
              <a:buNone/>
            </a:pPr>
            <a:r>
              <a:rPr lang="en-GB" sz="5400" b="1" dirty="0" smtClean="0">
                <a:solidFill>
                  <a:srgbClr val="002060"/>
                </a:solidFill>
                <a:effectLst>
                  <a:outerShdw blurRad="38100" dist="38100" dir="2700000" algn="tl">
                    <a:srgbClr val="000000">
                      <a:alpha val="43137"/>
                    </a:srgbClr>
                  </a:outerShdw>
                </a:effectLst>
              </a:rPr>
              <a:t>College leavers </a:t>
            </a:r>
          </a:p>
          <a:p>
            <a:pPr marL="0" indent="0" algn="ctr">
              <a:buNone/>
            </a:pPr>
            <a:r>
              <a:rPr lang="en-GB" sz="5400" b="1" dirty="0" smtClean="0">
                <a:solidFill>
                  <a:srgbClr val="002060"/>
                </a:solidFill>
                <a:effectLst>
                  <a:outerShdw blurRad="38100" dist="38100" dir="2700000" algn="tl">
                    <a:srgbClr val="000000">
                      <a:alpha val="43137"/>
                    </a:srgbClr>
                  </a:outerShdw>
                </a:effectLst>
              </a:rPr>
              <a:t>to </a:t>
            </a:r>
          </a:p>
          <a:p>
            <a:pPr marL="0" indent="0" algn="ctr">
              <a:buNone/>
            </a:pPr>
            <a:r>
              <a:rPr lang="en-GB" sz="5400" b="1" dirty="0" smtClean="0">
                <a:solidFill>
                  <a:srgbClr val="002060"/>
                </a:solidFill>
                <a:effectLst>
                  <a:outerShdw blurRad="38100" dist="38100" dir="2700000" algn="tl">
                    <a:srgbClr val="000000">
                      <a:alpha val="43137"/>
                    </a:srgbClr>
                  </a:outerShdw>
                </a:effectLst>
              </a:rPr>
              <a:t>Higher Education</a:t>
            </a:r>
            <a:endParaRPr lang="en-GB" sz="5400" b="1" dirty="0">
              <a:solidFill>
                <a:srgbClr val="002060"/>
              </a:solidFill>
              <a:effectLst>
                <a:outerShdw blurRad="38100" dist="38100" dir="2700000" algn="tl">
                  <a:srgbClr val="000000">
                    <a:alpha val="43137"/>
                  </a:srgbClr>
                </a:outerShdw>
              </a:effectLst>
            </a:endParaRPr>
          </a:p>
        </p:txBody>
      </p:sp>
      <p:pic>
        <p:nvPicPr>
          <p:cNvPr id="4" name="Picture 3" descr="uog-logo.gif"/>
          <p:cNvPicPr/>
          <p:nvPr/>
        </p:nvPicPr>
        <p:blipFill>
          <a:blip r:embed="rId2"/>
          <a:srcRect/>
          <a:stretch>
            <a:fillRect/>
          </a:stretch>
        </p:blipFill>
        <p:spPr bwMode="auto">
          <a:xfrm>
            <a:off x="6708576" y="188640"/>
            <a:ext cx="2088232" cy="1080120"/>
          </a:xfrm>
          <a:prstGeom prst="rect">
            <a:avLst/>
          </a:prstGeom>
          <a:noFill/>
          <a:ln w="9525">
            <a:noFill/>
            <a:miter lim="800000"/>
            <a:headEnd/>
            <a:tailEnd/>
          </a:ln>
        </p:spPr>
      </p:pic>
    </p:spTree>
    <p:extLst>
      <p:ext uri="{BB962C8B-B14F-4D97-AF65-F5344CB8AC3E}">
        <p14:creationId xmlns:p14="http://schemas.microsoft.com/office/powerpoint/2010/main" val="3683733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143000"/>
          </a:xfrm>
        </p:spPr>
        <p:txBody>
          <a:bodyPr>
            <a:normAutofit fontScale="90000"/>
          </a:bodyPr>
          <a:lstStyle/>
          <a:p>
            <a:r>
              <a:rPr lang="en-GB" b="1" dirty="0" smtClean="0">
                <a:solidFill>
                  <a:schemeClr val="tx2">
                    <a:lumMod val="75000"/>
                  </a:schemeClr>
                </a:solidFill>
              </a:rPr>
              <a:t>Apprentice HE progression research</a:t>
            </a:r>
            <a:endParaRPr lang="en-GB" b="1" dirty="0">
              <a:solidFill>
                <a:schemeClr val="tx2">
                  <a:lumMod val="75000"/>
                </a:schemeClr>
              </a:solidFill>
            </a:endParaRPr>
          </a:p>
        </p:txBody>
      </p:sp>
      <p:pic>
        <p:nvPicPr>
          <p:cNvPr id="4" name="Picture 3" descr="uog-logo.gif"/>
          <p:cNvPicPr/>
          <p:nvPr/>
        </p:nvPicPr>
        <p:blipFill>
          <a:blip r:embed="rId4"/>
          <a:srcRect/>
          <a:stretch>
            <a:fillRect/>
          </a:stretch>
        </p:blipFill>
        <p:spPr bwMode="auto">
          <a:xfrm>
            <a:off x="6708576" y="188640"/>
            <a:ext cx="2088232" cy="1080120"/>
          </a:xfrm>
          <a:prstGeom prst="rect">
            <a:avLst/>
          </a:prstGeom>
          <a:noFill/>
          <a:ln w="9525">
            <a:noFill/>
            <a:miter lim="800000"/>
            <a:headEnd/>
            <a:tailEnd/>
          </a:ln>
        </p:spPr>
      </p:pic>
      <p:sp>
        <p:nvSpPr>
          <p:cNvPr id="5" name="Content Placeholder 4"/>
          <p:cNvSpPr>
            <a:spLocks noGrp="1"/>
          </p:cNvSpPr>
          <p:nvPr>
            <p:ph idx="1"/>
          </p:nvPr>
        </p:nvSpPr>
        <p:spPr>
          <a:xfrm>
            <a:off x="467544" y="1988840"/>
            <a:ext cx="8676456" cy="4525963"/>
          </a:xfrm>
        </p:spPr>
        <p:txBody>
          <a:bodyPr>
            <a:normAutofit lnSpcReduction="10000"/>
          </a:bodyPr>
          <a:lstStyle/>
          <a:p>
            <a:r>
              <a:rPr lang="en-GB" sz="4000" b="1" dirty="0" smtClean="0">
                <a:solidFill>
                  <a:schemeClr val="tx2">
                    <a:lumMod val="60000"/>
                    <a:lumOff val="40000"/>
                  </a:schemeClr>
                </a:solidFill>
              </a:rPr>
              <a:t>Importance of Vocational Progression Tracking Studies (Apprentices &amp; London Level 3)</a:t>
            </a:r>
          </a:p>
          <a:p>
            <a:endParaRPr lang="en-GB" sz="4000" b="1" dirty="0" smtClean="0">
              <a:solidFill>
                <a:schemeClr val="tx2">
                  <a:lumMod val="60000"/>
                  <a:lumOff val="40000"/>
                </a:schemeClr>
              </a:solidFill>
            </a:endParaRPr>
          </a:p>
          <a:p>
            <a:r>
              <a:rPr lang="en-GB" sz="4000" b="1" dirty="0" smtClean="0">
                <a:solidFill>
                  <a:schemeClr val="tx2">
                    <a:lumMod val="60000"/>
                    <a:lumOff val="40000"/>
                  </a:schemeClr>
                </a:solidFill>
              </a:rPr>
              <a:t>Contextual information</a:t>
            </a:r>
          </a:p>
          <a:p>
            <a:endParaRPr lang="en-GB" sz="4000" b="1" dirty="0" smtClean="0">
              <a:solidFill>
                <a:schemeClr val="tx2">
                  <a:lumMod val="60000"/>
                  <a:lumOff val="40000"/>
                </a:schemeClr>
              </a:solidFill>
            </a:endParaRPr>
          </a:p>
          <a:p>
            <a:r>
              <a:rPr lang="en-GB" sz="4000" b="1" dirty="0" smtClean="0">
                <a:solidFill>
                  <a:schemeClr val="tx2">
                    <a:lumMod val="60000"/>
                    <a:lumOff val="40000"/>
                  </a:schemeClr>
                </a:solidFill>
              </a:rPr>
              <a:t>Key results</a:t>
            </a:r>
          </a:p>
          <a:p>
            <a:endParaRPr lang="en-GB" sz="4000" b="1" dirty="0">
              <a:solidFill>
                <a:schemeClr val="tx2">
                  <a:lumMod val="60000"/>
                  <a:lumOff val="40000"/>
                </a:schemeClr>
              </a:solidFill>
            </a:endParaRPr>
          </a:p>
        </p:txBody>
      </p:sp>
    </p:spTree>
    <p:custDataLst>
      <p:tags r:id="rId1"/>
    </p:custDataLst>
    <p:extLst>
      <p:ext uri="{BB962C8B-B14F-4D97-AF65-F5344CB8AC3E}">
        <p14:creationId xmlns:p14="http://schemas.microsoft.com/office/powerpoint/2010/main" val="724208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332656"/>
            <a:ext cx="6400800" cy="1752600"/>
          </a:xfrm>
        </p:spPr>
        <p:txBody>
          <a:bodyPr/>
          <a:lstStyle/>
          <a:p>
            <a:r>
              <a:rPr lang="en-GB" dirty="0" smtClean="0">
                <a:solidFill>
                  <a:schemeClr val="tx2">
                    <a:lumMod val="75000"/>
                  </a:schemeClr>
                </a:solidFill>
              </a:rPr>
              <a:t>Why is the Apprentice Progression Tracking study important?</a:t>
            </a:r>
            <a:endParaRPr lang="en-GB" dirty="0">
              <a:solidFill>
                <a:schemeClr val="tx2">
                  <a:lumMod val="75000"/>
                </a:schemeClr>
              </a:solidFill>
            </a:endParaRPr>
          </a:p>
        </p:txBody>
      </p:sp>
      <p:pic>
        <p:nvPicPr>
          <p:cNvPr id="4" name="Picture 3" descr="uog-logo.gif"/>
          <p:cNvPicPr/>
          <p:nvPr/>
        </p:nvPicPr>
        <p:blipFill>
          <a:blip r:embed="rId4"/>
          <a:srcRect/>
          <a:stretch>
            <a:fillRect/>
          </a:stretch>
        </p:blipFill>
        <p:spPr bwMode="auto">
          <a:xfrm>
            <a:off x="6732240" y="514935"/>
            <a:ext cx="2088232" cy="1080120"/>
          </a:xfrm>
          <a:prstGeom prst="rect">
            <a:avLst/>
          </a:prstGeom>
          <a:noFill/>
          <a:ln w="9525">
            <a:noFill/>
            <a:miter lim="800000"/>
            <a:headEnd/>
            <a:tailEnd/>
          </a:ln>
        </p:spPr>
      </p:pic>
      <p:sp>
        <p:nvSpPr>
          <p:cNvPr id="5" name="Rectangle 4"/>
          <p:cNvSpPr/>
          <p:nvPr/>
        </p:nvSpPr>
        <p:spPr>
          <a:xfrm>
            <a:off x="395536" y="1595055"/>
            <a:ext cx="8136904" cy="5078313"/>
          </a:xfrm>
          <a:prstGeom prst="rect">
            <a:avLst/>
          </a:prstGeom>
        </p:spPr>
        <p:txBody>
          <a:bodyPr wrap="square">
            <a:spAutoFit/>
          </a:bodyPr>
          <a:lstStyle/>
          <a:p>
            <a:pPr marL="285750" indent="-285750">
              <a:buFont typeface="Arial" panose="020B0604020202020204" pitchFamily="34" charset="0"/>
              <a:buChar char="•"/>
            </a:pPr>
            <a:r>
              <a:rPr lang="en-GB" sz="2400" b="1" dirty="0" smtClean="0">
                <a:solidFill>
                  <a:srgbClr val="1F497D">
                    <a:lumMod val="60000"/>
                    <a:lumOff val="40000"/>
                  </a:srgbClr>
                </a:solidFill>
              </a:rPr>
              <a:t>Progression through Apprentices, Skills Commission 2009</a:t>
            </a:r>
          </a:p>
          <a:p>
            <a:pPr marL="742950" lvl="1" indent="-285750">
              <a:buFont typeface="Arial" panose="020B0604020202020204" pitchFamily="34" charset="0"/>
              <a:buChar char="•"/>
            </a:pPr>
            <a:r>
              <a:rPr lang="en-GB" sz="2000" b="1" dirty="0" smtClean="0">
                <a:solidFill>
                  <a:srgbClr val="1F497D">
                    <a:lumMod val="60000"/>
                    <a:lumOff val="40000"/>
                  </a:srgbClr>
                </a:solidFill>
              </a:rPr>
              <a:t>“Very few former apprentices are currently progressing into advanced further education and higher education”. </a:t>
            </a:r>
          </a:p>
          <a:p>
            <a:pPr marL="742950" lvl="1" indent="-285750">
              <a:buFont typeface="Arial" panose="020B0604020202020204" pitchFamily="34" charset="0"/>
              <a:buChar char="•"/>
            </a:pPr>
            <a:r>
              <a:rPr lang="en-GB" sz="2000" b="1" dirty="0" smtClean="0">
                <a:solidFill>
                  <a:srgbClr val="1F497D">
                    <a:lumMod val="60000"/>
                    <a:lumOff val="40000"/>
                  </a:srgbClr>
                </a:solidFill>
              </a:rPr>
              <a:t>Quotes number of apprentices who applied through </a:t>
            </a:r>
            <a:r>
              <a:rPr lang="en-GB" sz="2000" b="1" i="1" dirty="0" smtClean="0">
                <a:solidFill>
                  <a:srgbClr val="1F497D">
                    <a:lumMod val="60000"/>
                    <a:lumOff val="40000"/>
                  </a:srgbClr>
                </a:solidFill>
              </a:rPr>
              <a:t>UCAS</a:t>
            </a:r>
            <a:r>
              <a:rPr lang="en-GB" sz="2000" b="1" dirty="0" smtClean="0">
                <a:solidFill>
                  <a:srgbClr val="1F497D">
                    <a:lumMod val="60000"/>
                    <a:lumOff val="40000"/>
                  </a:srgbClr>
                </a:solidFill>
              </a:rPr>
              <a:t> (excludes part-time entry)</a:t>
            </a:r>
          </a:p>
          <a:p>
            <a:pPr marL="742950" lvl="1" indent="-285750">
              <a:buFont typeface="Arial" panose="020B0604020202020204" pitchFamily="34" charset="0"/>
              <a:buChar char="•"/>
            </a:pPr>
            <a:r>
              <a:rPr lang="en-GB" sz="2000" b="1" dirty="0" smtClean="0">
                <a:solidFill>
                  <a:srgbClr val="1F497D">
                    <a:lumMod val="60000"/>
                    <a:lumOff val="40000"/>
                  </a:srgbClr>
                </a:solidFill>
              </a:rPr>
              <a:t>“Data on apprenticeship progression to these levels of learning is urgently needed if we are to give an increasing number of apprentices the best opportunity for progression and success”. </a:t>
            </a:r>
          </a:p>
          <a:p>
            <a:pPr marL="742950" lvl="1" indent="-285750">
              <a:buFont typeface="Arial" panose="020B0604020202020204" pitchFamily="34" charset="0"/>
              <a:buChar char="•"/>
            </a:pPr>
            <a:r>
              <a:rPr lang="en-GB" sz="2000" b="1" i="1" u="sng" dirty="0" smtClean="0">
                <a:solidFill>
                  <a:srgbClr val="1F497D">
                    <a:lumMod val="60000"/>
                    <a:lumOff val="40000"/>
                  </a:srgbClr>
                </a:solidFill>
              </a:rPr>
              <a:t>“Recommendation 22: </a:t>
            </a:r>
            <a:r>
              <a:rPr lang="en-GB" sz="2000" b="1" i="1" dirty="0" smtClean="0">
                <a:solidFill>
                  <a:srgbClr val="1F497D">
                    <a:lumMod val="60000"/>
                    <a:lumOff val="40000"/>
                  </a:srgbClr>
                </a:solidFill>
              </a:rPr>
              <a:t>The Government should commission systematic research enabling it to monitor former apprentices who progress to higher education and advanced further education, and those former apprentices who have already progressed. A study should be built up year on year until the Unique Learner Number starts to produce informative data.”</a:t>
            </a:r>
          </a:p>
          <a:p>
            <a:pPr lvl="1"/>
            <a:r>
              <a:rPr lang="en-GB" sz="2000" b="1" dirty="0" smtClean="0">
                <a:solidFill>
                  <a:srgbClr val="1F497D">
                    <a:lumMod val="60000"/>
                    <a:lumOff val="40000"/>
                  </a:srgbClr>
                </a:solidFill>
              </a:rPr>
              <a:t/>
            </a:r>
            <a:br>
              <a:rPr lang="en-GB" sz="2000" b="1" dirty="0" smtClean="0">
                <a:solidFill>
                  <a:srgbClr val="1F497D">
                    <a:lumMod val="60000"/>
                    <a:lumOff val="40000"/>
                  </a:srgbClr>
                </a:solidFill>
              </a:rPr>
            </a:br>
            <a:endParaRPr lang="en-GB" sz="2000" b="1" dirty="0">
              <a:solidFill>
                <a:srgbClr val="1F497D">
                  <a:lumMod val="60000"/>
                  <a:lumOff val="40000"/>
                </a:srgbClr>
              </a:solidFill>
            </a:endParaRPr>
          </a:p>
        </p:txBody>
      </p:sp>
    </p:spTree>
    <p:custDataLst>
      <p:tags r:id="rId1"/>
    </p:custDataLst>
    <p:extLst>
      <p:ext uri="{BB962C8B-B14F-4D97-AF65-F5344CB8AC3E}">
        <p14:creationId xmlns:p14="http://schemas.microsoft.com/office/powerpoint/2010/main" val="1841941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332656"/>
            <a:ext cx="6400800" cy="1752600"/>
          </a:xfrm>
        </p:spPr>
        <p:txBody>
          <a:bodyPr/>
          <a:lstStyle/>
          <a:p>
            <a:r>
              <a:rPr lang="en-GB" dirty="0" smtClean="0">
                <a:solidFill>
                  <a:schemeClr val="tx2">
                    <a:lumMod val="75000"/>
                  </a:schemeClr>
                </a:solidFill>
              </a:rPr>
              <a:t>Why is the Apprentice Progression Tracking study important?</a:t>
            </a:r>
            <a:endParaRPr lang="en-GB" dirty="0">
              <a:solidFill>
                <a:schemeClr val="tx2">
                  <a:lumMod val="75000"/>
                </a:schemeClr>
              </a:solidFill>
            </a:endParaRPr>
          </a:p>
        </p:txBody>
      </p:sp>
      <p:pic>
        <p:nvPicPr>
          <p:cNvPr id="4" name="Picture 3" descr="uog-logo.gif"/>
          <p:cNvPicPr/>
          <p:nvPr/>
        </p:nvPicPr>
        <p:blipFill>
          <a:blip r:embed="rId4"/>
          <a:srcRect/>
          <a:stretch>
            <a:fillRect/>
          </a:stretch>
        </p:blipFill>
        <p:spPr bwMode="auto">
          <a:xfrm>
            <a:off x="6732240" y="514935"/>
            <a:ext cx="2088232" cy="1080120"/>
          </a:xfrm>
          <a:prstGeom prst="rect">
            <a:avLst/>
          </a:prstGeom>
          <a:noFill/>
          <a:ln w="9525">
            <a:noFill/>
            <a:miter lim="800000"/>
            <a:headEnd/>
            <a:tailEnd/>
          </a:ln>
        </p:spPr>
      </p:pic>
      <p:sp>
        <p:nvSpPr>
          <p:cNvPr id="2" name="TextBox 1"/>
          <p:cNvSpPr txBox="1"/>
          <p:nvPr/>
        </p:nvSpPr>
        <p:spPr>
          <a:xfrm>
            <a:off x="484311" y="1518092"/>
            <a:ext cx="7776865" cy="1938992"/>
          </a:xfrm>
          <a:prstGeom prst="rect">
            <a:avLst/>
          </a:prstGeom>
          <a:noFill/>
        </p:spPr>
        <p:txBody>
          <a:bodyPr wrap="square" rtlCol="0">
            <a:spAutoFit/>
          </a:bodyPr>
          <a:lstStyle/>
          <a:p>
            <a:pPr marL="285750" indent="-285750">
              <a:buFont typeface="Arial" panose="020B0604020202020204" pitchFamily="34" charset="0"/>
              <a:buChar char="•"/>
            </a:pPr>
            <a:r>
              <a:rPr lang="en-GB" sz="2000" b="1" dirty="0" smtClean="0">
                <a:solidFill>
                  <a:srgbClr val="1F497D">
                    <a:lumMod val="60000"/>
                    <a:lumOff val="40000"/>
                  </a:srgbClr>
                </a:solidFill>
              </a:rPr>
              <a:t>HEFCE, 2009 Apprentices, Pathways to Progression</a:t>
            </a:r>
          </a:p>
          <a:p>
            <a:pPr marL="742950" lvl="1" indent="-285750">
              <a:buFont typeface="Arial" panose="020B0604020202020204" pitchFamily="34" charset="0"/>
              <a:buChar char="•"/>
            </a:pPr>
            <a:r>
              <a:rPr lang="en-GB" sz="2000" b="1" dirty="0" smtClean="0">
                <a:solidFill>
                  <a:srgbClr val="1F497D">
                    <a:lumMod val="60000"/>
                    <a:lumOff val="40000"/>
                  </a:srgbClr>
                </a:solidFill>
              </a:rPr>
              <a:t>2002-03 to 2004-05 cohorts : 4% - 6% progression rate (one year after completion) </a:t>
            </a:r>
          </a:p>
          <a:p>
            <a:pPr marL="742950" lvl="1" indent="-285750">
              <a:buFont typeface="Arial" panose="020B0604020202020204" pitchFamily="34" charset="0"/>
              <a:buChar char="•"/>
            </a:pPr>
            <a:endParaRPr lang="en-GB" sz="2000" b="1" dirty="0">
              <a:solidFill>
                <a:srgbClr val="1F497D">
                  <a:lumMod val="60000"/>
                  <a:lumOff val="40000"/>
                </a:srgbClr>
              </a:solidFill>
            </a:endParaRPr>
          </a:p>
          <a:p>
            <a:pPr marL="285750" indent="-285750">
              <a:buFont typeface="Arial" panose="020B0604020202020204" pitchFamily="34" charset="0"/>
              <a:buChar char="•"/>
            </a:pPr>
            <a:r>
              <a:rPr lang="en-GB" sz="2000" b="1" dirty="0" smtClean="0">
                <a:solidFill>
                  <a:srgbClr val="1F497D">
                    <a:lumMod val="60000"/>
                    <a:lumOff val="40000"/>
                  </a:srgbClr>
                </a:solidFill>
              </a:rPr>
              <a:t>Changing landscape of apprentice provision</a:t>
            </a:r>
          </a:p>
          <a:p>
            <a:pPr marL="742950" lvl="1" indent="-285750">
              <a:buFont typeface="Arial" panose="020B0604020202020204" pitchFamily="34" charset="0"/>
              <a:buChar char="•"/>
            </a:pPr>
            <a:endParaRPr lang="en-GB" sz="2000" b="1" dirty="0">
              <a:solidFill>
                <a:srgbClr val="1F497D">
                  <a:lumMod val="60000"/>
                  <a:lumOff val="40000"/>
                </a:srgbClr>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474" y="3227384"/>
            <a:ext cx="6840537"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08186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332656"/>
            <a:ext cx="6400800" cy="1752600"/>
          </a:xfrm>
        </p:spPr>
        <p:txBody>
          <a:bodyPr/>
          <a:lstStyle/>
          <a:p>
            <a:r>
              <a:rPr lang="en-GB" dirty="0" smtClean="0">
                <a:solidFill>
                  <a:schemeClr val="tx2">
                    <a:lumMod val="75000"/>
                  </a:schemeClr>
                </a:solidFill>
              </a:rPr>
              <a:t>Why is the Apprentice Progression Tracking study important?</a:t>
            </a:r>
            <a:endParaRPr lang="en-GB" dirty="0">
              <a:solidFill>
                <a:schemeClr val="tx2">
                  <a:lumMod val="75000"/>
                </a:schemeClr>
              </a:solidFill>
            </a:endParaRPr>
          </a:p>
        </p:txBody>
      </p:sp>
      <p:pic>
        <p:nvPicPr>
          <p:cNvPr id="4" name="Picture 3" descr="uog-logo.gif"/>
          <p:cNvPicPr/>
          <p:nvPr/>
        </p:nvPicPr>
        <p:blipFill>
          <a:blip r:embed="rId3"/>
          <a:srcRect/>
          <a:stretch>
            <a:fillRect/>
          </a:stretch>
        </p:blipFill>
        <p:spPr bwMode="auto">
          <a:xfrm>
            <a:off x="6732240" y="514935"/>
            <a:ext cx="2088232" cy="1080120"/>
          </a:xfrm>
          <a:prstGeom prst="rect">
            <a:avLst/>
          </a:prstGeom>
          <a:noFill/>
          <a:ln w="9525">
            <a:noFill/>
            <a:miter lim="800000"/>
            <a:headEnd/>
            <a:tailEnd/>
          </a:ln>
        </p:spPr>
      </p:pic>
      <p:sp>
        <p:nvSpPr>
          <p:cNvPr id="2" name="TextBox 1"/>
          <p:cNvSpPr txBox="1"/>
          <p:nvPr/>
        </p:nvSpPr>
        <p:spPr>
          <a:xfrm>
            <a:off x="484311" y="1518092"/>
            <a:ext cx="7776865" cy="646331"/>
          </a:xfrm>
          <a:prstGeom prst="rect">
            <a:avLst/>
          </a:prstGeom>
          <a:noFill/>
        </p:spPr>
        <p:txBody>
          <a:bodyPr wrap="square" rtlCol="0">
            <a:spAutoFit/>
          </a:bodyPr>
          <a:lstStyle/>
          <a:p>
            <a:pPr marL="285750" indent="-285750">
              <a:buFont typeface="Arial" panose="020B0604020202020204" pitchFamily="34" charset="0"/>
              <a:buChar char="•"/>
            </a:pPr>
            <a:r>
              <a:rPr lang="en-GB" b="1" dirty="0" smtClean="0">
                <a:solidFill>
                  <a:srgbClr val="1F497D">
                    <a:lumMod val="60000"/>
                    <a:lumOff val="40000"/>
                  </a:srgbClr>
                </a:solidFill>
              </a:rPr>
              <a:t>Changing landscape of apprentice provision</a:t>
            </a:r>
          </a:p>
          <a:p>
            <a:pPr marL="742950" lvl="1" indent="-285750">
              <a:buFont typeface="Arial" panose="020B0604020202020204" pitchFamily="34" charset="0"/>
              <a:buChar char="•"/>
            </a:pPr>
            <a:endParaRPr lang="en-GB" dirty="0">
              <a:solidFill>
                <a:srgbClr val="1F497D">
                  <a:lumMod val="60000"/>
                  <a:lumOff val="40000"/>
                </a:srgbClr>
              </a:solidFill>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039" y="2168259"/>
            <a:ext cx="7746462" cy="392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8509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260648"/>
            <a:ext cx="8229600" cy="1143000"/>
          </a:xfrm>
        </p:spPr>
        <p:txBody>
          <a:bodyPr/>
          <a:lstStyle/>
          <a:p>
            <a:r>
              <a:rPr lang="en-GB" b="1" dirty="0" smtClean="0">
                <a:solidFill>
                  <a:srgbClr val="002060"/>
                </a:solidFill>
              </a:rPr>
              <a:t>Advanced Apprentices</a:t>
            </a:r>
            <a:endParaRPr lang="en-GB" b="1" dirty="0">
              <a:solidFill>
                <a:srgbClr val="002060"/>
              </a:solidFill>
            </a:endParaRPr>
          </a:p>
        </p:txBody>
      </p:sp>
      <p:sp>
        <p:nvSpPr>
          <p:cNvPr id="3" name="Content Placeholder 2"/>
          <p:cNvSpPr>
            <a:spLocks noGrp="1"/>
          </p:cNvSpPr>
          <p:nvPr>
            <p:ph idx="1"/>
          </p:nvPr>
        </p:nvSpPr>
        <p:spPr>
          <a:xfrm>
            <a:off x="395536" y="2060848"/>
            <a:ext cx="8229600" cy="4525963"/>
          </a:xfrm>
        </p:spPr>
        <p:txBody>
          <a:bodyPr>
            <a:normAutofit/>
          </a:bodyPr>
          <a:lstStyle/>
          <a:p>
            <a:r>
              <a:rPr lang="en-GB" sz="3600" b="1" dirty="0" smtClean="0">
                <a:solidFill>
                  <a:srgbClr val="00B0F0"/>
                </a:solidFill>
              </a:rPr>
              <a:t>Roll on, roll off nature of apprentice study</a:t>
            </a:r>
          </a:p>
          <a:p>
            <a:r>
              <a:rPr lang="en-GB" sz="3600" b="1" dirty="0" smtClean="0">
                <a:solidFill>
                  <a:srgbClr val="00B0F0"/>
                </a:solidFill>
              </a:rPr>
              <a:t>Prior qualifications on entry</a:t>
            </a:r>
          </a:p>
          <a:p>
            <a:r>
              <a:rPr lang="en-GB" sz="3600" b="1" dirty="0" smtClean="0">
                <a:solidFill>
                  <a:srgbClr val="00B0F0"/>
                </a:solidFill>
              </a:rPr>
              <a:t>Different framework structures .</a:t>
            </a:r>
            <a:r>
              <a:rPr lang="en-GB" sz="3600" b="1" dirty="0" err="1" smtClean="0">
                <a:solidFill>
                  <a:srgbClr val="00B0F0"/>
                </a:solidFill>
              </a:rPr>
              <a:t>e.g</a:t>
            </a:r>
            <a:r>
              <a:rPr lang="en-GB" sz="3600" b="1" dirty="0" smtClean="0">
                <a:solidFill>
                  <a:srgbClr val="00B0F0"/>
                </a:solidFill>
              </a:rPr>
              <a:t> duration, components</a:t>
            </a:r>
          </a:p>
          <a:p>
            <a:r>
              <a:rPr lang="en-GB" sz="3600" b="1" dirty="0" smtClean="0">
                <a:solidFill>
                  <a:srgbClr val="00B0F0"/>
                </a:solidFill>
              </a:rPr>
              <a:t>Growth in particular frameworks (females, 25+)</a:t>
            </a:r>
            <a:endParaRPr lang="en-GB" sz="3600" b="1" dirty="0">
              <a:solidFill>
                <a:srgbClr val="00B0F0"/>
              </a:solidFill>
            </a:endParaRPr>
          </a:p>
        </p:txBody>
      </p:sp>
      <p:pic>
        <p:nvPicPr>
          <p:cNvPr id="4" name="Picture 3" descr="uog-logo.gif"/>
          <p:cNvPicPr/>
          <p:nvPr/>
        </p:nvPicPr>
        <p:blipFill>
          <a:blip r:embed="rId3"/>
          <a:srcRect/>
          <a:stretch>
            <a:fillRect/>
          </a:stretch>
        </p:blipFill>
        <p:spPr bwMode="auto">
          <a:xfrm>
            <a:off x="6732240" y="514935"/>
            <a:ext cx="2088232" cy="1080120"/>
          </a:xfrm>
          <a:prstGeom prst="rect">
            <a:avLst/>
          </a:prstGeom>
          <a:noFill/>
          <a:ln w="9525">
            <a:noFill/>
            <a:miter lim="800000"/>
            <a:headEnd/>
            <a:tailEnd/>
          </a:ln>
        </p:spPr>
      </p:pic>
    </p:spTree>
    <p:extLst>
      <p:ext uri="{BB962C8B-B14F-4D97-AF65-F5344CB8AC3E}">
        <p14:creationId xmlns:p14="http://schemas.microsoft.com/office/powerpoint/2010/main" val="166687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Longitudinal tracking of learners through </a:t>
            </a:r>
            <a:r>
              <a:rPr lang="en-GB" dirty="0"/>
              <a:t>H</a:t>
            </a:r>
            <a:r>
              <a:rPr lang="en-GB" dirty="0" smtClean="0"/>
              <a:t>igher Education</a:t>
            </a:r>
            <a:endParaRPr lang="en-GB" dirty="0"/>
          </a:p>
        </p:txBody>
      </p:sp>
      <p:sp>
        <p:nvSpPr>
          <p:cNvPr id="3" name="Subtitle 2"/>
          <p:cNvSpPr>
            <a:spLocks noGrp="1"/>
          </p:cNvSpPr>
          <p:nvPr>
            <p:ph type="subTitle" idx="1"/>
          </p:nvPr>
        </p:nvSpPr>
        <p:spPr/>
        <p:txBody>
          <a:bodyPr>
            <a:normAutofit fontScale="62500" lnSpcReduction="20000"/>
          </a:bodyPr>
          <a:lstStyle/>
          <a:p>
            <a:r>
              <a:rPr lang="en-GB" dirty="0" smtClean="0"/>
              <a:t>Suzie Dent</a:t>
            </a:r>
          </a:p>
          <a:p>
            <a:r>
              <a:rPr lang="en-GB" dirty="0" smtClean="0"/>
              <a:t>Analytical Services Manager, HESA</a:t>
            </a:r>
            <a:endParaRPr lang="en-GB" dirty="0"/>
          </a:p>
        </p:txBody>
      </p:sp>
    </p:spTree>
    <p:extLst>
      <p:ext uri="{BB962C8B-B14F-4D97-AF65-F5344CB8AC3E}">
        <p14:creationId xmlns:p14="http://schemas.microsoft.com/office/powerpoint/2010/main" val="3043756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4000" dirty="0" smtClean="0">
                <a:solidFill>
                  <a:schemeClr val="tx2">
                    <a:lumMod val="75000"/>
                  </a:schemeClr>
                </a:solidFill>
              </a:rPr>
              <a:t>Progression of Apprentices to Higher Education</a:t>
            </a:r>
            <a:endParaRPr lang="en-GB" sz="4000" dirty="0">
              <a:solidFill>
                <a:schemeClr val="tx2">
                  <a:lumMod val="75000"/>
                </a:schemeClr>
              </a:solidFill>
            </a:endParaRPr>
          </a:p>
        </p:txBody>
      </p:sp>
      <p:sp>
        <p:nvSpPr>
          <p:cNvPr id="3" name="Content Placeholder 2"/>
          <p:cNvSpPr>
            <a:spLocks noGrp="1"/>
          </p:cNvSpPr>
          <p:nvPr>
            <p:ph idx="1"/>
          </p:nvPr>
        </p:nvSpPr>
        <p:spPr>
          <a:xfrm>
            <a:off x="1763688" y="1670250"/>
            <a:ext cx="8229600" cy="1440160"/>
          </a:xfrm>
        </p:spPr>
        <p:txBody>
          <a:bodyPr>
            <a:normAutofit/>
          </a:bodyPr>
          <a:lstStyle/>
          <a:p>
            <a:r>
              <a:rPr lang="en-GB" sz="2800" b="1" dirty="0" smtClean="0">
                <a:solidFill>
                  <a:schemeClr val="tx2">
                    <a:lumMod val="60000"/>
                    <a:lumOff val="40000"/>
                  </a:schemeClr>
                </a:solidFill>
              </a:rPr>
              <a:t>March 2013, 2004-2008 cohort</a:t>
            </a:r>
          </a:p>
          <a:p>
            <a:r>
              <a:rPr lang="en-GB" sz="2800" b="1" dirty="0" smtClean="0">
                <a:solidFill>
                  <a:schemeClr val="tx2">
                    <a:lumMod val="60000"/>
                    <a:lumOff val="40000"/>
                  </a:schemeClr>
                </a:solidFill>
              </a:rPr>
              <a:t>March 2014 (TBA), 2005-2011 cohort</a:t>
            </a:r>
            <a:endParaRPr lang="en-GB" sz="2800" b="1" dirty="0">
              <a:solidFill>
                <a:schemeClr val="tx2">
                  <a:lumMod val="60000"/>
                  <a:lumOff val="40000"/>
                </a:schemeClr>
              </a:solidFill>
            </a:endParaRPr>
          </a:p>
        </p:txBody>
      </p:sp>
      <p:pic>
        <p:nvPicPr>
          <p:cNvPr id="4" name="Picture 3" descr="uog-logo.gif"/>
          <p:cNvPicPr/>
          <p:nvPr/>
        </p:nvPicPr>
        <p:blipFill>
          <a:blip r:embed="rId3"/>
          <a:srcRect/>
          <a:stretch>
            <a:fillRect/>
          </a:stretch>
        </p:blipFill>
        <p:spPr bwMode="auto">
          <a:xfrm>
            <a:off x="6990451" y="836712"/>
            <a:ext cx="2088232" cy="108012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19" y="1628800"/>
            <a:ext cx="1260757" cy="1369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3212976"/>
            <a:ext cx="8360518" cy="3340075"/>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9501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4000" dirty="0" smtClean="0">
                <a:solidFill>
                  <a:schemeClr val="tx2">
                    <a:lumMod val="75000"/>
                  </a:schemeClr>
                </a:solidFill>
              </a:rPr>
              <a:t>Progression of Apprentices to Higher Education</a:t>
            </a:r>
            <a:endParaRPr lang="en-GB" sz="4000" dirty="0">
              <a:solidFill>
                <a:schemeClr val="tx2">
                  <a:lumMod val="75000"/>
                </a:schemeClr>
              </a:solidFill>
            </a:endParaRPr>
          </a:p>
        </p:txBody>
      </p:sp>
      <p:pic>
        <p:nvPicPr>
          <p:cNvPr id="4" name="Picture 3" descr="uog-logo.gif"/>
          <p:cNvPicPr/>
          <p:nvPr/>
        </p:nvPicPr>
        <p:blipFill>
          <a:blip r:embed="rId4"/>
          <a:srcRect/>
          <a:stretch>
            <a:fillRect/>
          </a:stretch>
        </p:blipFill>
        <p:spPr bwMode="auto">
          <a:xfrm>
            <a:off x="6990451" y="836712"/>
            <a:ext cx="2088232" cy="1080120"/>
          </a:xfrm>
          <a:prstGeom prst="rect">
            <a:avLst/>
          </a:prstGeom>
          <a:noFill/>
          <a:ln w="9525">
            <a:noFill/>
            <a:miter lim="800000"/>
            <a:headEnd/>
            <a:tailEnd/>
          </a:ln>
        </p:spPr>
      </p:pic>
      <p:sp>
        <p:nvSpPr>
          <p:cNvPr id="8" name="Rectangle 1"/>
          <p:cNvSpPr>
            <a:spLocks noGrp="1" noChangeArrowheads="1"/>
          </p:cNvSpPr>
          <p:nvPr>
            <p:ph idx="1"/>
          </p:nvPr>
        </p:nvSpPr>
        <p:spPr bwMode="auto">
          <a:xfrm>
            <a:off x="179512" y="2060848"/>
            <a:ext cx="86868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indent="-514350" fontAlgn="base">
              <a:spcBef>
                <a:spcPct val="0"/>
              </a:spcBef>
              <a:spcAft>
                <a:spcPct val="0"/>
              </a:spcAft>
              <a:buFont typeface="+mj-lt"/>
              <a:buAutoNum type="arabicPeriod"/>
            </a:pPr>
            <a:r>
              <a:rPr lang="en-GB" sz="2800" b="1" dirty="0">
                <a:solidFill>
                  <a:schemeClr val="tx2">
                    <a:lumMod val="60000"/>
                    <a:lumOff val="40000"/>
                  </a:schemeClr>
                </a:solidFill>
                <a:ea typeface="Calibri" pitchFamily="34" charset="0"/>
                <a:cs typeface="Arial" pitchFamily="34" charset="0"/>
              </a:rPr>
              <a:t>Identify progression through to HE from Level </a:t>
            </a:r>
            <a:r>
              <a:rPr lang="en-GB" sz="2800" b="1" dirty="0" smtClean="0">
                <a:solidFill>
                  <a:schemeClr val="tx2">
                    <a:lumMod val="60000"/>
                    <a:lumOff val="40000"/>
                  </a:schemeClr>
                </a:solidFill>
                <a:ea typeface="Calibri" pitchFamily="34" charset="0"/>
                <a:cs typeface="Arial" pitchFamily="34" charset="0"/>
              </a:rPr>
              <a:t>2</a:t>
            </a:r>
          </a:p>
          <a:p>
            <a:pPr marL="514350" indent="-514350" fontAlgn="base">
              <a:spcBef>
                <a:spcPct val="0"/>
              </a:spcBef>
              <a:spcAft>
                <a:spcPct val="0"/>
              </a:spcAft>
              <a:buFont typeface="+mj-lt"/>
              <a:buAutoNum type="arabicPeriod"/>
            </a:pPr>
            <a:r>
              <a:rPr lang="en-GB" sz="2800" b="1" dirty="0" smtClean="0">
                <a:solidFill>
                  <a:schemeClr val="tx2">
                    <a:lumMod val="60000"/>
                    <a:lumOff val="40000"/>
                  </a:schemeClr>
                </a:solidFill>
                <a:ea typeface="Calibri" pitchFamily="34" charset="0"/>
                <a:cs typeface="Arial" pitchFamily="34" charset="0"/>
              </a:rPr>
              <a:t>Identify those learners who had already been in HE</a:t>
            </a:r>
            <a:endParaRPr lang="en-GB" sz="2800" b="1" dirty="0">
              <a:solidFill>
                <a:schemeClr val="tx2">
                  <a:lumMod val="60000"/>
                  <a:lumOff val="40000"/>
                </a:schemeClr>
              </a:solidFill>
              <a:ea typeface="Calibri" pitchFamily="34" charset="0"/>
              <a:cs typeface="Arial" pitchFamily="34" charset="0"/>
            </a:endParaRPr>
          </a:p>
          <a:p>
            <a:pPr marL="514350" indent="-514350" fontAlgn="base">
              <a:spcBef>
                <a:spcPct val="0"/>
              </a:spcBef>
              <a:spcAft>
                <a:spcPct val="0"/>
              </a:spcAft>
              <a:buFont typeface="+mj-lt"/>
              <a:buAutoNum type="arabicPeriod"/>
            </a:pPr>
            <a:r>
              <a:rPr kumimoji="0" lang="en-GB" sz="2800" b="1" i="0" u="none" strike="noStrike" cap="none" normalizeH="0" baseline="0" dirty="0" smtClean="0">
                <a:ln>
                  <a:noFill/>
                </a:ln>
                <a:solidFill>
                  <a:schemeClr val="tx2">
                    <a:lumMod val="60000"/>
                    <a:lumOff val="40000"/>
                  </a:schemeClr>
                </a:solidFill>
                <a:effectLst/>
                <a:ea typeface="Calibri" pitchFamily="34" charset="0"/>
                <a:cs typeface="Arial" pitchFamily="34" charset="0"/>
              </a:rPr>
              <a:t>Progression rates </a:t>
            </a:r>
            <a:r>
              <a:rPr kumimoji="0" lang="en-GB" sz="2800" b="1" i="0" u="none" strike="noStrike" cap="none" normalizeH="0" dirty="0" smtClean="0">
                <a:ln>
                  <a:noFill/>
                </a:ln>
                <a:solidFill>
                  <a:schemeClr val="tx2">
                    <a:lumMod val="60000"/>
                    <a:lumOff val="40000"/>
                  </a:schemeClr>
                </a:solidFill>
                <a:effectLst/>
                <a:ea typeface="Calibri" pitchFamily="34" charset="0"/>
                <a:cs typeface="Arial" pitchFamily="34" charset="0"/>
              </a:rPr>
              <a:t>and timing of progression</a:t>
            </a:r>
            <a:endParaRPr kumimoji="0" lang="en-GB" sz="2800" b="1" i="0" u="none" strike="noStrike" cap="none" normalizeH="0" baseline="0" dirty="0" smtClean="0">
              <a:ln>
                <a:noFill/>
              </a:ln>
              <a:solidFill>
                <a:schemeClr val="tx2">
                  <a:lumMod val="60000"/>
                  <a:lumOff val="40000"/>
                </a:schemeClr>
              </a:solidFill>
              <a:effectLst/>
              <a:cs typeface="Arial" pitchFamily="34" charset="0"/>
            </a:endParaRPr>
          </a:p>
          <a:p>
            <a:pPr marL="514350" indent="-514350" eaLnBrk="0" fontAlgn="base" hangingPunct="0">
              <a:spcBef>
                <a:spcPct val="0"/>
              </a:spcBef>
              <a:spcAft>
                <a:spcPct val="0"/>
              </a:spcAft>
              <a:buFont typeface="+mj-lt"/>
              <a:buAutoNum type="arabicPeriod"/>
            </a:pPr>
            <a:r>
              <a:rPr lang="en-GB" sz="2800" b="1" dirty="0" smtClean="0">
                <a:solidFill>
                  <a:schemeClr val="tx2">
                    <a:lumMod val="60000"/>
                    <a:lumOff val="40000"/>
                  </a:schemeClr>
                </a:solidFill>
                <a:ea typeface="Calibri" pitchFamily="34" charset="0"/>
                <a:cs typeface="Arial" pitchFamily="34" charset="0"/>
              </a:rPr>
              <a:t>Compare progression to n</a:t>
            </a:r>
            <a:r>
              <a:rPr kumimoji="0" lang="en-GB" sz="2800" b="1" i="0" u="none" strike="noStrike" cap="none" normalizeH="0" baseline="0" dirty="0" smtClean="0">
                <a:ln>
                  <a:noFill/>
                </a:ln>
                <a:solidFill>
                  <a:schemeClr val="tx2">
                    <a:lumMod val="60000"/>
                    <a:lumOff val="40000"/>
                  </a:schemeClr>
                </a:solidFill>
                <a:effectLst/>
                <a:ea typeface="Calibri" pitchFamily="34" charset="0"/>
                <a:cs typeface="Arial" pitchFamily="34" charset="0"/>
              </a:rPr>
              <a:t>on-prescribed</a:t>
            </a:r>
            <a:r>
              <a:rPr kumimoji="0" lang="en-GB" sz="2800" b="1" i="0" u="none" strike="noStrike" cap="none" normalizeH="0" dirty="0" smtClean="0">
                <a:ln>
                  <a:noFill/>
                </a:ln>
                <a:solidFill>
                  <a:schemeClr val="tx2">
                    <a:lumMod val="60000"/>
                    <a:lumOff val="40000"/>
                  </a:schemeClr>
                </a:solidFill>
                <a:effectLst/>
                <a:ea typeface="Calibri" pitchFamily="34" charset="0"/>
                <a:cs typeface="Arial" pitchFamily="34" charset="0"/>
              </a:rPr>
              <a:t> HE and </a:t>
            </a:r>
            <a:r>
              <a:rPr lang="en-GB" sz="2800" b="1" dirty="0" smtClean="0">
                <a:solidFill>
                  <a:schemeClr val="tx2">
                    <a:lumMod val="60000"/>
                    <a:lumOff val="40000"/>
                  </a:schemeClr>
                </a:solidFill>
                <a:ea typeface="Calibri" pitchFamily="34" charset="0"/>
                <a:cs typeface="Arial" pitchFamily="34" charset="0"/>
              </a:rPr>
              <a:t>prescribed </a:t>
            </a:r>
            <a:r>
              <a:rPr kumimoji="0" lang="en-GB" sz="2800" b="1" i="0" u="none" strike="noStrike" cap="none" normalizeH="0" dirty="0" smtClean="0">
                <a:ln>
                  <a:noFill/>
                </a:ln>
                <a:solidFill>
                  <a:schemeClr val="tx2">
                    <a:lumMod val="60000"/>
                    <a:lumOff val="40000"/>
                  </a:schemeClr>
                </a:solidFill>
                <a:effectLst/>
                <a:ea typeface="Calibri" pitchFamily="34" charset="0"/>
                <a:cs typeface="Arial" pitchFamily="34" charset="0"/>
              </a:rPr>
              <a:t>HE </a:t>
            </a:r>
          </a:p>
          <a:p>
            <a:pPr marL="514350" indent="-514350" eaLnBrk="0" fontAlgn="base" hangingPunct="0">
              <a:spcBef>
                <a:spcPct val="0"/>
              </a:spcBef>
              <a:spcAft>
                <a:spcPct val="0"/>
              </a:spcAft>
              <a:buFont typeface="+mj-lt"/>
              <a:buAutoNum type="arabicPeriod"/>
            </a:pPr>
            <a:r>
              <a:rPr lang="en-GB" sz="2800" b="1" dirty="0" smtClean="0">
                <a:solidFill>
                  <a:schemeClr val="tx2">
                    <a:lumMod val="60000"/>
                    <a:lumOff val="40000"/>
                  </a:schemeClr>
                </a:solidFill>
                <a:ea typeface="Calibri" pitchFamily="34" charset="0"/>
                <a:cs typeface="Arial" pitchFamily="34" charset="0"/>
              </a:rPr>
              <a:t>Breakdown progression to HE in FE and University</a:t>
            </a:r>
          </a:p>
          <a:p>
            <a:pPr marL="514350" indent="-514350" eaLnBrk="0" fontAlgn="base" hangingPunct="0">
              <a:spcBef>
                <a:spcPct val="0"/>
              </a:spcBef>
              <a:spcAft>
                <a:spcPct val="0"/>
              </a:spcAft>
              <a:buFont typeface="+mj-lt"/>
              <a:buAutoNum type="arabicPeriod"/>
            </a:pPr>
            <a:r>
              <a:rPr lang="en-GB" sz="2800" b="1" dirty="0" smtClean="0">
                <a:solidFill>
                  <a:schemeClr val="tx2">
                    <a:lumMod val="60000"/>
                    <a:lumOff val="40000"/>
                  </a:schemeClr>
                </a:solidFill>
                <a:cs typeface="Arial" pitchFamily="34" charset="0"/>
              </a:rPr>
              <a:t>Compare progression rates by framework</a:t>
            </a:r>
            <a:endParaRPr kumimoji="0" lang="en-GB" sz="2800" b="1" i="0" u="none" strike="noStrike" cap="none" normalizeH="0" baseline="0" dirty="0" smtClean="0">
              <a:ln>
                <a:noFill/>
              </a:ln>
              <a:solidFill>
                <a:schemeClr val="tx2">
                  <a:lumMod val="60000"/>
                  <a:lumOff val="40000"/>
                </a:schemeClr>
              </a:solidFill>
              <a:effectLst/>
              <a:cs typeface="Arial" pitchFamily="34" charset="0"/>
            </a:endParaRPr>
          </a:p>
          <a:p>
            <a:pPr marL="514350" indent="-514350" eaLnBrk="0" fontAlgn="base" hangingPunct="0">
              <a:spcBef>
                <a:spcPct val="0"/>
              </a:spcBef>
              <a:spcAft>
                <a:spcPct val="0"/>
              </a:spcAft>
              <a:buFont typeface="+mj-lt"/>
              <a:buAutoNum type="arabicPeriod"/>
            </a:pPr>
            <a:r>
              <a:rPr kumimoji="0" lang="en-GB" sz="2800" b="1" i="0" u="none" strike="noStrike" cap="none" normalizeH="0" baseline="0" dirty="0" smtClean="0">
                <a:ln>
                  <a:noFill/>
                </a:ln>
                <a:solidFill>
                  <a:schemeClr val="tx2">
                    <a:lumMod val="60000"/>
                    <a:lumOff val="40000"/>
                  </a:schemeClr>
                </a:solidFill>
                <a:effectLst/>
                <a:ea typeface="Calibri" pitchFamily="34" charset="0"/>
                <a:cs typeface="Arial" pitchFamily="34" charset="0"/>
              </a:rPr>
              <a:t>Identify variations in regional </a:t>
            </a:r>
            <a:r>
              <a:rPr kumimoji="0" lang="en-GB" sz="2800" b="1" i="0" u="none" strike="noStrike" cap="none" normalizeH="0" dirty="0" smtClean="0">
                <a:ln>
                  <a:noFill/>
                </a:ln>
                <a:solidFill>
                  <a:schemeClr val="tx2">
                    <a:lumMod val="60000"/>
                    <a:lumOff val="40000"/>
                  </a:schemeClr>
                </a:solidFill>
                <a:effectLst/>
                <a:ea typeface="Calibri" pitchFamily="34" charset="0"/>
                <a:cs typeface="Arial" pitchFamily="34" charset="0"/>
              </a:rPr>
              <a:t>progression rates</a:t>
            </a:r>
            <a:endParaRPr kumimoji="0" lang="en-GB" sz="2800" b="1" i="0" u="none" strike="noStrike" cap="none" normalizeH="0" baseline="0" dirty="0" smtClean="0">
              <a:ln>
                <a:noFill/>
              </a:ln>
              <a:solidFill>
                <a:schemeClr val="tx2">
                  <a:lumMod val="60000"/>
                  <a:lumOff val="40000"/>
                </a:schemeClr>
              </a:solidFill>
              <a:effectLst/>
              <a:ea typeface="Calibri" pitchFamily="34" charset="0"/>
              <a:cs typeface="Arial" pitchFamily="34" charset="0"/>
            </a:endParaRPr>
          </a:p>
          <a:p>
            <a:pPr marL="514350" indent="-514350" eaLnBrk="0" fontAlgn="base" hangingPunct="0">
              <a:spcBef>
                <a:spcPct val="0"/>
              </a:spcBef>
              <a:spcAft>
                <a:spcPct val="0"/>
              </a:spcAft>
              <a:buFont typeface="+mj-lt"/>
              <a:buAutoNum type="arabicPeriod"/>
            </a:pPr>
            <a:r>
              <a:rPr lang="en-GB" sz="2800" b="1" dirty="0" smtClean="0">
                <a:solidFill>
                  <a:schemeClr val="tx2">
                    <a:lumMod val="60000"/>
                    <a:lumOff val="40000"/>
                  </a:schemeClr>
                </a:solidFill>
                <a:cs typeface="Arial" pitchFamily="34" charset="0"/>
              </a:rPr>
              <a:t>Analyse the disadvantaged profile of apprentices</a:t>
            </a:r>
          </a:p>
          <a:p>
            <a:pPr marL="514350" indent="-514350" eaLnBrk="0" fontAlgn="base" hangingPunct="0">
              <a:spcBef>
                <a:spcPct val="0"/>
              </a:spcBef>
              <a:spcAft>
                <a:spcPct val="0"/>
              </a:spcAft>
              <a:buFont typeface="+mj-lt"/>
              <a:buAutoNum type="arabicPeriod"/>
            </a:pPr>
            <a:r>
              <a:rPr kumimoji="0" lang="en-GB" sz="2800" b="1" i="0" u="none" strike="noStrike" cap="none" normalizeH="0" baseline="0" dirty="0" smtClean="0">
                <a:ln>
                  <a:noFill/>
                </a:ln>
                <a:solidFill>
                  <a:schemeClr val="tx2">
                    <a:lumMod val="60000"/>
                    <a:lumOff val="40000"/>
                  </a:schemeClr>
                </a:solidFill>
                <a:effectLst/>
                <a:cs typeface="Arial" pitchFamily="34" charset="0"/>
              </a:rPr>
              <a:t>Identify HE institutions progressed to</a:t>
            </a:r>
          </a:p>
        </p:txBody>
      </p:sp>
    </p:spTree>
    <p:custDataLst>
      <p:tags r:id="rId1"/>
    </p:custDataLst>
    <p:extLst>
      <p:ext uri="{BB962C8B-B14F-4D97-AF65-F5344CB8AC3E}">
        <p14:creationId xmlns:p14="http://schemas.microsoft.com/office/powerpoint/2010/main" val="4123794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6624736" cy="1143000"/>
          </a:xfrm>
        </p:spPr>
        <p:txBody>
          <a:bodyPr>
            <a:normAutofit fontScale="90000"/>
          </a:bodyPr>
          <a:lstStyle/>
          <a:p>
            <a:r>
              <a:rPr lang="en-GB" dirty="0" smtClean="0"/>
              <a:t>Advanced Apprentice Vignettes</a:t>
            </a:r>
            <a:endParaRPr lang="en-GB" dirty="0"/>
          </a:p>
        </p:txBody>
      </p:sp>
      <p:pic>
        <p:nvPicPr>
          <p:cNvPr id="4" name="Picture 2" descr="C:\Users\Sharon\AppData\Local\Microsoft\Windows\Temporary Internet Files\Content.IE5\9QV2LEVE\MC900441457[1].pn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1788" y="1412776"/>
            <a:ext cx="2516562" cy="25165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627" y="1756177"/>
            <a:ext cx="7073155" cy="1200329"/>
          </a:xfrm>
          <a:prstGeom prst="rect">
            <a:avLst/>
          </a:prstGeom>
          <a:noFill/>
        </p:spPr>
        <p:txBody>
          <a:bodyPr wrap="none" rtlCol="0">
            <a:spAutoFit/>
          </a:bodyPr>
          <a:lstStyle/>
          <a:p>
            <a:r>
              <a:rPr lang="en-GB" sz="2400" b="1" i="1" dirty="0" smtClean="0">
                <a:solidFill>
                  <a:srgbClr val="1F497D">
                    <a:lumMod val="60000"/>
                    <a:lumOff val="40000"/>
                  </a:srgbClr>
                </a:solidFill>
              </a:rPr>
              <a:t>Started a degree in Creative Arts but did not complete</a:t>
            </a:r>
          </a:p>
          <a:p>
            <a:r>
              <a:rPr lang="en-GB" sz="2400" b="1" i="1" dirty="0" smtClean="0">
                <a:solidFill>
                  <a:srgbClr val="1F497D">
                    <a:lumMod val="60000"/>
                    <a:lumOff val="40000"/>
                  </a:srgbClr>
                </a:solidFill>
              </a:rPr>
              <a:t>Entered employment</a:t>
            </a:r>
          </a:p>
          <a:p>
            <a:r>
              <a:rPr lang="en-GB" sz="2400" b="1" i="1" dirty="0" smtClean="0">
                <a:solidFill>
                  <a:srgbClr val="1F497D">
                    <a:lumMod val="60000"/>
                    <a:lumOff val="40000"/>
                  </a:srgbClr>
                </a:solidFill>
              </a:rPr>
              <a:t>Health &amp; Social Care Advanced Apprentice</a:t>
            </a:r>
            <a:endParaRPr lang="en-GB" sz="2400" b="1" i="1" dirty="0">
              <a:solidFill>
                <a:srgbClr val="1F497D">
                  <a:lumMod val="60000"/>
                  <a:lumOff val="40000"/>
                </a:srgbClr>
              </a:solidFill>
            </a:endParaRPr>
          </a:p>
        </p:txBody>
      </p:sp>
      <p:pic>
        <p:nvPicPr>
          <p:cNvPr id="7" name="Picture 3" descr="C:\Users\Sharon\AppData\Local\Microsoft\Windows\Temporary Internet Files\Content.IE5\9QV2LEVE\MC90044147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4221088"/>
            <a:ext cx="2187157" cy="218715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35548" y="4509120"/>
            <a:ext cx="6415756" cy="1200329"/>
          </a:xfrm>
          <a:prstGeom prst="rect">
            <a:avLst/>
          </a:prstGeom>
          <a:noFill/>
        </p:spPr>
        <p:txBody>
          <a:bodyPr wrap="square" rtlCol="0">
            <a:spAutoFit/>
          </a:bodyPr>
          <a:lstStyle/>
          <a:p>
            <a:r>
              <a:rPr lang="en-GB" sz="2400" b="1" i="1" dirty="0" smtClean="0">
                <a:solidFill>
                  <a:srgbClr val="1F497D">
                    <a:lumMod val="60000"/>
                    <a:lumOff val="40000"/>
                  </a:srgbClr>
                </a:solidFill>
              </a:rPr>
              <a:t>Accountancy Advanced Level Apprentice</a:t>
            </a:r>
          </a:p>
          <a:p>
            <a:r>
              <a:rPr lang="en-GB" sz="2400" b="1" i="1" dirty="0" smtClean="0">
                <a:solidFill>
                  <a:srgbClr val="1F497D">
                    <a:lumMod val="60000"/>
                    <a:lumOff val="40000"/>
                  </a:srgbClr>
                </a:solidFill>
              </a:rPr>
              <a:t>Already had a Biology First Degree before starting their Apprentice </a:t>
            </a:r>
          </a:p>
        </p:txBody>
      </p:sp>
      <p:pic>
        <p:nvPicPr>
          <p:cNvPr id="9" name="Picture 8" descr="uog-logo.gif"/>
          <p:cNvPicPr/>
          <p:nvPr/>
        </p:nvPicPr>
        <p:blipFill>
          <a:blip r:embed="rId6"/>
          <a:srcRect/>
          <a:stretch>
            <a:fillRect/>
          </a:stretch>
        </p:blipFill>
        <p:spPr bwMode="auto">
          <a:xfrm>
            <a:off x="6990451" y="204842"/>
            <a:ext cx="2088232" cy="108012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7393587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33251" cy="1143000"/>
          </a:xfrm>
        </p:spPr>
        <p:txBody>
          <a:bodyPr>
            <a:normAutofit fontScale="90000"/>
          </a:bodyPr>
          <a:lstStyle/>
          <a:p>
            <a:r>
              <a:rPr lang="en-GB" dirty="0" smtClean="0"/>
              <a:t>Advanced Apprentice tracked cohort – changing composition</a:t>
            </a:r>
            <a:endParaRPr lang="en-GB" dirty="0"/>
          </a:p>
        </p:txBody>
      </p:sp>
      <p:graphicFrame>
        <p:nvGraphicFramePr>
          <p:cNvPr id="3" name="Diagram 2"/>
          <p:cNvGraphicFramePr/>
          <p:nvPr>
            <p:extLst/>
          </p:nvPr>
        </p:nvGraphicFramePr>
        <p:xfrm>
          <a:off x="827584" y="1700808"/>
          <a:ext cx="6912768" cy="45680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uog-logo.gif"/>
          <p:cNvPicPr/>
          <p:nvPr/>
        </p:nvPicPr>
        <p:blipFill>
          <a:blip r:embed="rId9"/>
          <a:srcRect/>
          <a:stretch>
            <a:fillRect/>
          </a:stretch>
        </p:blipFill>
        <p:spPr bwMode="auto">
          <a:xfrm>
            <a:off x="6804248" y="116632"/>
            <a:ext cx="2088232" cy="108012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12018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3662A958-F9A9-41C4-B700-DA3742E3D6B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C267A6D5-ADB2-48FB-82DD-139B8E81D5B9}"/>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graphicEl>
                                              <a:dgm id="{3D6CDCF6-A382-4724-93AA-0446AD40CF70}"/>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graphicEl>
                                              <a:dgm id="{0325BF91-33E7-4109-8BE4-2959B3C8B61D}"/>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graphicEl>
                                              <a:dgm id="{24E583BB-44E3-407A-B71F-F73F6F004A3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graphicEl>
                                              <a:dgm id="{47BEE158-A42F-4595-849A-70D62ADF37EB}"/>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graphicEl>
                                              <a:dgm id="{0AA8EFF5-6301-4957-9018-5B3B166B8EC3}"/>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graphicEl>
                                              <a:dgm id="{CD9E185D-9495-4201-B95C-02A4CB906B2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graphicEl>
                                              <a:dgm id="{06BEB276-4C99-4F70-ACD0-BFE1915ECD7A}"/>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graphicEl>
                                              <a:dgm id="{A0F9D36F-9647-425A-B156-52097BBAF81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AtOnc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33251" cy="1143000"/>
          </a:xfrm>
        </p:spPr>
        <p:txBody>
          <a:bodyPr>
            <a:normAutofit fontScale="90000"/>
          </a:bodyPr>
          <a:lstStyle/>
          <a:p>
            <a:r>
              <a:rPr lang="en-GB" dirty="0" smtClean="0"/>
              <a:t>Advanced Apprentice – </a:t>
            </a:r>
            <a:br>
              <a:rPr lang="en-GB" dirty="0" smtClean="0"/>
            </a:br>
            <a:r>
              <a:rPr lang="en-GB" dirty="0" smtClean="0"/>
              <a:t>HE progression (immediate)</a:t>
            </a:r>
            <a:endParaRPr lang="en-GB" dirty="0"/>
          </a:p>
        </p:txBody>
      </p:sp>
      <p:graphicFrame>
        <p:nvGraphicFramePr>
          <p:cNvPr id="3" name="Diagram 2"/>
          <p:cNvGraphicFramePr/>
          <p:nvPr>
            <p:extLst/>
          </p:nvPr>
        </p:nvGraphicFramePr>
        <p:xfrm>
          <a:off x="827584" y="1700808"/>
          <a:ext cx="6912768" cy="45680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uog-logo.gif"/>
          <p:cNvPicPr/>
          <p:nvPr/>
        </p:nvPicPr>
        <p:blipFill>
          <a:blip r:embed="rId9"/>
          <a:srcRect/>
          <a:stretch>
            <a:fillRect/>
          </a:stretch>
        </p:blipFill>
        <p:spPr bwMode="auto">
          <a:xfrm>
            <a:off x="6804248" y="116632"/>
            <a:ext cx="2088232" cy="108012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61930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3662A958-F9A9-41C4-B700-DA3742E3D6B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C267A6D5-ADB2-48FB-82DD-139B8E81D5B9}"/>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graphicEl>
                                              <a:dgm id="{3D6CDCF6-A382-4724-93AA-0446AD40CF70}"/>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graphicEl>
                                              <a:dgm id="{0325BF91-33E7-4109-8BE4-2959B3C8B61D}"/>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graphicEl>
                                              <a:dgm id="{24E583BB-44E3-407A-B71F-F73F6F004A3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graphicEl>
                                              <a:dgm id="{47BEE158-A42F-4595-849A-70D62ADF37EB}"/>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graphicEl>
                                              <a:dgm id="{0AA8EFF5-6301-4957-9018-5B3B166B8EC3}"/>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graphicEl>
                                              <a:dgm id="{CD9E185D-9495-4201-B95C-02A4CB906B2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graphicEl>
                                              <a:dgm id="{06BEB276-4C99-4F70-ACD0-BFE1915ECD7A}"/>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graphicEl>
                                              <a:dgm id="{A0F9D36F-9647-425A-B156-52097BBAF81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AtOnc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6533251" cy="1143000"/>
          </a:xfrm>
        </p:spPr>
        <p:txBody>
          <a:bodyPr>
            <a:normAutofit fontScale="90000"/>
          </a:bodyPr>
          <a:lstStyle/>
          <a:p>
            <a:r>
              <a:rPr lang="en-GB" dirty="0" smtClean="0"/>
              <a:t>Advanced Apprentice HE progression results</a:t>
            </a:r>
            <a:endParaRPr lang="en-GB" dirty="0"/>
          </a:p>
        </p:txBody>
      </p:sp>
      <p:pic>
        <p:nvPicPr>
          <p:cNvPr id="4" name="Picture 3" descr="uog-logo.gif"/>
          <p:cNvPicPr/>
          <p:nvPr/>
        </p:nvPicPr>
        <p:blipFill>
          <a:blip r:embed="rId3"/>
          <a:srcRect/>
          <a:stretch>
            <a:fillRect/>
          </a:stretch>
        </p:blipFill>
        <p:spPr bwMode="auto">
          <a:xfrm>
            <a:off x="6804248" y="116632"/>
            <a:ext cx="2088232" cy="1080120"/>
          </a:xfrm>
          <a:prstGeom prst="rect">
            <a:avLst/>
          </a:prstGeom>
          <a:noFill/>
          <a:ln w="9525">
            <a:noFill/>
            <a:miter lim="800000"/>
            <a:headEnd/>
            <a:tailEnd/>
          </a:ln>
        </p:spPr>
      </p:pic>
      <p:sp>
        <p:nvSpPr>
          <p:cNvPr id="5" name="Rounded Rectangle 4"/>
          <p:cNvSpPr/>
          <p:nvPr/>
        </p:nvSpPr>
        <p:spPr>
          <a:xfrm>
            <a:off x="1187624" y="1628800"/>
            <a:ext cx="6120680" cy="27363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itchFamily="2" charset="2"/>
              <a:buChar char="§"/>
            </a:pPr>
            <a:r>
              <a:rPr lang="en-GB" sz="2800" b="1" dirty="0" smtClean="0">
                <a:solidFill>
                  <a:prstClr val="white"/>
                </a:solidFill>
              </a:rPr>
              <a:t>An immediate progression rate of 10.4% increasing to 15.4% when tracked over 7 years but with differences by age group</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910" y="1484784"/>
            <a:ext cx="6774404" cy="4320481"/>
          </a:xfrm>
          <a:prstGeom prst="rect">
            <a:avLst/>
          </a:prstGeom>
          <a:noFill/>
          <a:ln w="9525">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1604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5192"/>
            <a:ext cx="6804248" cy="1143000"/>
          </a:xfrm>
        </p:spPr>
        <p:txBody>
          <a:bodyPr>
            <a:noAutofit/>
          </a:bodyPr>
          <a:lstStyle/>
          <a:p>
            <a:pPr algn="l"/>
            <a:r>
              <a:rPr lang="en-GB" sz="3600" b="1" dirty="0" smtClean="0">
                <a:solidFill>
                  <a:schemeClr val="tx2">
                    <a:lumMod val="75000"/>
                  </a:schemeClr>
                </a:solidFill>
              </a:rPr>
              <a:t>London Level 3 HE progression study</a:t>
            </a:r>
            <a:endParaRPr lang="en-GB" sz="3600" b="1" dirty="0">
              <a:solidFill>
                <a:schemeClr val="tx2">
                  <a:lumMod val="75000"/>
                </a:schemeClr>
              </a:solidFill>
            </a:endParaRPr>
          </a:p>
        </p:txBody>
      </p:sp>
      <p:pic>
        <p:nvPicPr>
          <p:cNvPr id="3" name="Picture 2" descr="uog-logo.gif"/>
          <p:cNvPicPr/>
          <p:nvPr/>
        </p:nvPicPr>
        <p:blipFill>
          <a:blip r:embed="rId3"/>
          <a:srcRect/>
          <a:stretch>
            <a:fillRect/>
          </a:stretch>
        </p:blipFill>
        <p:spPr bwMode="auto">
          <a:xfrm>
            <a:off x="6804248" y="116632"/>
            <a:ext cx="2088232" cy="1080120"/>
          </a:xfrm>
          <a:prstGeom prst="rect">
            <a:avLst/>
          </a:prstGeom>
          <a:noFill/>
          <a:ln w="9525">
            <a:noFill/>
            <a:miter lim="800000"/>
            <a:headEnd/>
            <a:tailEnd/>
          </a:ln>
        </p:spPr>
      </p:pic>
      <p:sp>
        <p:nvSpPr>
          <p:cNvPr id="8" name="TextBox 7"/>
          <p:cNvSpPr txBox="1"/>
          <p:nvPr/>
        </p:nvSpPr>
        <p:spPr>
          <a:xfrm>
            <a:off x="631866" y="2098675"/>
            <a:ext cx="8229600" cy="3354765"/>
          </a:xfrm>
          <a:prstGeom prst="rect">
            <a:avLst/>
          </a:prstGeom>
          <a:noFill/>
        </p:spPr>
        <p:txBody>
          <a:bodyPr wrap="square" rtlCol="0">
            <a:spAutoFit/>
          </a:bodyPr>
          <a:lstStyle/>
          <a:p>
            <a:r>
              <a:rPr lang="en-GB" sz="3600" b="1" dirty="0" smtClean="0">
                <a:solidFill>
                  <a:prstClr val="black"/>
                </a:solidFill>
              </a:rPr>
              <a:t>Includes part-time vocational level 3 learners:</a:t>
            </a:r>
          </a:p>
          <a:p>
            <a:r>
              <a:rPr lang="en-GB" sz="2800" b="1" dirty="0" smtClean="0">
                <a:solidFill>
                  <a:prstClr val="black"/>
                </a:solidFill>
              </a:rPr>
              <a:t>e.g. Advanced Certificate in Counselling;  Award in </a:t>
            </a:r>
            <a:r>
              <a:rPr lang="en-GB" sz="2800" b="1" dirty="0">
                <a:solidFill>
                  <a:prstClr val="black"/>
                </a:solidFill>
              </a:rPr>
              <a:t>Computer </a:t>
            </a:r>
            <a:r>
              <a:rPr lang="en-GB" sz="2800" b="1" dirty="0" smtClean="0">
                <a:solidFill>
                  <a:prstClr val="black"/>
                </a:solidFill>
              </a:rPr>
              <a:t>Hardware;  </a:t>
            </a:r>
            <a:r>
              <a:rPr lang="en-GB" sz="2800" b="1" dirty="0">
                <a:solidFill>
                  <a:prstClr val="black"/>
                </a:solidFill>
              </a:rPr>
              <a:t>Certificate for Health </a:t>
            </a:r>
            <a:r>
              <a:rPr lang="en-GB" sz="2800" b="1" dirty="0" smtClean="0">
                <a:solidFill>
                  <a:prstClr val="black"/>
                </a:solidFill>
              </a:rPr>
              <a:t>Trainers; </a:t>
            </a:r>
            <a:r>
              <a:rPr lang="en-GB" sz="2800" b="1" dirty="0">
                <a:solidFill>
                  <a:prstClr val="black"/>
                </a:solidFill>
              </a:rPr>
              <a:t>Certificate in Customer </a:t>
            </a:r>
            <a:r>
              <a:rPr lang="en-GB" sz="2800" b="1" dirty="0" smtClean="0">
                <a:solidFill>
                  <a:prstClr val="black"/>
                </a:solidFill>
              </a:rPr>
              <a:t>Service;  Certificate </a:t>
            </a:r>
            <a:r>
              <a:rPr lang="en-GB" sz="2800" b="1" dirty="0">
                <a:solidFill>
                  <a:prstClr val="black"/>
                </a:solidFill>
              </a:rPr>
              <a:t>in Supporting Youth </a:t>
            </a:r>
            <a:r>
              <a:rPr lang="en-GB" sz="2800" b="1" dirty="0" smtClean="0">
                <a:solidFill>
                  <a:prstClr val="black"/>
                </a:solidFill>
              </a:rPr>
              <a:t>Work; </a:t>
            </a:r>
            <a:r>
              <a:rPr lang="en-GB" sz="2800" b="1" dirty="0">
                <a:solidFill>
                  <a:prstClr val="black"/>
                </a:solidFill>
              </a:rPr>
              <a:t>Diploma in Human Resources Practice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56" y="2075908"/>
            <a:ext cx="8820472" cy="3202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97080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5192"/>
            <a:ext cx="6804248" cy="1143000"/>
          </a:xfrm>
        </p:spPr>
        <p:txBody>
          <a:bodyPr>
            <a:noAutofit/>
          </a:bodyPr>
          <a:lstStyle/>
          <a:p>
            <a:pPr algn="l"/>
            <a:r>
              <a:rPr lang="en-GB" sz="3600" b="1" dirty="0" smtClean="0">
                <a:solidFill>
                  <a:schemeClr val="tx2">
                    <a:lumMod val="75000"/>
                  </a:schemeClr>
                </a:solidFill>
              </a:rPr>
              <a:t>London Level 3 HE progression study</a:t>
            </a:r>
            <a:endParaRPr lang="en-GB" sz="3600" b="1" dirty="0">
              <a:solidFill>
                <a:schemeClr val="tx2">
                  <a:lumMod val="75000"/>
                </a:schemeClr>
              </a:solidFill>
            </a:endParaRPr>
          </a:p>
        </p:txBody>
      </p:sp>
      <p:pic>
        <p:nvPicPr>
          <p:cNvPr id="3" name="Picture 2" descr="uog-logo.gif"/>
          <p:cNvPicPr/>
          <p:nvPr/>
        </p:nvPicPr>
        <p:blipFill>
          <a:blip r:embed="rId3"/>
          <a:srcRect/>
          <a:stretch>
            <a:fillRect/>
          </a:stretch>
        </p:blipFill>
        <p:spPr bwMode="auto">
          <a:xfrm>
            <a:off x="6804248" y="116632"/>
            <a:ext cx="2088232" cy="1080120"/>
          </a:xfrm>
          <a:prstGeom prst="rect">
            <a:avLst/>
          </a:prstGeom>
          <a:noFill/>
          <a:ln w="9525">
            <a:noFill/>
            <a:miter lim="800000"/>
            <a:headEnd/>
            <a:tailEnd/>
          </a:ln>
        </p:spPr>
      </p:pic>
      <p:graphicFrame>
        <p:nvGraphicFramePr>
          <p:cNvPr id="6" name="Table 5"/>
          <p:cNvGraphicFramePr>
            <a:graphicFrameLocks noGrp="1"/>
          </p:cNvGraphicFramePr>
          <p:nvPr>
            <p:extLst/>
          </p:nvPr>
        </p:nvGraphicFramePr>
        <p:xfrm>
          <a:off x="457200" y="1988840"/>
          <a:ext cx="8229601" cy="3514301"/>
        </p:xfrm>
        <a:graphic>
          <a:graphicData uri="http://schemas.openxmlformats.org/drawingml/2006/table">
            <a:tbl>
              <a:tblPr firstRow="1" firstCol="1" bandRow="1">
                <a:tableStyleId>{5C22544A-7EE6-4342-B048-85BDC9FD1C3A}</a:tableStyleId>
              </a:tblPr>
              <a:tblGrid>
                <a:gridCol w="2010069">
                  <a:extLst>
                    <a:ext uri="{9D8B030D-6E8A-4147-A177-3AD203B41FA5}">
                      <a16:colId xmlns:a16="http://schemas.microsoft.com/office/drawing/2014/main" val="20000"/>
                    </a:ext>
                  </a:extLst>
                </a:gridCol>
                <a:gridCol w="954825">
                  <a:extLst>
                    <a:ext uri="{9D8B030D-6E8A-4147-A177-3AD203B41FA5}">
                      <a16:colId xmlns:a16="http://schemas.microsoft.com/office/drawing/2014/main" val="20001"/>
                    </a:ext>
                  </a:extLst>
                </a:gridCol>
                <a:gridCol w="954825">
                  <a:extLst>
                    <a:ext uri="{9D8B030D-6E8A-4147-A177-3AD203B41FA5}">
                      <a16:colId xmlns:a16="http://schemas.microsoft.com/office/drawing/2014/main" val="20002"/>
                    </a:ext>
                  </a:extLst>
                </a:gridCol>
                <a:gridCol w="954825">
                  <a:extLst>
                    <a:ext uri="{9D8B030D-6E8A-4147-A177-3AD203B41FA5}">
                      <a16:colId xmlns:a16="http://schemas.microsoft.com/office/drawing/2014/main" val="20003"/>
                    </a:ext>
                  </a:extLst>
                </a:gridCol>
                <a:gridCol w="954825">
                  <a:extLst>
                    <a:ext uri="{9D8B030D-6E8A-4147-A177-3AD203B41FA5}">
                      <a16:colId xmlns:a16="http://schemas.microsoft.com/office/drawing/2014/main" val="20004"/>
                    </a:ext>
                  </a:extLst>
                </a:gridCol>
                <a:gridCol w="954825">
                  <a:extLst>
                    <a:ext uri="{9D8B030D-6E8A-4147-A177-3AD203B41FA5}">
                      <a16:colId xmlns:a16="http://schemas.microsoft.com/office/drawing/2014/main" val="20005"/>
                    </a:ext>
                  </a:extLst>
                </a:gridCol>
                <a:gridCol w="1445407">
                  <a:extLst>
                    <a:ext uri="{9D8B030D-6E8A-4147-A177-3AD203B41FA5}">
                      <a16:colId xmlns:a16="http://schemas.microsoft.com/office/drawing/2014/main" val="20006"/>
                    </a:ext>
                  </a:extLst>
                </a:gridCol>
              </a:tblGrid>
              <a:tr h="530782">
                <a:tc>
                  <a:txBody>
                    <a:bodyPr/>
                    <a:lstStyle/>
                    <a:p>
                      <a:pPr algn="ctr">
                        <a:lnSpc>
                          <a:spcPct val="115000"/>
                        </a:lnSpc>
                        <a:spcAft>
                          <a:spcPts val="0"/>
                        </a:spcAft>
                      </a:pPr>
                      <a:r>
                        <a:rPr lang="en-GB" sz="1600" dirty="0">
                          <a:solidFill>
                            <a:schemeClr val="tx1"/>
                          </a:solidFill>
                          <a:effectLst/>
                        </a:rPr>
                        <a:t>FE Qualification Type</a:t>
                      </a:r>
                      <a:endParaRPr lang="en-GB" sz="1600" dirty="0">
                        <a:solidFill>
                          <a:schemeClr val="tx1"/>
                        </a:solidFill>
                        <a:effectLst/>
                        <a:latin typeface="Calibri"/>
                        <a:ea typeface="SimSun"/>
                        <a:cs typeface="Times New Roman"/>
                      </a:endParaRPr>
                    </a:p>
                  </a:txBody>
                  <a:tcPr marL="68580" marR="68580" marT="0" marB="0" anchor="ctr">
                    <a:solidFill>
                      <a:schemeClr val="accent2">
                        <a:lumMod val="20000"/>
                        <a:lumOff val="80000"/>
                      </a:schemeClr>
                    </a:solidFill>
                  </a:tcPr>
                </a:tc>
                <a:tc gridSpan="5">
                  <a:txBody>
                    <a:bodyPr/>
                    <a:lstStyle/>
                    <a:p>
                      <a:pPr algn="ctr">
                        <a:lnSpc>
                          <a:spcPct val="115000"/>
                        </a:lnSpc>
                        <a:spcAft>
                          <a:spcPts val="0"/>
                        </a:spcAft>
                      </a:pPr>
                      <a:r>
                        <a:rPr lang="en-GB" sz="1600" dirty="0">
                          <a:solidFill>
                            <a:schemeClr val="tx1"/>
                          </a:solidFill>
                          <a:effectLst/>
                        </a:rPr>
                        <a:t>FE Level 3 Cohort year  - % HE Progression Rate, (tracked to HE for one year)</a:t>
                      </a:r>
                      <a:endParaRPr lang="en-GB" sz="1600" dirty="0">
                        <a:solidFill>
                          <a:schemeClr val="tx1"/>
                        </a:solidFill>
                        <a:effectLst/>
                        <a:latin typeface="Calibri"/>
                        <a:ea typeface="SimSun"/>
                        <a:cs typeface="Times New Roman"/>
                      </a:endParaRPr>
                    </a:p>
                  </a:txBody>
                  <a:tcPr marL="68580" marR="68580" marT="0" marB="0" anchor="ctr">
                    <a:solidFill>
                      <a:schemeClr val="accent2">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a:lnSpc>
                          <a:spcPct val="115000"/>
                        </a:lnSpc>
                        <a:spcAft>
                          <a:spcPts val="0"/>
                        </a:spcAft>
                      </a:pPr>
                      <a:r>
                        <a:rPr lang="en-GB" sz="1600" b="1" dirty="0">
                          <a:solidFill>
                            <a:schemeClr val="tx1"/>
                          </a:solidFill>
                          <a:effectLst/>
                        </a:rPr>
                        <a:t>% point change 2005-2009</a:t>
                      </a:r>
                      <a:endParaRPr lang="en-GB" sz="1600" b="1" dirty="0">
                        <a:solidFill>
                          <a:schemeClr val="tx1"/>
                        </a:solidFill>
                        <a:effectLst/>
                        <a:latin typeface="Calibri"/>
                        <a:ea typeface="SimSun"/>
                        <a:cs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0"/>
                  </a:ext>
                </a:extLst>
              </a:tr>
              <a:tr h="265391">
                <a:tc>
                  <a:txBody>
                    <a:bodyPr/>
                    <a:lstStyle/>
                    <a:p>
                      <a:pPr>
                        <a:lnSpc>
                          <a:spcPct val="115000"/>
                        </a:lnSpc>
                      </a:pPr>
                      <a:endParaRPr lang="en-GB" sz="1400" dirty="0">
                        <a:solidFill>
                          <a:schemeClr val="tx1"/>
                        </a:solidFill>
                        <a:effectLst/>
                        <a:latin typeface="Calibri"/>
                      </a:endParaRPr>
                    </a:p>
                  </a:txBody>
                  <a:tcPr marL="68580" marR="68580" marT="0" marB="0" anchor="ctr">
                    <a:solidFill>
                      <a:schemeClr val="accent2">
                        <a:lumMod val="20000"/>
                        <a:lumOff val="80000"/>
                      </a:schemeClr>
                    </a:solidFill>
                  </a:tcPr>
                </a:tc>
                <a:tc>
                  <a:txBody>
                    <a:bodyPr/>
                    <a:lstStyle/>
                    <a:p>
                      <a:pPr algn="ctr">
                        <a:lnSpc>
                          <a:spcPct val="115000"/>
                        </a:lnSpc>
                        <a:spcAft>
                          <a:spcPts val="0"/>
                        </a:spcAft>
                      </a:pPr>
                      <a:r>
                        <a:rPr lang="en-GB" sz="1600" b="1" dirty="0">
                          <a:effectLst/>
                        </a:rPr>
                        <a:t>2005-06</a:t>
                      </a:r>
                      <a:endParaRPr lang="en-GB" sz="1600" b="1" dirty="0">
                        <a:effectLst/>
                        <a:latin typeface="Calibri"/>
                        <a:ea typeface="SimSun"/>
                        <a:cs typeface="Times New Roman"/>
                      </a:endParaRPr>
                    </a:p>
                  </a:txBody>
                  <a:tcPr marL="68580" marR="68580" marT="0" marB="0" anchor="ctr"/>
                </a:tc>
                <a:tc>
                  <a:txBody>
                    <a:bodyPr/>
                    <a:lstStyle/>
                    <a:p>
                      <a:pPr algn="ctr">
                        <a:lnSpc>
                          <a:spcPct val="115000"/>
                        </a:lnSpc>
                        <a:spcAft>
                          <a:spcPts val="0"/>
                        </a:spcAft>
                      </a:pPr>
                      <a:r>
                        <a:rPr lang="en-GB" sz="1600" b="1">
                          <a:effectLst/>
                        </a:rPr>
                        <a:t>2006-07</a:t>
                      </a:r>
                      <a:endParaRPr lang="en-GB" sz="1600" b="1">
                        <a:effectLst/>
                        <a:latin typeface="Calibri"/>
                        <a:ea typeface="SimSun"/>
                        <a:cs typeface="Times New Roman"/>
                      </a:endParaRPr>
                    </a:p>
                  </a:txBody>
                  <a:tcPr marL="68580" marR="68580" marT="0" marB="0" anchor="ctr"/>
                </a:tc>
                <a:tc>
                  <a:txBody>
                    <a:bodyPr/>
                    <a:lstStyle/>
                    <a:p>
                      <a:pPr algn="ctr">
                        <a:lnSpc>
                          <a:spcPct val="115000"/>
                        </a:lnSpc>
                        <a:spcAft>
                          <a:spcPts val="0"/>
                        </a:spcAft>
                      </a:pPr>
                      <a:r>
                        <a:rPr lang="en-GB" sz="1600" b="1">
                          <a:effectLst/>
                        </a:rPr>
                        <a:t>2007-08</a:t>
                      </a:r>
                      <a:endParaRPr lang="en-GB" sz="1600" b="1">
                        <a:effectLst/>
                        <a:latin typeface="Calibri"/>
                        <a:ea typeface="SimSun"/>
                        <a:cs typeface="Times New Roman"/>
                      </a:endParaRPr>
                    </a:p>
                  </a:txBody>
                  <a:tcPr marL="68580" marR="68580" marT="0" marB="0" anchor="ctr"/>
                </a:tc>
                <a:tc>
                  <a:txBody>
                    <a:bodyPr/>
                    <a:lstStyle/>
                    <a:p>
                      <a:pPr algn="ctr">
                        <a:lnSpc>
                          <a:spcPct val="115000"/>
                        </a:lnSpc>
                        <a:spcAft>
                          <a:spcPts val="0"/>
                        </a:spcAft>
                      </a:pPr>
                      <a:r>
                        <a:rPr lang="en-GB" sz="1600" b="1" dirty="0">
                          <a:effectLst/>
                        </a:rPr>
                        <a:t>2008-09</a:t>
                      </a:r>
                      <a:endParaRPr lang="en-GB" sz="1600" b="1" dirty="0">
                        <a:effectLst/>
                        <a:latin typeface="Calibri"/>
                        <a:ea typeface="SimSun"/>
                        <a:cs typeface="Times New Roman"/>
                      </a:endParaRPr>
                    </a:p>
                  </a:txBody>
                  <a:tcPr marL="68580" marR="68580" marT="0" marB="0" anchor="ctr"/>
                </a:tc>
                <a:tc>
                  <a:txBody>
                    <a:bodyPr/>
                    <a:lstStyle/>
                    <a:p>
                      <a:pPr algn="ctr">
                        <a:lnSpc>
                          <a:spcPct val="115000"/>
                        </a:lnSpc>
                        <a:spcAft>
                          <a:spcPts val="0"/>
                        </a:spcAft>
                      </a:pPr>
                      <a:r>
                        <a:rPr lang="en-GB" sz="1600" b="1" dirty="0">
                          <a:effectLst/>
                        </a:rPr>
                        <a:t>2009-10</a:t>
                      </a:r>
                      <a:endParaRPr lang="en-GB" sz="1600" b="1" dirty="0">
                        <a:effectLst/>
                        <a:latin typeface="Calibri"/>
                        <a:ea typeface="SimSun"/>
                        <a:cs typeface="Times New Roman"/>
                      </a:endParaRPr>
                    </a:p>
                  </a:txBody>
                  <a:tcPr marL="68580" marR="68580" marT="0" marB="0" anchor="ctr"/>
                </a:tc>
                <a:tc vMerge="1">
                  <a:txBody>
                    <a:bodyPr/>
                    <a:lstStyle/>
                    <a:p>
                      <a:endParaRPr lang="en-GB"/>
                    </a:p>
                  </a:txBody>
                  <a:tcPr/>
                </a:tc>
                <a:extLst>
                  <a:ext uri="{0D108BD9-81ED-4DB2-BD59-A6C34878D82A}">
                    <a16:rowId xmlns:a16="http://schemas.microsoft.com/office/drawing/2014/main" val="10001"/>
                  </a:ext>
                </a:extLst>
              </a:tr>
              <a:tr h="265391">
                <a:tc>
                  <a:txBody>
                    <a:bodyPr/>
                    <a:lstStyle/>
                    <a:p>
                      <a:pPr>
                        <a:lnSpc>
                          <a:spcPct val="115000"/>
                        </a:lnSpc>
                        <a:spcAft>
                          <a:spcPts val="0"/>
                        </a:spcAft>
                      </a:pPr>
                      <a:r>
                        <a:rPr lang="en-GB" sz="1400" dirty="0">
                          <a:solidFill>
                            <a:schemeClr val="tx1"/>
                          </a:solidFill>
                          <a:effectLst/>
                        </a:rPr>
                        <a:t>Access to HE</a:t>
                      </a:r>
                      <a:endParaRPr lang="en-GB" sz="1400" dirty="0">
                        <a:solidFill>
                          <a:schemeClr val="tx1"/>
                        </a:solidFill>
                        <a:effectLst/>
                        <a:latin typeface="Calibri"/>
                        <a:ea typeface="SimSun"/>
                        <a:cs typeface="Times New Roman"/>
                      </a:endParaRPr>
                    </a:p>
                  </a:txBody>
                  <a:tcPr marL="68580" marR="68580" marT="0" marB="0" anchor="ctr">
                    <a:solidFill>
                      <a:schemeClr val="accent2">
                        <a:lumMod val="20000"/>
                        <a:lumOff val="80000"/>
                      </a:schemeClr>
                    </a:solidFill>
                  </a:tcPr>
                </a:tc>
                <a:tc>
                  <a:txBody>
                    <a:bodyPr/>
                    <a:lstStyle/>
                    <a:p>
                      <a:pPr algn="ctr">
                        <a:lnSpc>
                          <a:spcPct val="115000"/>
                        </a:lnSpc>
                        <a:spcAft>
                          <a:spcPts val="0"/>
                        </a:spcAft>
                      </a:pPr>
                      <a:r>
                        <a:rPr lang="en-GB" sz="1600" b="1" dirty="0">
                          <a:effectLst/>
                        </a:rPr>
                        <a:t>56.8%</a:t>
                      </a:r>
                      <a:endParaRPr lang="en-GB" sz="1600" b="1" dirty="0">
                        <a:effectLst/>
                        <a:latin typeface="Calibri"/>
                        <a:ea typeface="SimSun"/>
                        <a:cs typeface="Times New Roman"/>
                      </a:endParaRPr>
                    </a:p>
                  </a:txBody>
                  <a:tcPr marL="68580" marR="68580" marT="0" marB="0" anchor="ctr"/>
                </a:tc>
                <a:tc>
                  <a:txBody>
                    <a:bodyPr/>
                    <a:lstStyle/>
                    <a:p>
                      <a:pPr algn="ctr">
                        <a:lnSpc>
                          <a:spcPct val="115000"/>
                        </a:lnSpc>
                        <a:spcAft>
                          <a:spcPts val="0"/>
                        </a:spcAft>
                      </a:pPr>
                      <a:r>
                        <a:rPr lang="en-GB" sz="1600" b="1" dirty="0">
                          <a:effectLst/>
                        </a:rPr>
                        <a:t>54.9%</a:t>
                      </a:r>
                      <a:endParaRPr lang="en-GB" sz="1600" b="1" dirty="0">
                        <a:effectLst/>
                        <a:latin typeface="Calibri"/>
                        <a:ea typeface="SimSun"/>
                        <a:cs typeface="Times New Roman"/>
                      </a:endParaRPr>
                    </a:p>
                  </a:txBody>
                  <a:tcPr marL="68580" marR="68580" marT="0" marB="0" anchor="ctr"/>
                </a:tc>
                <a:tc>
                  <a:txBody>
                    <a:bodyPr/>
                    <a:lstStyle/>
                    <a:p>
                      <a:pPr algn="ctr">
                        <a:lnSpc>
                          <a:spcPct val="115000"/>
                        </a:lnSpc>
                        <a:spcAft>
                          <a:spcPts val="0"/>
                        </a:spcAft>
                      </a:pPr>
                      <a:r>
                        <a:rPr lang="en-GB" sz="1600" b="1">
                          <a:effectLst/>
                        </a:rPr>
                        <a:t>53.2%</a:t>
                      </a:r>
                      <a:endParaRPr lang="en-GB" sz="1600" b="1">
                        <a:effectLst/>
                        <a:latin typeface="Calibri"/>
                        <a:ea typeface="SimSun"/>
                        <a:cs typeface="Times New Roman"/>
                      </a:endParaRPr>
                    </a:p>
                  </a:txBody>
                  <a:tcPr marL="68580" marR="68580" marT="0" marB="0" anchor="ctr"/>
                </a:tc>
                <a:tc>
                  <a:txBody>
                    <a:bodyPr/>
                    <a:lstStyle/>
                    <a:p>
                      <a:pPr algn="ctr">
                        <a:lnSpc>
                          <a:spcPct val="115000"/>
                        </a:lnSpc>
                        <a:spcAft>
                          <a:spcPts val="0"/>
                        </a:spcAft>
                      </a:pPr>
                      <a:r>
                        <a:rPr lang="en-GB" sz="1600" b="1">
                          <a:effectLst/>
                        </a:rPr>
                        <a:t>50.6%</a:t>
                      </a:r>
                      <a:endParaRPr lang="en-GB" sz="1600" b="1">
                        <a:effectLst/>
                        <a:latin typeface="Calibri"/>
                        <a:ea typeface="SimSun"/>
                        <a:cs typeface="Times New Roman"/>
                      </a:endParaRPr>
                    </a:p>
                  </a:txBody>
                  <a:tcPr marL="68580" marR="68580" marT="0" marB="0" anchor="ctr"/>
                </a:tc>
                <a:tc>
                  <a:txBody>
                    <a:bodyPr/>
                    <a:lstStyle/>
                    <a:p>
                      <a:pPr algn="ctr">
                        <a:lnSpc>
                          <a:spcPct val="115000"/>
                        </a:lnSpc>
                        <a:spcAft>
                          <a:spcPts val="0"/>
                        </a:spcAft>
                      </a:pPr>
                      <a:r>
                        <a:rPr lang="en-GB" sz="1600" b="1">
                          <a:effectLst/>
                        </a:rPr>
                        <a:t>49.5%</a:t>
                      </a:r>
                      <a:endParaRPr lang="en-GB" sz="1600" b="1">
                        <a:effectLst/>
                        <a:latin typeface="Calibri"/>
                        <a:ea typeface="SimSun"/>
                        <a:cs typeface="Times New Roman"/>
                      </a:endParaRPr>
                    </a:p>
                  </a:txBody>
                  <a:tcPr marL="68580" marR="68580" marT="0" marB="0" anchor="ctr"/>
                </a:tc>
                <a:tc>
                  <a:txBody>
                    <a:bodyPr/>
                    <a:lstStyle/>
                    <a:p>
                      <a:pPr algn="ctr">
                        <a:lnSpc>
                          <a:spcPct val="115000"/>
                        </a:lnSpc>
                        <a:spcAft>
                          <a:spcPts val="0"/>
                        </a:spcAft>
                      </a:pPr>
                      <a:r>
                        <a:rPr lang="en-GB" sz="1600" b="1" dirty="0">
                          <a:effectLst/>
                        </a:rPr>
                        <a:t>-7.3%</a:t>
                      </a:r>
                      <a:endParaRPr lang="en-GB" sz="1600" b="1" dirty="0">
                        <a:effectLst/>
                        <a:latin typeface="Calibri"/>
                        <a:ea typeface="SimSun"/>
                        <a:cs typeface="Times New Roman"/>
                      </a:endParaRPr>
                    </a:p>
                  </a:txBody>
                  <a:tcPr marL="68580" marR="68580" marT="0" marB="0" anchor="ctr"/>
                </a:tc>
                <a:extLst>
                  <a:ext uri="{0D108BD9-81ED-4DB2-BD59-A6C34878D82A}">
                    <a16:rowId xmlns:a16="http://schemas.microsoft.com/office/drawing/2014/main" val="10002"/>
                  </a:ext>
                </a:extLst>
              </a:tr>
              <a:tr h="265391">
                <a:tc>
                  <a:txBody>
                    <a:bodyPr/>
                    <a:lstStyle/>
                    <a:p>
                      <a:pPr>
                        <a:lnSpc>
                          <a:spcPct val="115000"/>
                        </a:lnSpc>
                        <a:spcAft>
                          <a:spcPts val="0"/>
                        </a:spcAft>
                      </a:pPr>
                      <a:r>
                        <a:rPr lang="en-GB" sz="1400" dirty="0">
                          <a:solidFill>
                            <a:schemeClr val="tx1"/>
                          </a:solidFill>
                          <a:effectLst/>
                        </a:rPr>
                        <a:t>GCE A2 Level/IB</a:t>
                      </a:r>
                      <a:endParaRPr lang="en-GB" sz="1400" dirty="0">
                        <a:solidFill>
                          <a:schemeClr val="tx1"/>
                        </a:solidFill>
                        <a:effectLst/>
                        <a:latin typeface="Calibri"/>
                        <a:ea typeface="SimSun"/>
                        <a:cs typeface="Times New Roman"/>
                      </a:endParaRPr>
                    </a:p>
                  </a:txBody>
                  <a:tcPr marL="68580" marR="68580" marT="0" marB="0" anchor="ctr">
                    <a:solidFill>
                      <a:schemeClr val="accent2">
                        <a:lumMod val="20000"/>
                        <a:lumOff val="80000"/>
                      </a:schemeClr>
                    </a:solidFill>
                  </a:tcPr>
                </a:tc>
                <a:tc>
                  <a:txBody>
                    <a:bodyPr/>
                    <a:lstStyle/>
                    <a:p>
                      <a:pPr algn="ctr">
                        <a:lnSpc>
                          <a:spcPct val="115000"/>
                        </a:lnSpc>
                        <a:spcAft>
                          <a:spcPts val="0"/>
                        </a:spcAft>
                      </a:pPr>
                      <a:r>
                        <a:rPr lang="en-GB" sz="1600" b="1" dirty="0">
                          <a:effectLst/>
                        </a:rPr>
                        <a:t>70.4%</a:t>
                      </a:r>
                      <a:endParaRPr lang="en-GB" sz="1600" b="1" dirty="0">
                        <a:effectLst/>
                        <a:latin typeface="Calibri"/>
                        <a:ea typeface="SimSun"/>
                        <a:cs typeface="Times New Roman"/>
                      </a:endParaRPr>
                    </a:p>
                  </a:txBody>
                  <a:tcPr marL="68580" marR="68580" marT="0" marB="0" anchor="ctr"/>
                </a:tc>
                <a:tc>
                  <a:txBody>
                    <a:bodyPr/>
                    <a:lstStyle/>
                    <a:p>
                      <a:pPr algn="ctr">
                        <a:lnSpc>
                          <a:spcPct val="115000"/>
                        </a:lnSpc>
                        <a:spcAft>
                          <a:spcPts val="0"/>
                        </a:spcAft>
                      </a:pPr>
                      <a:r>
                        <a:rPr lang="en-GB" sz="1600" b="1">
                          <a:effectLst/>
                        </a:rPr>
                        <a:t>66.8%</a:t>
                      </a:r>
                      <a:endParaRPr lang="en-GB" sz="1600" b="1">
                        <a:effectLst/>
                        <a:latin typeface="Calibri"/>
                        <a:ea typeface="SimSun"/>
                        <a:cs typeface="Times New Roman"/>
                      </a:endParaRPr>
                    </a:p>
                  </a:txBody>
                  <a:tcPr marL="68580" marR="68580" marT="0" marB="0" anchor="ctr"/>
                </a:tc>
                <a:tc>
                  <a:txBody>
                    <a:bodyPr/>
                    <a:lstStyle/>
                    <a:p>
                      <a:pPr algn="ctr">
                        <a:lnSpc>
                          <a:spcPct val="115000"/>
                        </a:lnSpc>
                        <a:spcAft>
                          <a:spcPts val="0"/>
                        </a:spcAft>
                      </a:pPr>
                      <a:r>
                        <a:rPr lang="en-GB" sz="1600" b="1">
                          <a:effectLst/>
                        </a:rPr>
                        <a:t>68.6%</a:t>
                      </a:r>
                      <a:endParaRPr lang="en-GB" sz="1600" b="1">
                        <a:effectLst/>
                        <a:latin typeface="Calibri"/>
                        <a:ea typeface="SimSun"/>
                        <a:cs typeface="Times New Roman"/>
                      </a:endParaRPr>
                    </a:p>
                  </a:txBody>
                  <a:tcPr marL="68580" marR="68580" marT="0" marB="0" anchor="ctr"/>
                </a:tc>
                <a:tc>
                  <a:txBody>
                    <a:bodyPr/>
                    <a:lstStyle/>
                    <a:p>
                      <a:pPr algn="ctr">
                        <a:lnSpc>
                          <a:spcPct val="115000"/>
                        </a:lnSpc>
                        <a:spcAft>
                          <a:spcPts val="0"/>
                        </a:spcAft>
                      </a:pPr>
                      <a:r>
                        <a:rPr lang="en-GB" sz="1600" b="1" dirty="0">
                          <a:effectLst/>
                        </a:rPr>
                        <a:t>67.8%</a:t>
                      </a:r>
                      <a:endParaRPr lang="en-GB" sz="1600" b="1" dirty="0">
                        <a:effectLst/>
                        <a:latin typeface="Calibri"/>
                        <a:ea typeface="SimSun"/>
                        <a:cs typeface="Times New Roman"/>
                      </a:endParaRPr>
                    </a:p>
                  </a:txBody>
                  <a:tcPr marL="68580" marR="68580" marT="0" marB="0" anchor="ctr"/>
                </a:tc>
                <a:tc>
                  <a:txBody>
                    <a:bodyPr/>
                    <a:lstStyle/>
                    <a:p>
                      <a:pPr algn="ctr">
                        <a:lnSpc>
                          <a:spcPct val="115000"/>
                        </a:lnSpc>
                        <a:spcAft>
                          <a:spcPts val="0"/>
                        </a:spcAft>
                      </a:pPr>
                      <a:r>
                        <a:rPr lang="en-GB" sz="1600" b="1">
                          <a:effectLst/>
                        </a:rPr>
                        <a:t>65.0%</a:t>
                      </a:r>
                      <a:endParaRPr lang="en-GB" sz="1600" b="1">
                        <a:effectLst/>
                        <a:latin typeface="Calibri"/>
                        <a:ea typeface="SimSun"/>
                        <a:cs typeface="Times New Roman"/>
                      </a:endParaRPr>
                    </a:p>
                  </a:txBody>
                  <a:tcPr marL="68580" marR="68580" marT="0" marB="0" anchor="ctr"/>
                </a:tc>
                <a:tc>
                  <a:txBody>
                    <a:bodyPr/>
                    <a:lstStyle/>
                    <a:p>
                      <a:pPr algn="ctr">
                        <a:lnSpc>
                          <a:spcPct val="115000"/>
                        </a:lnSpc>
                        <a:spcAft>
                          <a:spcPts val="0"/>
                        </a:spcAft>
                      </a:pPr>
                      <a:r>
                        <a:rPr lang="en-GB" sz="1600" b="1" dirty="0">
                          <a:effectLst/>
                        </a:rPr>
                        <a:t>-5.4%</a:t>
                      </a:r>
                      <a:endParaRPr lang="en-GB" sz="1600" b="1" dirty="0">
                        <a:effectLst/>
                        <a:latin typeface="Calibri"/>
                        <a:ea typeface="SimSun"/>
                        <a:cs typeface="Times New Roman"/>
                      </a:endParaRPr>
                    </a:p>
                  </a:txBody>
                  <a:tcPr marL="68580" marR="68580" marT="0" marB="0" anchor="ctr"/>
                </a:tc>
                <a:extLst>
                  <a:ext uri="{0D108BD9-81ED-4DB2-BD59-A6C34878D82A}">
                    <a16:rowId xmlns:a16="http://schemas.microsoft.com/office/drawing/2014/main" val="10003"/>
                  </a:ext>
                </a:extLst>
              </a:tr>
              <a:tr h="265391">
                <a:tc>
                  <a:txBody>
                    <a:bodyPr/>
                    <a:lstStyle/>
                    <a:p>
                      <a:pPr>
                        <a:lnSpc>
                          <a:spcPct val="115000"/>
                        </a:lnSpc>
                        <a:spcAft>
                          <a:spcPts val="0"/>
                        </a:spcAft>
                      </a:pPr>
                      <a:r>
                        <a:rPr lang="en-GB" sz="1400" dirty="0">
                          <a:solidFill>
                            <a:schemeClr val="tx1"/>
                          </a:solidFill>
                          <a:effectLst/>
                        </a:rPr>
                        <a:t>GCE AS Level</a:t>
                      </a:r>
                      <a:endParaRPr lang="en-GB" sz="1400" dirty="0">
                        <a:solidFill>
                          <a:schemeClr val="tx1"/>
                        </a:solidFill>
                        <a:effectLst/>
                        <a:latin typeface="Calibri"/>
                        <a:ea typeface="SimSun"/>
                        <a:cs typeface="Times New Roman"/>
                      </a:endParaRPr>
                    </a:p>
                  </a:txBody>
                  <a:tcPr marL="68580" marR="68580" marT="0" marB="0" anchor="ctr">
                    <a:solidFill>
                      <a:schemeClr val="accent2">
                        <a:lumMod val="20000"/>
                        <a:lumOff val="80000"/>
                      </a:schemeClr>
                    </a:solidFill>
                  </a:tcPr>
                </a:tc>
                <a:tc>
                  <a:txBody>
                    <a:bodyPr/>
                    <a:lstStyle/>
                    <a:p>
                      <a:pPr algn="ctr">
                        <a:lnSpc>
                          <a:spcPct val="115000"/>
                        </a:lnSpc>
                        <a:spcAft>
                          <a:spcPts val="0"/>
                        </a:spcAft>
                      </a:pPr>
                      <a:r>
                        <a:rPr lang="en-GB" sz="1600" b="1">
                          <a:effectLst/>
                        </a:rPr>
                        <a:t>13.8%</a:t>
                      </a:r>
                      <a:endParaRPr lang="en-GB" sz="1600" b="1">
                        <a:effectLst/>
                        <a:latin typeface="Calibri"/>
                        <a:ea typeface="SimSun"/>
                        <a:cs typeface="Times New Roman"/>
                      </a:endParaRPr>
                    </a:p>
                  </a:txBody>
                  <a:tcPr marL="68580" marR="68580" marT="0" marB="0" anchor="ctr"/>
                </a:tc>
                <a:tc>
                  <a:txBody>
                    <a:bodyPr/>
                    <a:lstStyle/>
                    <a:p>
                      <a:pPr algn="ctr">
                        <a:lnSpc>
                          <a:spcPct val="115000"/>
                        </a:lnSpc>
                        <a:spcAft>
                          <a:spcPts val="0"/>
                        </a:spcAft>
                      </a:pPr>
                      <a:r>
                        <a:rPr lang="en-GB" sz="1600" b="1">
                          <a:effectLst/>
                        </a:rPr>
                        <a:t>11.5%</a:t>
                      </a:r>
                      <a:endParaRPr lang="en-GB" sz="1600" b="1">
                        <a:effectLst/>
                        <a:latin typeface="Calibri"/>
                        <a:ea typeface="SimSun"/>
                        <a:cs typeface="Times New Roman"/>
                      </a:endParaRPr>
                    </a:p>
                  </a:txBody>
                  <a:tcPr marL="68580" marR="68580" marT="0" marB="0" anchor="ctr"/>
                </a:tc>
                <a:tc>
                  <a:txBody>
                    <a:bodyPr/>
                    <a:lstStyle/>
                    <a:p>
                      <a:pPr algn="ctr">
                        <a:lnSpc>
                          <a:spcPct val="115000"/>
                        </a:lnSpc>
                        <a:spcAft>
                          <a:spcPts val="0"/>
                        </a:spcAft>
                      </a:pPr>
                      <a:r>
                        <a:rPr lang="en-GB" sz="1600" b="1">
                          <a:effectLst/>
                        </a:rPr>
                        <a:t>9.9%</a:t>
                      </a:r>
                      <a:endParaRPr lang="en-GB" sz="1600" b="1">
                        <a:effectLst/>
                        <a:latin typeface="Calibri"/>
                        <a:ea typeface="SimSun"/>
                        <a:cs typeface="Times New Roman"/>
                      </a:endParaRPr>
                    </a:p>
                  </a:txBody>
                  <a:tcPr marL="68580" marR="68580" marT="0" marB="0" anchor="ctr"/>
                </a:tc>
                <a:tc>
                  <a:txBody>
                    <a:bodyPr/>
                    <a:lstStyle/>
                    <a:p>
                      <a:pPr algn="ctr">
                        <a:lnSpc>
                          <a:spcPct val="115000"/>
                        </a:lnSpc>
                        <a:spcAft>
                          <a:spcPts val="0"/>
                        </a:spcAft>
                      </a:pPr>
                      <a:r>
                        <a:rPr lang="en-GB" sz="1600" b="1">
                          <a:effectLst/>
                        </a:rPr>
                        <a:t>9.2%</a:t>
                      </a:r>
                      <a:endParaRPr lang="en-GB" sz="1600" b="1">
                        <a:effectLst/>
                        <a:latin typeface="Calibri"/>
                        <a:ea typeface="SimSun"/>
                        <a:cs typeface="Times New Roman"/>
                      </a:endParaRPr>
                    </a:p>
                  </a:txBody>
                  <a:tcPr marL="68580" marR="68580" marT="0" marB="0" anchor="ctr"/>
                </a:tc>
                <a:tc>
                  <a:txBody>
                    <a:bodyPr/>
                    <a:lstStyle/>
                    <a:p>
                      <a:pPr algn="ctr">
                        <a:lnSpc>
                          <a:spcPct val="115000"/>
                        </a:lnSpc>
                        <a:spcAft>
                          <a:spcPts val="0"/>
                        </a:spcAft>
                      </a:pPr>
                      <a:r>
                        <a:rPr lang="en-GB" sz="1600" b="1" dirty="0">
                          <a:effectLst/>
                        </a:rPr>
                        <a:t>6.6%</a:t>
                      </a:r>
                      <a:endParaRPr lang="en-GB" sz="1600" b="1" dirty="0">
                        <a:effectLst/>
                        <a:latin typeface="Calibri"/>
                        <a:ea typeface="SimSun"/>
                        <a:cs typeface="Times New Roman"/>
                      </a:endParaRPr>
                    </a:p>
                  </a:txBody>
                  <a:tcPr marL="68580" marR="68580" marT="0" marB="0" anchor="ctr"/>
                </a:tc>
                <a:tc>
                  <a:txBody>
                    <a:bodyPr/>
                    <a:lstStyle/>
                    <a:p>
                      <a:pPr algn="ctr">
                        <a:lnSpc>
                          <a:spcPct val="115000"/>
                        </a:lnSpc>
                        <a:spcAft>
                          <a:spcPts val="0"/>
                        </a:spcAft>
                      </a:pPr>
                      <a:r>
                        <a:rPr lang="en-GB" sz="1600" b="1" dirty="0">
                          <a:effectLst/>
                        </a:rPr>
                        <a:t>-7.2%</a:t>
                      </a:r>
                      <a:endParaRPr lang="en-GB" sz="1600" b="1" dirty="0">
                        <a:effectLst/>
                        <a:latin typeface="Calibri"/>
                        <a:ea typeface="SimSun"/>
                        <a:cs typeface="Times New Roman"/>
                      </a:endParaRPr>
                    </a:p>
                  </a:txBody>
                  <a:tcPr marL="68580" marR="68580" marT="0" marB="0" anchor="ctr"/>
                </a:tc>
                <a:extLst>
                  <a:ext uri="{0D108BD9-81ED-4DB2-BD59-A6C34878D82A}">
                    <a16:rowId xmlns:a16="http://schemas.microsoft.com/office/drawing/2014/main" val="10004"/>
                  </a:ext>
                </a:extLst>
              </a:tr>
              <a:tr h="265391">
                <a:tc>
                  <a:txBody>
                    <a:bodyPr/>
                    <a:lstStyle/>
                    <a:p>
                      <a:pPr>
                        <a:lnSpc>
                          <a:spcPct val="115000"/>
                        </a:lnSpc>
                        <a:spcAft>
                          <a:spcPts val="0"/>
                        </a:spcAft>
                      </a:pPr>
                      <a:r>
                        <a:rPr lang="en-GB" sz="1400" dirty="0">
                          <a:solidFill>
                            <a:schemeClr val="tx1"/>
                          </a:solidFill>
                          <a:effectLst/>
                        </a:rPr>
                        <a:t>BTEC (Full Time)</a:t>
                      </a:r>
                      <a:endParaRPr lang="en-GB" sz="1400" dirty="0">
                        <a:solidFill>
                          <a:schemeClr val="tx1"/>
                        </a:solidFill>
                        <a:effectLst/>
                        <a:latin typeface="Calibri"/>
                        <a:ea typeface="SimSun"/>
                        <a:cs typeface="Times New Roman"/>
                      </a:endParaRPr>
                    </a:p>
                  </a:txBody>
                  <a:tcPr marL="68580" marR="68580" marT="0" marB="0" anchor="ctr">
                    <a:solidFill>
                      <a:schemeClr val="accent2">
                        <a:lumMod val="20000"/>
                        <a:lumOff val="80000"/>
                      </a:schemeClr>
                    </a:solidFill>
                  </a:tcPr>
                </a:tc>
                <a:tc>
                  <a:txBody>
                    <a:bodyPr/>
                    <a:lstStyle/>
                    <a:p>
                      <a:pPr algn="ctr">
                        <a:lnSpc>
                          <a:spcPct val="115000"/>
                        </a:lnSpc>
                        <a:spcAft>
                          <a:spcPts val="0"/>
                        </a:spcAft>
                      </a:pPr>
                      <a:r>
                        <a:rPr lang="en-GB" sz="1600" b="1">
                          <a:effectLst/>
                        </a:rPr>
                        <a:t>44.2%</a:t>
                      </a:r>
                      <a:endParaRPr lang="en-GB" sz="1600" b="1">
                        <a:effectLst/>
                        <a:latin typeface="Calibri"/>
                        <a:ea typeface="SimSun"/>
                        <a:cs typeface="Times New Roman"/>
                      </a:endParaRPr>
                    </a:p>
                  </a:txBody>
                  <a:tcPr marL="68580" marR="68580" marT="0" marB="0" anchor="ctr"/>
                </a:tc>
                <a:tc>
                  <a:txBody>
                    <a:bodyPr/>
                    <a:lstStyle/>
                    <a:p>
                      <a:pPr algn="ctr">
                        <a:lnSpc>
                          <a:spcPct val="115000"/>
                        </a:lnSpc>
                        <a:spcAft>
                          <a:spcPts val="0"/>
                        </a:spcAft>
                      </a:pPr>
                      <a:r>
                        <a:rPr lang="en-GB" sz="1600" b="1">
                          <a:effectLst/>
                        </a:rPr>
                        <a:t>45.6%</a:t>
                      </a:r>
                      <a:endParaRPr lang="en-GB" sz="1600" b="1">
                        <a:effectLst/>
                        <a:latin typeface="Calibri"/>
                        <a:ea typeface="SimSun"/>
                        <a:cs typeface="Times New Roman"/>
                      </a:endParaRPr>
                    </a:p>
                  </a:txBody>
                  <a:tcPr marL="68580" marR="68580" marT="0" marB="0" anchor="ctr"/>
                </a:tc>
                <a:tc>
                  <a:txBody>
                    <a:bodyPr/>
                    <a:lstStyle/>
                    <a:p>
                      <a:pPr algn="ctr">
                        <a:lnSpc>
                          <a:spcPct val="115000"/>
                        </a:lnSpc>
                        <a:spcAft>
                          <a:spcPts val="0"/>
                        </a:spcAft>
                      </a:pPr>
                      <a:r>
                        <a:rPr lang="en-GB" sz="1600" b="1">
                          <a:effectLst/>
                        </a:rPr>
                        <a:t>48.1%</a:t>
                      </a:r>
                      <a:endParaRPr lang="en-GB" sz="1600" b="1">
                        <a:effectLst/>
                        <a:latin typeface="Calibri"/>
                        <a:ea typeface="SimSun"/>
                        <a:cs typeface="Times New Roman"/>
                      </a:endParaRPr>
                    </a:p>
                  </a:txBody>
                  <a:tcPr marL="68580" marR="68580" marT="0" marB="0" anchor="ctr"/>
                </a:tc>
                <a:tc>
                  <a:txBody>
                    <a:bodyPr/>
                    <a:lstStyle/>
                    <a:p>
                      <a:pPr algn="ctr">
                        <a:lnSpc>
                          <a:spcPct val="115000"/>
                        </a:lnSpc>
                        <a:spcAft>
                          <a:spcPts val="0"/>
                        </a:spcAft>
                      </a:pPr>
                      <a:r>
                        <a:rPr lang="en-GB" sz="1600" b="1">
                          <a:effectLst/>
                        </a:rPr>
                        <a:t>49.5%</a:t>
                      </a:r>
                      <a:endParaRPr lang="en-GB" sz="1600" b="1">
                        <a:effectLst/>
                        <a:latin typeface="Calibri"/>
                        <a:ea typeface="SimSun"/>
                        <a:cs typeface="Times New Roman"/>
                      </a:endParaRPr>
                    </a:p>
                  </a:txBody>
                  <a:tcPr marL="68580" marR="68580" marT="0" marB="0" anchor="ctr"/>
                </a:tc>
                <a:tc>
                  <a:txBody>
                    <a:bodyPr/>
                    <a:lstStyle/>
                    <a:p>
                      <a:pPr algn="ctr">
                        <a:lnSpc>
                          <a:spcPct val="115000"/>
                        </a:lnSpc>
                        <a:spcAft>
                          <a:spcPts val="0"/>
                        </a:spcAft>
                      </a:pPr>
                      <a:r>
                        <a:rPr lang="en-GB" sz="1600" b="1" dirty="0">
                          <a:effectLst/>
                        </a:rPr>
                        <a:t>47.3%</a:t>
                      </a:r>
                      <a:endParaRPr lang="en-GB" sz="1600" b="1" dirty="0">
                        <a:effectLst/>
                        <a:latin typeface="Calibri"/>
                        <a:ea typeface="SimSun"/>
                        <a:cs typeface="Times New Roman"/>
                      </a:endParaRPr>
                    </a:p>
                  </a:txBody>
                  <a:tcPr marL="68580" marR="68580" marT="0" marB="0" anchor="ctr"/>
                </a:tc>
                <a:tc>
                  <a:txBody>
                    <a:bodyPr/>
                    <a:lstStyle/>
                    <a:p>
                      <a:pPr algn="ctr">
                        <a:lnSpc>
                          <a:spcPct val="115000"/>
                        </a:lnSpc>
                        <a:spcAft>
                          <a:spcPts val="0"/>
                        </a:spcAft>
                      </a:pPr>
                      <a:r>
                        <a:rPr lang="en-GB" sz="1600" b="1" dirty="0">
                          <a:effectLst/>
                        </a:rPr>
                        <a:t>3.1%</a:t>
                      </a:r>
                      <a:endParaRPr lang="en-GB" sz="1600" b="1" dirty="0">
                        <a:effectLst/>
                        <a:latin typeface="Calibri"/>
                        <a:ea typeface="SimSun"/>
                        <a:cs typeface="Times New Roman"/>
                      </a:endParaRPr>
                    </a:p>
                  </a:txBody>
                  <a:tcPr marL="68580" marR="68580" marT="0" marB="0" anchor="ctr"/>
                </a:tc>
                <a:extLst>
                  <a:ext uri="{0D108BD9-81ED-4DB2-BD59-A6C34878D82A}">
                    <a16:rowId xmlns:a16="http://schemas.microsoft.com/office/drawing/2014/main" val="10005"/>
                  </a:ext>
                </a:extLst>
              </a:tr>
              <a:tr h="265391">
                <a:tc>
                  <a:txBody>
                    <a:bodyPr/>
                    <a:lstStyle/>
                    <a:p>
                      <a:pPr>
                        <a:lnSpc>
                          <a:spcPct val="115000"/>
                        </a:lnSpc>
                        <a:spcAft>
                          <a:spcPts val="0"/>
                        </a:spcAft>
                      </a:pPr>
                      <a:r>
                        <a:rPr lang="en-GB" sz="1400" dirty="0">
                          <a:solidFill>
                            <a:schemeClr val="tx1"/>
                          </a:solidFill>
                          <a:effectLst/>
                        </a:rPr>
                        <a:t>NVQ</a:t>
                      </a:r>
                      <a:endParaRPr lang="en-GB" sz="1400" dirty="0">
                        <a:solidFill>
                          <a:schemeClr val="tx1"/>
                        </a:solidFill>
                        <a:effectLst/>
                        <a:latin typeface="Calibri"/>
                        <a:ea typeface="SimSun"/>
                        <a:cs typeface="Times New Roman"/>
                      </a:endParaRPr>
                    </a:p>
                  </a:txBody>
                  <a:tcPr marL="68580" marR="68580" marT="0" marB="0" anchor="ctr">
                    <a:solidFill>
                      <a:schemeClr val="accent2">
                        <a:lumMod val="20000"/>
                        <a:lumOff val="80000"/>
                      </a:schemeClr>
                    </a:solidFill>
                  </a:tcPr>
                </a:tc>
                <a:tc>
                  <a:txBody>
                    <a:bodyPr/>
                    <a:lstStyle/>
                    <a:p>
                      <a:pPr algn="ctr">
                        <a:lnSpc>
                          <a:spcPct val="115000"/>
                        </a:lnSpc>
                        <a:spcAft>
                          <a:spcPts val="0"/>
                        </a:spcAft>
                      </a:pPr>
                      <a:r>
                        <a:rPr lang="en-GB" sz="1600" b="1">
                          <a:effectLst/>
                        </a:rPr>
                        <a:t>17.8%</a:t>
                      </a:r>
                      <a:endParaRPr lang="en-GB" sz="1600" b="1">
                        <a:effectLst/>
                        <a:latin typeface="Calibri"/>
                        <a:ea typeface="SimSun"/>
                        <a:cs typeface="Times New Roman"/>
                      </a:endParaRPr>
                    </a:p>
                  </a:txBody>
                  <a:tcPr marL="68580" marR="68580" marT="0" marB="0" anchor="ctr"/>
                </a:tc>
                <a:tc>
                  <a:txBody>
                    <a:bodyPr/>
                    <a:lstStyle/>
                    <a:p>
                      <a:pPr algn="ctr">
                        <a:lnSpc>
                          <a:spcPct val="115000"/>
                        </a:lnSpc>
                        <a:spcAft>
                          <a:spcPts val="0"/>
                        </a:spcAft>
                      </a:pPr>
                      <a:r>
                        <a:rPr lang="en-GB" sz="1600" b="1">
                          <a:effectLst/>
                        </a:rPr>
                        <a:t>15.8%</a:t>
                      </a:r>
                      <a:endParaRPr lang="en-GB" sz="1600" b="1">
                        <a:effectLst/>
                        <a:latin typeface="Calibri"/>
                        <a:ea typeface="SimSun"/>
                        <a:cs typeface="Times New Roman"/>
                      </a:endParaRPr>
                    </a:p>
                  </a:txBody>
                  <a:tcPr marL="68580" marR="68580" marT="0" marB="0" anchor="ctr"/>
                </a:tc>
                <a:tc>
                  <a:txBody>
                    <a:bodyPr/>
                    <a:lstStyle/>
                    <a:p>
                      <a:pPr algn="ctr">
                        <a:lnSpc>
                          <a:spcPct val="115000"/>
                        </a:lnSpc>
                        <a:spcAft>
                          <a:spcPts val="0"/>
                        </a:spcAft>
                      </a:pPr>
                      <a:r>
                        <a:rPr lang="en-GB" sz="1600" b="1">
                          <a:effectLst/>
                        </a:rPr>
                        <a:t>11.3%</a:t>
                      </a:r>
                      <a:endParaRPr lang="en-GB" sz="1600" b="1">
                        <a:effectLst/>
                        <a:latin typeface="Calibri"/>
                        <a:ea typeface="SimSun"/>
                        <a:cs typeface="Times New Roman"/>
                      </a:endParaRPr>
                    </a:p>
                  </a:txBody>
                  <a:tcPr marL="68580" marR="68580" marT="0" marB="0" anchor="ctr"/>
                </a:tc>
                <a:tc>
                  <a:txBody>
                    <a:bodyPr/>
                    <a:lstStyle/>
                    <a:p>
                      <a:pPr algn="ctr">
                        <a:lnSpc>
                          <a:spcPct val="115000"/>
                        </a:lnSpc>
                        <a:spcAft>
                          <a:spcPts val="0"/>
                        </a:spcAft>
                      </a:pPr>
                      <a:r>
                        <a:rPr lang="en-GB" sz="1600" b="1">
                          <a:effectLst/>
                        </a:rPr>
                        <a:t>7.7%</a:t>
                      </a:r>
                      <a:endParaRPr lang="en-GB" sz="1600" b="1">
                        <a:effectLst/>
                        <a:latin typeface="Calibri"/>
                        <a:ea typeface="SimSun"/>
                        <a:cs typeface="Times New Roman"/>
                      </a:endParaRPr>
                    </a:p>
                  </a:txBody>
                  <a:tcPr marL="68580" marR="68580" marT="0" marB="0" anchor="ctr"/>
                </a:tc>
                <a:tc>
                  <a:txBody>
                    <a:bodyPr/>
                    <a:lstStyle/>
                    <a:p>
                      <a:pPr algn="ctr">
                        <a:lnSpc>
                          <a:spcPct val="115000"/>
                        </a:lnSpc>
                        <a:spcAft>
                          <a:spcPts val="0"/>
                        </a:spcAft>
                      </a:pPr>
                      <a:r>
                        <a:rPr lang="en-GB" sz="1600" b="1">
                          <a:effectLst/>
                        </a:rPr>
                        <a:t>7.3%</a:t>
                      </a:r>
                      <a:endParaRPr lang="en-GB" sz="1600" b="1">
                        <a:effectLst/>
                        <a:latin typeface="Calibri"/>
                        <a:ea typeface="SimSun"/>
                        <a:cs typeface="Times New Roman"/>
                      </a:endParaRPr>
                    </a:p>
                  </a:txBody>
                  <a:tcPr marL="68580" marR="68580" marT="0" marB="0" anchor="ctr"/>
                </a:tc>
                <a:tc>
                  <a:txBody>
                    <a:bodyPr/>
                    <a:lstStyle/>
                    <a:p>
                      <a:pPr algn="ctr">
                        <a:lnSpc>
                          <a:spcPct val="115000"/>
                        </a:lnSpc>
                        <a:spcAft>
                          <a:spcPts val="0"/>
                        </a:spcAft>
                      </a:pPr>
                      <a:r>
                        <a:rPr lang="en-GB" sz="1600" b="1" dirty="0">
                          <a:effectLst/>
                        </a:rPr>
                        <a:t>-10.5%</a:t>
                      </a:r>
                      <a:endParaRPr lang="en-GB" sz="1600" b="1" dirty="0">
                        <a:effectLst/>
                        <a:latin typeface="Calibri"/>
                        <a:ea typeface="SimSun"/>
                        <a:cs typeface="Times New Roman"/>
                      </a:endParaRPr>
                    </a:p>
                  </a:txBody>
                  <a:tcPr marL="68580" marR="68580" marT="0" marB="0" anchor="ctr"/>
                </a:tc>
                <a:extLst>
                  <a:ext uri="{0D108BD9-81ED-4DB2-BD59-A6C34878D82A}">
                    <a16:rowId xmlns:a16="http://schemas.microsoft.com/office/drawing/2014/main" val="10006"/>
                  </a:ext>
                </a:extLst>
              </a:tr>
              <a:tr h="265391">
                <a:tc>
                  <a:txBody>
                    <a:bodyPr/>
                    <a:lstStyle/>
                    <a:p>
                      <a:pPr>
                        <a:lnSpc>
                          <a:spcPct val="115000"/>
                        </a:lnSpc>
                        <a:spcAft>
                          <a:spcPts val="0"/>
                        </a:spcAft>
                      </a:pPr>
                      <a:r>
                        <a:rPr lang="en-GB" sz="1400" dirty="0">
                          <a:solidFill>
                            <a:schemeClr val="tx1"/>
                          </a:solidFill>
                          <a:effectLst/>
                        </a:rPr>
                        <a:t>Other Vocational Full-time</a:t>
                      </a:r>
                      <a:endParaRPr lang="en-GB" sz="1400" dirty="0">
                        <a:solidFill>
                          <a:schemeClr val="tx1"/>
                        </a:solidFill>
                        <a:effectLst/>
                        <a:latin typeface="Calibri"/>
                        <a:ea typeface="SimSun"/>
                        <a:cs typeface="Times New Roman"/>
                      </a:endParaRPr>
                    </a:p>
                  </a:txBody>
                  <a:tcPr marL="68580" marR="68580" marT="0" marB="0" anchor="ctr">
                    <a:solidFill>
                      <a:schemeClr val="accent2">
                        <a:lumMod val="20000"/>
                        <a:lumOff val="80000"/>
                      </a:schemeClr>
                    </a:solidFill>
                  </a:tcPr>
                </a:tc>
                <a:tc>
                  <a:txBody>
                    <a:bodyPr/>
                    <a:lstStyle/>
                    <a:p>
                      <a:pPr algn="ctr">
                        <a:lnSpc>
                          <a:spcPct val="115000"/>
                        </a:lnSpc>
                        <a:spcAft>
                          <a:spcPts val="0"/>
                        </a:spcAft>
                      </a:pPr>
                      <a:r>
                        <a:rPr lang="en-GB" sz="1600" b="1">
                          <a:effectLst/>
                        </a:rPr>
                        <a:t>48.0%</a:t>
                      </a:r>
                      <a:endParaRPr lang="en-GB" sz="1600" b="1">
                        <a:effectLst/>
                        <a:latin typeface="Calibri"/>
                        <a:ea typeface="SimSun"/>
                        <a:cs typeface="Times New Roman"/>
                      </a:endParaRPr>
                    </a:p>
                  </a:txBody>
                  <a:tcPr marL="68580" marR="68580" marT="0" marB="0" anchor="ctr"/>
                </a:tc>
                <a:tc>
                  <a:txBody>
                    <a:bodyPr/>
                    <a:lstStyle/>
                    <a:p>
                      <a:pPr algn="ctr">
                        <a:lnSpc>
                          <a:spcPct val="115000"/>
                        </a:lnSpc>
                        <a:spcAft>
                          <a:spcPts val="0"/>
                        </a:spcAft>
                      </a:pPr>
                      <a:r>
                        <a:rPr lang="en-GB" sz="1600" b="1">
                          <a:effectLst/>
                        </a:rPr>
                        <a:t>28.5%</a:t>
                      </a:r>
                      <a:endParaRPr lang="en-GB" sz="1600" b="1">
                        <a:effectLst/>
                        <a:latin typeface="Calibri"/>
                        <a:ea typeface="SimSun"/>
                        <a:cs typeface="Times New Roman"/>
                      </a:endParaRPr>
                    </a:p>
                  </a:txBody>
                  <a:tcPr marL="68580" marR="68580" marT="0" marB="0" anchor="ctr"/>
                </a:tc>
                <a:tc>
                  <a:txBody>
                    <a:bodyPr/>
                    <a:lstStyle/>
                    <a:p>
                      <a:pPr algn="ctr">
                        <a:lnSpc>
                          <a:spcPct val="115000"/>
                        </a:lnSpc>
                        <a:spcAft>
                          <a:spcPts val="0"/>
                        </a:spcAft>
                      </a:pPr>
                      <a:r>
                        <a:rPr lang="en-GB" sz="1600" b="1">
                          <a:effectLst/>
                        </a:rPr>
                        <a:t>25.2%</a:t>
                      </a:r>
                      <a:endParaRPr lang="en-GB" sz="1600" b="1">
                        <a:effectLst/>
                        <a:latin typeface="Calibri"/>
                        <a:ea typeface="SimSun"/>
                        <a:cs typeface="Times New Roman"/>
                      </a:endParaRPr>
                    </a:p>
                  </a:txBody>
                  <a:tcPr marL="68580" marR="68580" marT="0" marB="0" anchor="ctr"/>
                </a:tc>
                <a:tc>
                  <a:txBody>
                    <a:bodyPr/>
                    <a:lstStyle/>
                    <a:p>
                      <a:pPr algn="ctr">
                        <a:lnSpc>
                          <a:spcPct val="115000"/>
                        </a:lnSpc>
                        <a:spcAft>
                          <a:spcPts val="0"/>
                        </a:spcAft>
                      </a:pPr>
                      <a:r>
                        <a:rPr lang="en-GB" sz="1600" b="1">
                          <a:effectLst/>
                        </a:rPr>
                        <a:t>23.9%</a:t>
                      </a:r>
                      <a:endParaRPr lang="en-GB" sz="1600" b="1">
                        <a:effectLst/>
                        <a:latin typeface="Calibri"/>
                        <a:ea typeface="SimSun"/>
                        <a:cs typeface="Times New Roman"/>
                      </a:endParaRPr>
                    </a:p>
                  </a:txBody>
                  <a:tcPr marL="68580" marR="68580" marT="0" marB="0" anchor="ctr"/>
                </a:tc>
                <a:tc>
                  <a:txBody>
                    <a:bodyPr/>
                    <a:lstStyle/>
                    <a:p>
                      <a:pPr algn="ctr">
                        <a:lnSpc>
                          <a:spcPct val="115000"/>
                        </a:lnSpc>
                        <a:spcAft>
                          <a:spcPts val="0"/>
                        </a:spcAft>
                      </a:pPr>
                      <a:r>
                        <a:rPr lang="en-GB" sz="1600" b="1" dirty="0">
                          <a:effectLst/>
                        </a:rPr>
                        <a:t>22.5%</a:t>
                      </a:r>
                      <a:endParaRPr lang="en-GB" sz="1600" b="1" dirty="0">
                        <a:effectLst/>
                        <a:latin typeface="Calibri"/>
                        <a:ea typeface="SimSun"/>
                        <a:cs typeface="Times New Roman"/>
                      </a:endParaRPr>
                    </a:p>
                  </a:txBody>
                  <a:tcPr marL="68580" marR="68580" marT="0" marB="0" anchor="ctr"/>
                </a:tc>
                <a:tc>
                  <a:txBody>
                    <a:bodyPr/>
                    <a:lstStyle/>
                    <a:p>
                      <a:pPr algn="ctr">
                        <a:lnSpc>
                          <a:spcPct val="115000"/>
                        </a:lnSpc>
                        <a:spcAft>
                          <a:spcPts val="0"/>
                        </a:spcAft>
                      </a:pPr>
                      <a:r>
                        <a:rPr lang="en-GB" sz="1600" b="1" dirty="0">
                          <a:effectLst/>
                        </a:rPr>
                        <a:t>-25.4</a:t>
                      </a:r>
                      <a:r>
                        <a:rPr lang="en-GB" sz="1600" b="1" dirty="0" smtClean="0">
                          <a:effectLst/>
                        </a:rPr>
                        <a:t>%</a:t>
                      </a:r>
                      <a:endParaRPr lang="en-GB" sz="1600" b="1" dirty="0">
                        <a:effectLst/>
                        <a:latin typeface="Calibri"/>
                        <a:ea typeface="SimSun"/>
                        <a:cs typeface="Times New Roman"/>
                      </a:endParaRPr>
                    </a:p>
                  </a:txBody>
                  <a:tcPr marL="68580" marR="68580" marT="0" marB="0" anchor="ctr"/>
                </a:tc>
                <a:extLst>
                  <a:ext uri="{0D108BD9-81ED-4DB2-BD59-A6C34878D82A}">
                    <a16:rowId xmlns:a16="http://schemas.microsoft.com/office/drawing/2014/main" val="10007"/>
                  </a:ext>
                </a:extLst>
              </a:tr>
              <a:tr h="265391">
                <a:tc>
                  <a:txBody>
                    <a:bodyPr/>
                    <a:lstStyle/>
                    <a:p>
                      <a:pPr>
                        <a:lnSpc>
                          <a:spcPct val="115000"/>
                        </a:lnSpc>
                        <a:spcAft>
                          <a:spcPts val="0"/>
                        </a:spcAft>
                      </a:pPr>
                      <a:r>
                        <a:rPr lang="en-GB" sz="1400" dirty="0">
                          <a:solidFill>
                            <a:schemeClr val="tx1"/>
                          </a:solidFill>
                          <a:effectLst/>
                        </a:rPr>
                        <a:t>Other Vocational Part-time</a:t>
                      </a:r>
                      <a:endParaRPr lang="en-GB" sz="1400" dirty="0">
                        <a:solidFill>
                          <a:schemeClr val="tx1"/>
                        </a:solidFill>
                        <a:effectLst/>
                        <a:latin typeface="Calibri"/>
                        <a:ea typeface="SimSun"/>
                        <a:cs typeface="Times New Roman"/>
                      </a:endParaRPr>
                    </a:p>
                  </a:txBody>
                  <a:tcPr marL="68580" marR="68580" marT="0" marB="0" anchor="ctr">
                    <a:solidFill>
                      <a:schemeClr val="accent2">
                        <a:lumMod val="20000"/>
                        <a:lumOff val="80000"/>
                      </a:schemeClr>
                    </a:solidFill>
                  </a:tcPr>
                </a:tc>
                <a:tc>
                  <a:txBody>
                    <a:bodyPr/>
                    <a:lstStyle/>
                    <a:p>
                      <a:pPr algn="ctr">
                        <a:lnSpc>
                          <a:spcPct val="115000"/>
                        </a:lnSpc>
                        <a:spcAft>
                          <a:spcPts val="0"/>
                        </a:spcAft>
                      </a:pPr>
                      <a:r>
                        <a:rPr lang="en-GB" sz="1600" b="1">
                          <a:effectLst/>
                        </a:rPr>
                        <a:t>7.1%</a:t>
                      </a:r>
                      <a:endParaRPr lang="en-GB" sz="1600" b="1">
                        <a:effectLst/>
                        <a:latin typeface="Calibri"/>
                        <a:ea typeface="SimSun"/>
                        <a:cs typeface="Times New Roman"/>
                      </a:endParaRPr>
                    </a:p>
                  </a:txBody>
                  <a:tcPr marL="68580" marR="68580" marT="0" marB="0" anchor="ctr"/>
                </a:tc>
                <a:tc>
                  <a:txBody>
                    <a:bodyPr/>
                    <a:lstStyle/>
                    <a:p>
                      <a:pPr algn="ctr">
                        <a:lnSpc>
                          <a:spcPct val="115000"/>
                        </a:lnSpc>
                        <a:spcAft>
                          <a:spcPts val="0"/>
                        </a:spcAft>
                      </a:pPr>
                      <a:r>
                        <a:rPr lang="en-GB" sz="1600" b="1">
                          <a:effectLst/>
                        </a:rPr>
                        <a:t>7.7%</a:t>
                      </a:r>
                      <a:endParaRPr lang="en-GB" sz="1600" b="1">
                        <a:effectLst/>
                        <a:latin typeface="Calibri"/>
                        <a:ea typeface="SimSun"/>
                        <a:cs typeface="Times New Roman"/>
                      </a:endParaRPr>
                    </a:p>
                  </a:txBody>
                  <a:tcPr marL="68580" marR="68580" marT="0" marB="0" anchor="ctr"/>
                </a:tc>
                <a:tc>
                  <a:txBody>
                    <a:bodyPr/>
                    <a:lstStyle/>
                    <a:p>
                      <a:pPr algn="ctr">
                        <a:lnSpc>
                          <a:spcPct val="115000"/>
                        </a:lnSpc>
                        <a:spcAft>
                          <a:spcPts val="0"/>
                        </a:spcAft>
                      </a:pPr>
                      <a:r>
                        <a:rPr lang="en-GB" sz="1600" b="1">
                          <a:effectLst/>
                        </a:rPr>
                        <a:t>6.5%</a:t>
                      </a:r>
                      <a:endParaRPr lang="en-GB" sz="1600" b="1">
                        <a:effectLst/>
                        <a:latin typeface="Calibri"/>
                        <a:ea typeface="SimSun"/>
                        <a:cs typeface="Times New Roman"/>
                      </a:endParaRPr>
                    </a:p>
                  </a:txBody>
                  <a:tcPr marL="68580" marR="68580" marT="0" marB="0" anchor="ctr"/>
                </a:tc>
                <a:tc>
                  <a:txBody>
                    <a:bodyPr/>
                    <a:lstStyle/>
                    <a:p>
                      <a:pPr algn="ctr">
                        <a:lnSpc>
                          <a:spcPct val="115000"/>
                        </a:lnSpc>
                        <a:spcAft>
                          <a:spcPts val="0"/>
                        </a:spcAft>
                      </a:pPr>
                      <a:r>
                        <a:rPr lang="en-GB" sz="1600" b="1">
                          <a:effectLst/>
                        </a:rPr>
                        <a:t>6.8%</a:t>
                      </a:r>
                      <a:endParaRPr lang="en-GB" sz="1600" b="1">
                        <a:effectLst/>
                        <a:latin typeface="Calibri"/>
                        <a:ea typeface="SimSun"/>
                        <a:cs typeface="Times New Roman"/>
                      </a:endParaRPr>
                    </a:p>
                  </a:txBody>
                  <a:tcPr marL="68580" marR="68580" marT="0" marB="0" anchor="ctr"/>
                </a:tc>
                <a:tc>
                  <a:txBody>
                    <a:bodyPr/>
                    <a:lstStyle/>
                    <a:p>
                      <a:pPr algn="ctr">
                        <a:lnSpc>
                          <a:spcPct val="115000"/>
                        </a:lnSpc>
                        <a:spcAft>
                          <a:spcPts val="0"/>
                        </a:spcAft>
                      </a:pPr>
                      <a:r>
                        <a:rPr lang="en-GB" sz="1600" b="1" dirty="0">
                          <a:effectLst/>
                        </a:rPr>
                        <a:t>7.0%</a:t>
                      </a:r>
                      <a:endParaRPr lang="en-GB" sz="1600" b="1" dirty="0">
                        <a:effectLst/>
                        <a:latin typeface="Calibri"/>
                        <a:ea typeface="SimSun"/>
                        <a:cs typeface="Times New Roman"/>
                      </a:endParaRPr>
                    </a:p>
                  </a:txBody>
                  <a:tcPr marL="68580" marR="68580" marT="0" marB="0" anchor="ctr"/>
                </a:tc>
                <a:tc>
                  <a:txBody>
                    <a:bodyPr/>
                    <a:lstStyle/>
                    <a:p>
                      <a:pPr algn="ctr">
                        <a:lnSpc>
                          <a:spcPct val="115000"/>
                        </a:lnSpc>
                        <a:spcAft>
                          <a:spcPts val="0"/>
                        </a:spcAft>
                      </a:pPr>
                      <a:r>
                        <a:rPr lang="en-GB" sz="1600" b="1" dirty="0">
                          <a:effectLst/>
                        </a:rPr>
                        <a:t>-0.1%</a:t>
                      </a:r>
                      <a:endParaRPr lang="en-GB" sz="1600" b="1" dirty="0">
                        <a:effectLst/>
                        <a:latin typeface="Calibri"/>
                        <a:ea typeface="SimSun"/>
                        <a:cs typeface="Times New Roman"/>
                      </a:endParaRPr>
                    </a:p>
                  </a:txBody>
                  <a:tcPr marL="68580" marR="68580" marT="0" marB="0" anchor="ctr"/>
                </a:tc>
                <a:extLst>
                  <a:ext uri="{0D108BD9-81ED-4DB2-BD59-A6C34878D82A}">
                    <a16:rowId xmlns:a16="http://schemas.microsoft.com/office/drawing/2014/main" val="10008"/>
                  </a:ext>
                </a:extLst>
              </a:tr>
              <a:tr h="289517">
                <a:tc>
                  <a:txBody>
                    <a:bodyPr/>
                    <a:lstStyle/>
                    <a:p>
                      <a:pPr>
                        <a:lnSpc>
                          <a:spcPct val="115000"/>
                        </a:lnSpc>
                        <a:spcAft>
                          <a:spcPts val="0"/>
                        </a:spcAft>
                      </a:pPr>
                      <a:r>
                        <a:rPr lang="en-GB" sz="1400" dirty="0">
                          <a:solidFill>
                            <a:schemeClr val="tx1"/>
                          </a:solidFill>
                          <a:effectLst/>
                        </a:rPr>
                        <a:t>All Level 3</a:t>
                      </a:r>
                      <a:endParaRPr lang="en-GB" sz="1400" dirty="0">
                        <a:solidFill>
                          <a:schemeClr val="tx1"/>
                        </a:solidFill>
                        <a:effectLst/>
                        <a:latin typeface="Calibri"/>
                        <a:ea typeface="SimSun"/>
                        <a:cs typeface="Times New Roman"/>
                      </a:endParaRPr>
                    </a:p>
                  </a:txBody>
                  <a:tcPr marL="68580" marR="68580" marT="0" marB="0" anchor="ctr">
                    <a:solidFill>
                      <a:schemeClr val="accent2">
                        <a:lumMod val="20000"/>
                        <a:lumOff val="80000"/>
                      </a:schemeClr>
                    </a:solidFill>
                  </a:tcPr>
                </a:tc>
                <a:tc>
                  <a:txBody>
                    <a:bodyPr/>
                    <a:lstStyle/>
                    <a:p>
                      <a:pPr algn="ctr">
                        <a:lnSpc>
                          <a:spcPct val="115000"/>
                        </a:lnSpc>
                        <a:spcAft>
                          <a:spcPts val="0"/>
                        </a:spcAft>
                      </a:pPr>
                      <a:r>
                        <a:rPr lang="en-GB" sz="1600" b="1">
                          <a:effectLst/>
                        </a:rPr>
                        <a:t>34.9%</a:t>
                      </a:r>
                      <a:endParaRPr lang="en-GB" sz="1600" b="1">
                        <a:effectLst/>
                        <a:latin typeface="Calibri"/>
                        <a:ea typeface="SimSun"/>
                        <a:cs typeface="Times New Roman"/>
                      </a:endParaRPr>
                    </a:p>
                  </a:txBody>
                  <a:tcPr marL="68580" marR="68580" marT="0" marB="0" anchor="ctr"/>
                </a:tc>
                <a:tc>
                  <a:txBody>
                    <a:bodyPr/>
                    <a:lstStyle/>
                    <a:p>
                      <a:pPr algn="ctr">
                        <a:lnSpc>
                          <a:spcPct val="115000"/>
                        </a:lnSpc>
                        <a:spcAft>
                          <a:spcPts val="0"/>
                        </a:spcAft>
                      </a:pPr>
                      <a:r>
                        <a:rPr lang="en-GB" sz="1600" b="1">
                          <a:effectLst/>
                        </a:rPr>
                        <a:t>33.7%</a:t>
                      </a:r>
                      <a:endParaRPr lang="en-GB" sz="1600" b="1">
                        <a:effectLst/>
                        <a:latin typeface="Calibri"/>
                        <a:ea typeface="SimSun"/>
                        <a:cs typeface="Times New Roman"/>
                      </a:endParaRPr>
                    </a:p>
                  </a:txBody>
                  <a:tcPr marL="68580" marR="68580" marT="0" marB="0" anchor="ctr"/>
                </a:tc>
                <a:tc>
                  <a:txBody>
                    <a:bodyPr/>
                    <a:lstStyle/>
                    <a:p>
                      <a:pPr algn="ctr">
                        <a:lnSpc>
                          <a:spcPct val="115000"/>
                        </a:lnSpc>
                        <a:spcAft>
                          <a:spcPts val="0"/>
                        </a:spcAft>
                      </a:pPr>
                      <a:r>
                        <a:rPr lang="en-GB" sz="1600" b="1">
                          <a:effectLst/>
                        </a:rPr>
                        <a:t>33.6%</a:t>
                      </a:r>
                      <a:endParaRPr lang="en-GB" sz="1600" b="1">
                        <a:effectLst/>
                        <a:latin typeface="Calibri"/>
                        <a:ea typeface="SimSun"/>
                        <a:cs typeface="Times New Roman"/>
                      </a:endParaRPr>
                    </a:p>
                  </a:txBody>
                  <a:tcPr marL="68580" marR="68580" marT="0" marB="0" anchor="ctr"/>
                </a:tc>
                <a:tc>
                  <a:txBody>
                    <a:bodyPr/>
                    <a:lstStyle/>
                    <a:p>
                      <a:pPr algn="ctr">
                        <a:lnSpc>
                          <a:spcPct val="115000"/>
                        </a:lnSpc>
                        <a:spcAft>
                          <a:spcPts val="0"/>
                        </a:spcAft>
                      </a:pPr>
                      <a:r>
                        <a:rPr lang="en-GB" sz="1600" b="1">
                          <a:effectLst/>
                        </a:rPr>
                        <a:t>32.4%</a:t>
                      </a:r>
                      <a:endParaRPr lang="en-GB" sz="1600" b="1">
                        <a:effectLst/>
                        <a:latin typeface="Calibri"/>
                        <a:ea typeface="SimSun"/>
                        <a:cs typeface="Times New Roman"/>
                      </a:endParaRPr>
                    </a:p>
                  </a:txBody>
                  <a:tcPr marL="68580" marR="68580" marT="0" marB="0" anchor="ctr"/>
                </a:tc>
                <a:tc>
                  <a:txBody>
                    <a:bodyPr/>
                    <a:lstStyle/>
                    <a:p>
                      <a:pPr algn="ctr">
                        <a:lnSpc>
                          <a:spcPct val="115000"/>
                        </a:lnSpc>
                        <a:spcAft>
                          <a:spcPts val="0"/>
                        </a:spcAft>
                      </a:pPr>
                      <a:r>
                        <a:rPr lang="en-GB" sz="1600" b="1">
                          <a:effectLst/>
                        </a:rPr>
                        <a:t>30.5%</a:t>
                      </a:r>
                      <a:endParaRPr lang="en-GB" sz="1600" b="1">
                        <a:effectLst/>
                        <a:latin typeface="Calibri"/>
                        <a:ea typeface="SimSun"/>
                        <a:cs typeface="Times New Roman"/>
                      </a:endParaRPr>
                    </a:p>
                  </a:txBody>
                  <a:tcPr marL="68580" marR="68580" marT="0" marB="0" anchor="ctr"/>
                </a:tc>
                <a:tc>
                  <a:txBody>
                    <a:bodyPr/>
                    <a:lstStyle/>
                    <a:p>
                      <a:pPr algn="ctr">
                        <a:lnSpc>
                          <a:spcPct val="115000"/>
                        </a:lnSpc>
                        <a:spcAft>
                          <a:spcPts val="0"/>
                        </a:spcAft>
                      </a:pPr>
                      <a:r>
                        <a:rPr lang="en-GB" sz="1600" b="1" dirty="0">
                          <a:effectLst/>
                        </a:rPr>
                        <a:t>-4.4%</a:t>
                      </a:r>
                      <a:endParaRPr lang="en-GB" sz="1600" b="1" dirty="0">
                        <a:effectLst/>
                        <a:latin typeface="Calibri"/>
                        <a:ea typeface="SimSun"/>
                        <a:cs typeface="Times New Roman"/>
                      </a:endParaRPr>
                    </a:p>
                  </a:txBody>
                  <a:tcPr marL="68580" marR="68580" marT="0" marB="0" anchor="ctr"/>
                </a:tc>
                <a:extLst>
                  <a:ext uri="{0D108BD9-81ED-4DB2-BD59-A6C34878D82A}">
                    <a16:rowId xmlns:a16="http://schemas.microsoft.com/office/drawing/2014/main" val="10009"/>
                  </a:ext>
                </a:extLst>
              </a:tr>
            </a:tbl>
          </a:graphicData>
        </a:graphic>
      </p:graphicFrame>
    </p:spTree>
    <p:custDataLst>
      <p:tags r:id="rId1"/>
    </p:custDataLst>
    <p:extLst>
      <p:ext uri="{BB962C8B-B14F-4D97-AF65-F5344CB8AC3E}">
        <p14:creationId xmlns:p14="http://schemas.microsoft.com/office/powerpoint/2010/main" val="1584396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5192"/>
            <a:ext cx="6804248" cy="1143000"/>
          </a:xfrm>
        </p:spPr>
        <p:txBody>
          <a:bodyPr>
            <a:noAutofit/>
          </a:bodyPr>
          <a:lstStyle/>
          <a:p>
            <a:pPr algn="l"/>
            <a:r>
              <a:rPr lang="en-GB" sz="3600" b="1" dirty="0" smtClean="0">
                <a:solidFill>
                  <a:schemeClr val="tx2">
                    <a:lumMod val="75000"/>
                  </a:schemeClr>
                </a:solidFill>
              </a:rPr>
              <a:t>London Level 3 HE progression study</a:t>
            </a:r>
            <a:endParaRPr lang="en-GB" sz="3600" b="1" dirty="0">
              <a:solidFill>
                <a:schemeClr val="tx2">
                  <a:lumMod val="75000"/>
                </a:schemeClr>
              </a:solidFill>
            </a:endParaRPr>
          </a:p>
        </p:txBody>
      </p:sp>
      <p:pic>
        <p:nvPicPr>
          <p:cNvPr id="3" name="Picture 2" descr="uog-logo.gif"/>
          <p:cNvPicPr/>
          <p:nvPr/>
        </p:nvPicPr>
        <p:blipFill>
          <a:blip r:embed="rId3"/>
          <a:srcRect/>
          <a:stretch>
            <a:fillRect/>
          </a:stretch>
        </p:blipFill>
        <p:spPr bwMode="auto">
          <a:xfrm>
            <a:off x="6804248" y="116632"/>
            <a:ext cx="2088232" cy="1080120"/>
          </a:xfrm>
          <a:prstGeom prst="rect">
            <a:avLst/>
          </a:prstGeom>
          <a:noFill/>
          <a:ln w="9525">
            <a:noFill/>
            <a:miter lim="800000"/>
            <a:headEnd/>
            <a:tailEnd/>
          </a:ln>
        </p:spPr>
      </p:pic>
      <p:sp>
        <p:nvSpPr>
          <p:cNvPr id="4" name="Title 1"/>
          <p:cNvSpPr txBox="1">
            <a:spLocks/>
          </p:cNvSpPr>
          <p:nvPr/>
        </p:nvSpPr>
        <p:spPr>
          <a:xfrm>
            <a:off x="461816" y="1052736"/>
            <a:ext cx="8229600" cy="92211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sz="1400" b="1" i="0" u="none" strike="noStrike" kern="1200" baseline="0">
                <a:solidFill>
                  <a:prstClr val="black"/>
                </a:solidFill>
                <a:latin typeface="+mn-lt"/>
                <a:ea typeface="+mn-ea"/>
                <a:cs typeface="+mn-cs"/>
              </a:defRPr>
            </a:pPr>
            <a:r>
              <a:rPr lang="en-GB" sz="1800" b="1" dirty="0">
                <a:solidFill>
                  <a:prstClr val="black"/>
                </a:solidFill>
              </a:rPr>
              <a:t>2005-06 Level 3 who progressed to HE: </a:t>
            </a:r>
          </a:p>
          <a:p>
            <a:pPr>
              <a:defRPr sz="1400" b="1" i="0" u="none" strike="noStrike" kern="1200" baseline="0">
                <a:solidFill>
                  <a:prstClr val="black"/>
                </a:solidFill>
                <a:latin typeface="+mn-lt"/>
                <a:ea typeface="+mn-ea"/>
                <a:cs typeface="+mn-cs"/>
              </a:defRPr>
            </a:pPr>
            <a:r>
              <a:rPr lang="en-GB" sz="1800" b="1" dirty="0">
                <a:solidFill>
                  <a:prstClr val="black"/>
                </a:solidFill>
              </a:rPr>
              <a:t>Mode and HE qualification</a:t>
            </a:r>
          </a:p>
        </p:txBody>
      </p:sp>
      <p:graphicFrame>
        <p:nvGraphicFramePr>
          <p:cNvPr id="6" name="Chart 5"/>
          <p:cNvGraphicFramePr>
            <a:graphicFrameLocks/>
          </p:cNvGraphicFramePr>
          <p:nvPr>
            <p:extLst/>
          </p:nvPr>
        </p:nvGraphicFramePr>
        <p:xfrm>
          <a:off x="461816" y="1844824"/>
          <a:ext cx="8430664" cy="432048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88374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229600" cy="1143000"/>
          </a:xfrm>
        </p:spPr>
        <p:txBody>
          <a:bodyPr/>
          <a:lstStyle/>
          <a:p>
            <a:r>
              <a:rPr lang="en-GB" b="1" dirty="0" smtClean="0">
                <a:solidFill>
                  <a:schemeClr val="tx2">
                    <a:lumMod val="75000"/>
                  </a:schemeClr>
                </a:solidFill>
              </a:rPr>
              <a:t>What next?</a:t>
            </a:r>
            <a:endParaRPr lang="en-GB" b="1" dirty="0">
              <a:solidFill>
                <a:schemeClr val="tx2">
                  <a:lumMod val="75000"/>
                </a:schemeClr>
              </a:solidFill>
            </a:endParaRPr>
          </a:p>
        </p:txBody>
      </p:sp>
      <p:pic>
        <p:nvPicPr>
          <p:cNvPr id="3" name="Picture 2" descr="uog-logo.gif"/>
          <p:cNvPicPr/>
          <p:nvPr/>
        </p:nvPicPr>
        <p:blipFill>
          <a:blip r:embed="rId3"/>
          <a:srcRect/>
          <a:stretch>
            <a:fillRect/>
          </a:stretch>
        </p:blipFill>
        <p:spPr bwMode="auto">
          <a:xfrm>
            <a:off x="6804248" y="116632"/>
            <a:ext cx="2088232" cy="1080120"/>
          </a:xfrm>
          <a:prstGeom prst="rect">
            <a:avLst/>
          </a:prstGeom>
          <a:noFill/>
          <a:ln w="9525">
            <a:noFill/>
            <a:miter lim="800000"/>
            <a:headEnd/>
            <a:tailEnd/>
          </a:ln>
        </p:spPr>
      </p:pic>
      <p:sp>
        <p:nvSpPr>
          <p:cNvPr id="4" name="TextBox 3"/>
          <p:cNvSpPr txBox="1"/>
          <p:nvPr/>
        </p:nvSpPr>
        <p:spPr>
          <a:xfrm>
            <a:off x="760600" y="1844824"/>
            <a:ext cx="7627823" cy="4031873"/>
          </a:xfrm>
          <a:prstGeom prst="rect">
            <a:avLst/>
          </a:prstGeom>
          <a:noFill/>
        </p:spPr>
        <p:txBody>
          <a:bodyPr wrap="square" rtlCol="0">
            <a:spAutoFit/>
          </a:bodyPr>
          <a:lstStyle/>
          <a:p>
            <a:pPr marL="457200" indent="-457200">
              <a:buFont typeface="Arial" panose="020B0604020202020204" pitchFamily="34" charset="0"/>
              <a:buChar char="•"/>
            </a:pPr>
            <a:r>
              <a:rPr lang="en-GB" sz="3200" b="1" dirty="0" smtClean="0">
                <a:solidFill>
                  <a:srgbClr val="1F497D">
                    <a:lumMod val="75000"/>
                  </a:srgbClr>
                </a:solidFill>
              </a:rPr>
              <a:t>Continuing with data research series – </a:t>
            </a:r>
          </a:p>
          <a:p>
            <a:pPr marL="914400" lvl="1" indent="-457200">
              <a:buFont typeface="Arial" panose="020B0604020202020204" pitchFamily="34" charset="0"/>
              <a:buChar char="•"/>
            </a:pPr>
            <a:r>
              <a:rPr lang="en-GB" sz="3200" b="1" dirty="0" smtClean="0">
                <a:solidFill>
                  <a:srgbClr val="1F497D">
                    <a:lumMod val="75000"/>
                  </a:srgbClr>
                </a:solidFill>
              </a:rPr>
              <a:t>The learning records service</a:t>
            </a:r>
          </a:p>
          <a:p>
            <a:pPr marL="457200" indent="-457200">
              <a:buFont typeface="Arial" panose="020B0604020202020204" pitchFamily="34" charset="0"/>
              <a:buChar char="•"/>
            </a:pPr>
            <a:endParaRPr lang="en-GB" sz="3200" b="1" dirty="0">
              <a:solidFill>
                <a:srgbClr val="1F497D">
                  <a:lumMod val="75000"/>
                </a:srgbClr>
              </a:solidFill>
            </a:endParaRPr>
          </a:p>
          <a:p>
            <a:pPr marL="457200" indent="-457200">
              <a:buFont typeface="Arial" panose="020B0604020202020204" pitchFamily="34" charset="0"/>
              <a:buChar char="•"/>
            </a:pPr>
            <a:r>
              <a:rPr lang="en-GB" sz="3200" b="1" dirty="0" smtClean="0">
                <a:solidFill>
                  <a:srgbClr val="1F497D">
                    <a:lumMod val="75000"/>
                  </a:srgbClr>
                </a:solidFill>
              </a:rPr>
              <a:t>Further qualitative research</a:t>
            </a:r>
          </a:p>
          <a:p>
            <a:pPr marL="457200" indent="-457200">
              <a:buFont typeface="Arial" panose="020B0604020202020204" pitchFamily="34" charset="0"/>
              <a:buChar char="•"/>
            </a:pPr>
            <a:endParaRPr lang="en-GB" sz="3200" b="1" dirty="0">
              <a:solidFill>
                <a:srgbClr val="1F497D">
                  <a:lumMod val="75000"/>
                </a:srgbClr>
              </a:solidFill>
            </a:endParaRPr>
          </a:p>
          <a:p>
            <a:pPr marL="457200" indent="-457200">
              <a:buFont typeface="Arial" panose="020B0604020202020204" pitchFamily="34" charset="0"/>
              <a:buChar char="•"/>
            </a:pPr>
            <a:r>
              <a:rPr lang="en-GB" sz="3200" b="1" dirty="0" smtClean="0">
                <a:solidFill>
                  <a:srgbClr val="1F497D">
                    <a:lumMod val="75000"/>
                  </a:srgbClr>
                </a:solidFill>
              </a:rPr>
              <a:t>Cross-</a:t>
            </a:r>
            <a:r>
              <a:rPr lang="en-GB" sz="3200" b="1" dirty="0" err="1" smtClean="0">
                <a:solidFill>
                  <a:srgbClr val="1F497D">
                    <a:lumMod val="75000"/>
                  </a:srgbClr>
                </a:solidFill>
              </a:rPr>
              <a:t>sectoral</a:t>
            </a:r>
            <a:r>
              <a:rPr lang="en-GB" sz="3200" b="1" dirty="0" smtClean="0">
                <a:solidFill>
                  <a:srgbClr val="1F497D">
                    <a:lumMod val="75000"/>
                  </a:srgbClr>
                </a:solidFill>
              </a:rPr>
              <a:t> evidence based practice</a:t>
            </a:r>
          </a:p>
          <a:p>
            <a:pPr marL="457200" indent="-457200">
              <a:buFont typeface="Arial" panose="020B0604020202020204" pitchFamily="34" charset="0"/>
              <a:buChar char="•"/>
            </a:pPr>
            <a:endParaRPr lang="en-GB" sz="3200" dirty="0">
              <a:solidFill>
                <a:srgbClr val="1F497D">
                  <a:lumMod val="75000"/>
                </a:srgbClr>
              </a:solidFill>
            </a:endParaRPr>
          </a:p>
          <a:p>
            <a:pPr marL="457200" indent="-457200">
              <a:buFont typeface="Arial" panose="020B0604020202020204" pitchFamily="34" charset="0"/>
              <a:buChar char="•"/>
            </a:pPr>
            <a:endParaRPr lang="en-GB" sz="3200" dirty="0">
              <a:solidFill>
                <a:srgbClr val="1F497D">
                  <a:lumMod val="75000"/>
                </a:srgbClr>
              </a:solidFill>
            </a:endParaRPr>
          </a:p>
        </p:txBody>
      </p:sp>
    </p:spTree>
    <p:extLst>
      <p:ext uri="{BB962C8B-B14F-4D97-AF65-F5344CB8AC3E}">
        <p14:creationId xmlns:p14="http://schemas.microsoft.com/office/powerpoint/2010/main" val="515256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Ad-hoc matching to HESA data</a:t>
            </a:r>
            <a:endParaRPr lang="en-GB" dirty="0"/>
          </a:p>
        </p:txBody>
      </p:sp>
      <p:sp>
        <p:nvSpPr>
          <p:cNvPr id="3" name="Content Placeholder 2"/>
          <p:cNvSpPr>
            <a:spLocks noGrp="1"/>
          </p:cNvSpPr>
          <p:nvPr>
            <p:ph idx="1"/>
          </p:nvPr>
        </p:nvSpPr>
        <p:spPr/>
        <p:txBody>
          <a:bodyPr>
            <a:normAutofit fontScale="92500" lnSpcReduction="10000"/>
          </a:bodyPr>
          <a:lstStyle/>
          <a:p>
            <a:pPr marL="0" indent="0">
              <a:lnSpc>
                <a:spcPct val="110000"/>
              </a:lnSpc>
              <a:buNone/>
            </a:pPr>
            <a:r>
              <a:rPr lang="en-GB" dirty="0"/>
              <a:t>HESA cannot supply </a:t>
            </a:r>
            <a:r>
              <a:rPr lang="en-GB" dirty="0" err="1"/>
              <a:t>disclosive</a:t>
            </a:r>
            <a:r>
              <a:rPr lang="en-GB" dirty="0"/>
              <a:t> information (names, date of birth, postcode) but can </a:t>
            </a:r>
            <a:r>
              <a:rPr lang="en-GB" dirty="0" smtClean="0"/>
              <a:t>match </a:t>
            </a:r>
            <a:r>
              <a:rPr lang="en-GB" dirty="0"/>
              <a:t>client data to HESA </a:t>
            </a:r>
            <a:r>
              <a:rPr lang="en-GB" dirty="0" smtClean="0"/>
              <a:t>data using:</a:t>
            </a:r>
          </a:p>
          <a:p>
            <a:pPr>
              <a:lnSpc>
                <a:spcPct val="110000"/>
              </a:lnSpc>
            </a:pPr>
            <a:r>
              <a:rPr lang="en-GB" dirty="0" smtClean="0"/>
              <a:t>First names</a:t>
            </a:r>
          </a:p>
          <a:p>
            <a:pPr>
              <a:lnSpc>
                <a:spcPct val="110000"/>
              </a:lnSpc>
            </a:pPr>
            <a:r>
              <a:rPr lang="en-GB" dirty="0" smtClean="0"/>
              <a:t>Surname</a:t>
            </a:r>
          </a:p>
          <a:p>
            <a:pPr>
              <a:lnSpc>
                <a:spcPct val="110000"/>
              </a:lnSpc>
            </a:pPr>
            <a:r>
              <a:rPr lang="en-GB" dirty="0" smtClean="0"/>
              <a:t>Date of birth</a:t>
            </a:r>
          </a:p>
          <a:p>
            <a:pPr>
              <a:lnSpc>
                <a:spcPct val="110000"/>
              </a:lnSpc>
            </a:pPr>
            <a:r>
              <a:rPr lang="en-GB" dirty="0" smtClean="0"/>
              <a:t>Gender</a:t>
            </a:r>
          </a:p>
          <a:p>
            <a:pPr>
              <a:lnSpc>
                <a:spcPct val="110000"/>
              </a:lnSpc>
            </a:pPr>
            <a:r>
              <a:rPr lang="en-GB" dirty="0" smtClean="0"/>
              <a:t>Location information </a:t>
            </a:r>
          </a:p>
          <a:p>
            <a:pPr lvl="1">
              <a:lnSpc>
                <a:spcPct val="110000"/>
              </a:lnSpc>
            </a:pPr>
            <a:r>
              <a:rPr lang="en-GB" dirty="0" smtClean="0"/>
              <a:t>E.g. Postcode of domicile for UK students</a:t>
            </a:r>
          </a:p>
          <a:p>
            <a:pPr lvl="1">
              <a:lnSpc>
                <a:spcPct val="110000"/>
              </a:lnSpc>
            </a:pPr>
            <a:r>
              <a:rPr lang="en-GB" dirty="0" smtClean="0"/>
              <a:t>Geographic region of domicile or school</a:t>
            </a:r>
            <a:endParaRPr lang="en-GB" dirty="0"/>
          </a:p>
        </p:txBody>
      </p:sp>
    </p:spTree>
    <p:extLst>
      <p:ext uri="{BB962C8B-B14F-4D97-AF65-F5344CB8AC3E}">
        <p14:creationId xmlns:p14="http://schemas.microsoft.com/office/powerpoint/2010/main" val="1357143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Matching preparation and cleaning</a:t>
            </a:r>
            <a:endParaRPr lang="en-GB" dirty="0"/>
          </a:p>
        </p:txBody>
      </p:sp>
      <p:sp>
        <p:nvSpPr>
          <p:cNvPr id="3" name="Content Placeholder 2"/>
          <p:cNvSpPr>
            <a:spLocks noGrp="1"/>
          </p:cNvSpPr>
          <p:nvPr>
            <p:ph idx="1"/>
          </p:nvPr>
        </p:nvSpPr>
        <p:spPr/>
        <p:txBody>
          <a:bodyPr>
            <a:normAutofit lnSpcReduction="10000"/>
          </a:bodyPr>
          <a:lstStyle/>
          <a:p>
            <a:pPr>
              <a:lnSpc>
                <a:spcPct val="110000"/>
              </a:lnSpc>
            </a:pPr>
            <a:r>
              <a:rPr lang="en-GB" dirty="0" smtClean="0"/>
              <a:t>Separate names into first name, second name, third name and surname</a:t>
            </a:r>
          </a:p>
          <a:p>
            <a:pPr>
              <a:lnSpc>
                <a:spcPct val="110000"/>
              </a:lnSpc>
            </a:pPr>
            <a:r>
              <a:rPr lang="en-GB" dirty="0" smtClean="0"/>
              <a:t>Remove characters such as comma, apostrophe, hyphen and extra spaces</a:t>
            </a:r>
          </a:p>
          <a:p>
            <a:pPr>
              <a:lnSpc>
                <a:spcPct val="110000"/>
              </a:lnSpc>
            </a:pPr>
            <a:r>
              <a:rPr lang="en-GB" dirty="0" smtClean="0"/>
              <a:t>Convert names to upper case</a:t>
            </a:r>
          </a:p>
          <a:p>
            <a:pPr>
              <a:lnSpc>
                <a:spcPct val="110000"/>
              </a:lnSpc>
            </a:pPr>
            <a:r>
              <a:rPr lang="en-GB" dirty="0" smtClean="0"/>
              <a:t>Check for NULLS and unknown values</a:t>
            </a:r>
          </a:p>
          <a:p>
            <a:pPr>
              <a:lnSpc>
                <a:spcPct val="110000"/>
              </a:lnSpc>
            </a:pPr>
            <a:r>
              <a:rPr lang="en-GB" dirty="0" smtClean="0"/>
              <a:t>Check format and validation of dates</a:t>
            </a:r>
          </a:p>
          <a:p>
            <a:pPr>
              <a:lnSpc>
                <a:spcPct val="110000"/>
              </a:lnSpc>
            </a:pPr>
            <a:r>
              <a:rPr lang="en-GB" dirty="0" smtClean="0"/>
              <a:t>Check for spaces in postcode, remove additional or leading spaces and convert to upper case</a:t>
            </a:r>
          </a:p>
          <a:p>
            <a:pPr>
              <a:lnSpc>
                <a:spcPct val="110000"/>
              </a:lnSpc>
            </a:pPr>
            <a:endParaRPr lang="en-GB" dirty="0" smtClean="0"/>
          </a:p>
        </p:txBody>
      </p:sp>
    </p:spTree>
    <p:extLst>
      <p:ext uri="{BB962C8B-B14F-4D97-AF65-F5344CB8AC3E}">
        <p14:creationId xmlns:p14="http://schemas.microsoft.com/office/powerpoint/2010/main" val="3859650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Basic matching</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31274844"/>
              </p:ext>
            </p:extLst>
          </p:nvPr>
        </p:nvGraphicFramePr>
        <p:xfrm>
          <a:off x="467544" y="1412776"/>
          <a:ext cx="7931224" cy="4312920"/>
        </p:xfrm>
        <a:graphic>
          <a:graphicData uri="http://schemas.openxmlformats.org/drawingml/2006/table">
            <a:tbl>
              <a:tblPr firstRow="1" bandRow="1">
                <a:tableStyleId>{5C22544A-7EE6-4342-B048-85BDC9FD1C3A}</a:tableStyleId>
              </a:tblPr>
              <a:tblGrid>
                <a:gridCol w="946448">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637728">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gridCol w="3610744">
                  <a:extLst>
                    <a:ext uri="{9D8B030D-6E8A-4147-A177-3AD203B41FA5}">
                      <a16:colId xmlns:a16="http://schemas.microsoft.com/office/drawing/2014/main" val="20005"/>
                    </a:ext>
                  </a:extLst>
                </a:gridCol>
              </a:tblGrid>
              <a:tr h="414248">
                <a:tc>
                  <a:txBody>
                    <a:bodyPr/>
                    <a:lstStyle/>
                    <a:p>
                      <a:r>
                        <a:rPr lang="en-GB" dirty="0" smtClean="0"/>
                        <a:t>Names</a:t>
                      </a:r>
                      <a:endParaRPr lang="en-GB" dirty="0"/>
                    </a:p>
                  </a:txBody>
                  <a:tcPr/>
                </a:tc>
                <a:tc>
                  <a:txBody>
                    <a:bodyPr/>
                    <a:lstStyle/>
                    <a:p>
                      <a:r>
                        <a:rPr lang="en-GB" dirty="0" smtClean="0"/>
                        <a:t>Surname</a:t>
                      </a:r>
                      <a:endParaRPr lang="en-GB" dirty="0"/>
                    </a:p>
                  </a:txBody>
                  <a:tcPr/>
                </a:tc>
                <a:tc>
                  <a:txBody>
                    <a:bodyPr/>
                    <a:lstStyle/>
                    <a:p>
                      <a:r>
                        <a:rPr lang="en-GB" dirty="0" smtClean="0"/>
                        <a:t>Postcode</a:t>
                      </a:r>
                      <a:endParaRPr lang="en-GB" dirty="0"/>
                    </a:p>
                  </a:txBody>
                  <a:tcPr/>
                </a:tc>
                <a:tc>
                  <a:txBody>
                    <a:bodyPr/>
                    <a:lstStyle/>
                    <a:p>
                      <a:r>
                        <a:rPr lang="en-GB" dirty="0" smtClean="0"/>
                        <a:t>DOB</a:t>
                      </a:r>
                      <a:endParaRPr lang="en-GB" dirty="0"/>
                    </a:p>
                  </a:txBody>
                  <a:tcPr/>
                </a:tc>
                <a:tc>
                  <a:txBody>
                    <a:bodyPr/>
                    <a:lstStyle/>
                    <a:p>
                      <a:r>
                        <a:rPr lang="en-GB" dirty="0" smtClean="0"/>
                        <a:t>Strength</a:t>
                      </a:r>
                      <a:endParaRPr lang="en-GB" dirty="0"/>
                    </a:p>
                  </a:txBody>
                  <a:tcPr/>
                </a:tc>
                <a:tc>
                  <a:txBody>
                    <a:bodyPr/>
                    <a:lstStyle/>
                    <a:p>
                      <a:r>
                        <a:rPr lang="en-GB" dirty="0" smtClean="0"/>
                        <a:t>Comment</a:t>
                      </a:r>
                      <a:endParaRPr lang="en-GB" dirty="0"/>
                    </a:p>
                  </a:txBody>
                  <a:tcPr/>
                </a:tc>
                <a:extLst>
                  <a:ext uri="{0D108BD9-81ED-4DB2-BD59-A6C34878D82A}">
                    <a16:rowId xmlns:a16="http://schemas.microsoft.com/office/drawing/2014/main" val="10000"/>
                  </a:ext>
                </a:extLst>
              </a:tr>
              <a:tr h="370840">
                <a:tc>
                  <a:txBody>
                    <a:bodyPr/>
                    <a:lstStyle/>
                    <a:p>
                      <a:r>
                        <a:rPr lang="en-GB" dirty="0" smtClean="0"/>
                        <a:t>Y</a:t>
                      </a:r>
                      <a:endParaRPr lang="en-GB" dirty="0"/>
                    </a:p>
                  </a:txBody>
                  <a:tcPr/>
                </a:tc>
                <a:tc>
                  <a:txBody>
                    <a:bodyPr/>
                    <a:lstStyle/>
                    <a:p>
                      <a:r>
                        <a:rPr lang="en-GB" dirty="0" smtClean="0"/>
                        <a:t>Y</a:t>
                      </a:r>
                      <a:endParaRPr lang="en-GB" dirty="0"/>
                    </a:p>
                  </a:txBody>
                  <a:tcPr/>
                </a:tc>
                <a:tc>
                  <a:txBody>
                    <a:bodyPr/>
                    <a:lstStyle/>
                    <a:p>
                      <a:r>
                        <a:rPr lang="en-GB" dirty="0" smtClean="0"/>
                        <a:t>Y</a:t>
                      </a:r>
                      <a:endParaRPr lang="en-GB" dirty="0"/>
                    </a:p>
                  </a:txBody>
                  <a:tcPr/>
                </a:tc>
                <a:tc>
                  <a:txBody>
                    <a:bodyPr/>
                    <a:lstStyle/>
                    <a:p>
                      <a:r>
                        <a:rPr lang="en-GB" dirty="0" smtClean="0"/>
                        <a:t>Y</a:t>
                      </a:r>
                      <a:endParaRPr lang="en-GB" dirty="0"/>
                    </a:p>
                  </a:txBody>
                  <a:tcPr/>
                </a:tc>
                <a:tc>
                  <a:txBody>
                    <a:bodyPr/>
                    <a:lstStyle/>
                    <a:p>
                      <a:r>
                        <a:rPr lang="en-GB" dirty="0" smtClean="0"/>
                        <a:t>Very</a:t>
                      </a:r>
                      <a:endParaRPr lang="en-GB" dirty="0"/>
                    </a:p>
                  </a:txBody>
                  <a:tcPr/>
                </a:tc>
                <a:tc>
                  <a:txBody>
                    <a:bodyPr/>
                    <a:lstStyle/>
                    <a:p>
                      <a:r>
                        <a:rPr lang="en-GB" dirty="0" smtClean="0"/>
                        <a:t>Should be a match</a:t>
                      </a:r>
                      <a:endParaRPr lang="en-GB" dirty="0"/>
                    </a:p>
                  </a:txBody>
                  <a:tcPr/>
                </a:tc>
                <a:extLst>
                  <a:ext uri="{0D108BD9-81ED-4DB2-BD59-A6C34878D82A}">
                    <a16:rowId xmlns:a16="http://schemas.microsoft.com/office/drawing/2014/main" val="10001"/>
                  </a:ext>
                </a:extLst>
              </a:tr>
              <a:tr h="370840">
                <a:tc>
                  <a:txBody>
                    <a:bodyPr/>
                    <a:lstStyle/>
                    <a:p>
                      <a:r>
                        <a:rPr lang="en-GB" dirty="0" smtClean="0"/>
                        <a:t>Y</a:t>
                      </a:r>
                      <a:endParaRPr lang="en-GB" dirty="0"/>
                    </a:p>
                  </a:txBody>
                  <a:tcPr/>
                </a:tc>
                <a:tc>
                  <a:txBody>
                    <a:bodyPr/>
                    <a:lstStyle/>
                    <a:p>
                      <a:r>
                        <a:rPr lang="en-GB" dirty="0" smtClean="0"/>
                        <a:t>N</a:t>
                      </a:r>
                      <a:endParaRPr lang="en-GB" dirty="0"/>
                    </a:p>
                  </a:txBody>
                  <a:tcPr/>
                </a:tc>
                <a:tc>
                  <a:txBody>
                    <a:bodyPr/>
                    <a:lstStyle/>
                    <a:p>
                      <a:r>
                        <a:rPr lang="en-GB" dirty="0" smtClean="0"/>
                        <a:t>Y</a:t>
                      </a:r>
                      <a:endParaRPr lang="en-GB" dirty="0"/>
                    </a:p>
                  </a:txBody>
                  <a:tcPr/>
                </a:tc>
                <a:tc>
                  <a:txBody>
                    <a:bodyPr/>
                    <a:lstStyle/>
                    <a:p>
                      <a:r>
                        <a:rPr lang="en-GB" dirty="0" smtClean="0"/>
                        <a:t>Y</a:t>
                      </a:r>
                      <a:endParaRPr lang="en-GB" dirty="0"/>
                    </a:p>
                  </a:txBody>
                  <a:tcPr/>
                </a:tc>
                <a:tc>
                  <a:txBody>
                    <a:bodyPr/>
                    <a:lstStyle/>
                    <a:p>
                      <a:r>
                        <a:rPr lang="en-GB" dirty="0" smtClean="0"/>
                        <a:t>Strong</a:t>
                      </a:r>
                      <a:endParaRPr lang="en-GB" dirty="0"/>
                    </a:p>
                  </a:txBody>
                  <a:tcPr/>
                </a:tc>
                <a:tc>
                  <a:txBody>
                    <a:bodyPr/>
                    <a:lstStyle/>
                    <a:p>
                      <a:r>
                        <a:rPr lang="en-GB" dirty="0" smtClean="0"/>
                        <a:t>Possible </a:t>
                      </a:r>
                      <a:r>
                        <a:rPr lang="en-GB" baseline="0" dirty="0" smtClean="0"/>
                        <a:t>ma</a:t>
                      </a:r>
                      <a:r>
                        <a:rPr lang="en-GB" dirty="0" smtClean="0"/>
                        <a:t>rriage or parents divorce</a:t>
                      </a:r>
                      <a:endParaRPr lang="en-GB" dirty="0"/>
                    </a:p>
                  </a:txBody>
                  <a:tcPr/>
                </a:tc>
                <a:extLst>
                  <a:ext uri="{0D108BD9-81ED-4DB2-BD59-A6C34878D82A}">
                    <a16:rowId xmlns:a16="http://schemas.microsoft.com/office/drawing/2014/main" val="10002"/>
                  </a:ext>
                </a:extLst>
              </a:tr>
              <a:tr h="370840">
                <a:tc>
                  <a:txBody>
                    <a:bodyPr/>
                    <a:lstStyle/>
                    <a:p>
                      <a:r>
                        <a:rPr lang="en-GB" dirty="0" smtClean="0"/>
                        <a:t>Y</a:t>
                      </a:r>
                      <a:endParaRPr lang="en-GB" dirty="0"/>
                    </a:p>
                  </a:txBody>
                  <a:tcPr/>
                </a:tc>
                <a:tc>
                  <a:txBody>
                    <a:bodyPr/>
                    <a:lstStyle/>
                    <a:p>
                      <a:r>
                        <a:rPr lang="en-GB" dirty="0" smtClean="0"/>
                        <a:t>Y</a:t>
                      </a:r>
                      <a:endParaRPr lang="en-GB" dirty="0"/>
                    </a:p>
                  </a:txBody>
                  <a:tcPr/>
                </a:tc>
                <a:tc>
                  <a:txBody>
                    <a:bodyPr/>
                    <a:lstStyle/>
                    <a:p>
                      <a:r>
                        <a:rPr lang="en-GB" dirty="0" smtClean="0"/>
                        <a:t>N</a:t>
                      </a:r>
                      <a:endParaRPr lang="en-GB" dirty="0"/>
                    </a:p>
                  </a:txBody>
                  <a:tcPr/>
                </a:tc>
                <a:tc>
                  <a:txBody>
                    <a:bodyPr/>
                    <a:lstStyle/>
                    <a:p>
                      <a:r>
                        <a:rPr lang="en-GB" dirty="0" smtClean="0"/>
                        <a:t>Y</a:t>
                      </a:r>
                      <a:endParaRPr lang="en-GB" dirty="0"/>
                    </a:p>
                  </a:txBody>
                  <a:tcPr/>
                </a:tc>
                <a:tc>
                  <a:txBody>
                    <a:bodyPr/>
                    <a:lstStyle/>
                    <a:p>
                      <a:r>
                        <a:rPr lang="en-GB" dirty="0" smtClean="0"/>
                        <a:t>Fairly</a:t>
                      </a:r>
                      <a:endParaRPr lang="en-GB" dirty="0"/>
                    </a:p>
                  </a:txBody>
                  <a:tcPr/>
                </a:tc>
                <a:tc>
                  <a:txBody>
                    <a:bodyPr/>
                    <a:lstStyle/>
                    <a:p>
                      <a:r>
                        <a:rPr lang="en-GB" dirty="0" smtClean="0"/>
                        <a:t>Strong when</a:t>
                      </a:r>
                      <a:r>
                        <a:rPr lang="en-GB" baseline="0" dirty="0" smtClean="0"/>
                        <a:t> names are rare</a:t>
                      </a:r>
                      <a:r>
                        <a:rPr lang="en-GB" dirty="0" smtClean="0"/>
                        <a:t> and distance between</a:t>
                      </a:r>
                      <a:r>
                        <a:rPr lang="en-GB" baseline="0" dirty="0" smtClean="0"/>
                        <a:t> postcodes is small</a:t>
                      </a:r>
                      <a:endParaRPr lang="en-GB" dirty="0"/>
                    </a:p>
                  </a:txBody>
                  <a:tcPr/>
                </a:tc>
                <a:extLst>
                  <a:ext uri="{0D108BD9-81ED-4DB2-BD59-A6C34878D82A}">
                    <a16:rowId xmlns:a16="http://schemas.microsoft.com/office/drawing/2014/main" val="10003"/>
                  </a:ext>
                </a:extLst>
              </a:tr>
              <a:tr h="370840">
                <a:tc>
                  <a:txBody>
                    <a:bodyPr/>
                    <a:lstStyle/>
                    <a:p>
                      <a:r>
                        <a:rPr lang="en-GB" dirty="0" smtClean="0"/>
                        <a:t>N</a:t>
                      </a:r>
                      <a:endParaRPr lang="en-GB" dirty="0"/>
                    </a:p>
                  </a:txBody>
                  <a:tcPr/>
                </a:tc>
                <a:tc>
                  <a:txBody>
                    <a:bodyPr/>
                    <a:lstStyle/>
                    <a:p>
                      <a:r>
                        <a:rPr lang="en-GB" dirty="0" smtClean="0"/>
                        <a:t>Y</a:t>
                      </a:r>
                      <a:endParaRPr lang="en-GB" dirty="0"/>
                    </a:p>
                  </a:txBody>
                  <a:tcPr/>
                </a:tc>
                <a:tc>
                  <a:txBody>
                    <a:bodyPr/>
                    <a:lstStyle/>
                    <a:p>
                      <a:r>
                        <a:rPr lang="en-GB" dirty="0" smtClean="0"/>
                        <a:t>Y</a:t>
                      </a:r>
                      <a:endParaRPr lang="en-GB" dirty="0"/>
                    </a:p>
                  </a:txBody>
                  <a:tcPr/>
                </a:tc>
                <a:tc>
                  <a:txBody>
                    <a:bodyPr/>
                    <a:lstStyle/>
                    <a:p>
                      <a:r>
                        <a:rPr lang="en-GB" dirty="0" smtClean="0"/>
                        <a:t>Y</a:t>
                      </a:r>
                      <a:endParaRPr lang="en-GB" dirty="0"/>
                    </a:p>
                  </a:txBody>
                  <a:tcPr/>
                </a:tc>
                <a:tc>
                  <a:txBody>
                    <a:bodyPr/>
                    <a:lstStyle/>
                    <a:p>
                      <a:r>
                        <a:rPr lang="en-GB" dirty="0" smtClean="0"/>
                        <a:t>Fairly</a:t>
                      </a:r>
                      <a:endParaRPr lang="en-GB" dirty="0"/>
                    </a:p>
                  </a:txBody>
                  <a:tcPr/>
                </a:tc>
                <a:tc>
                  <a:txBody>
                    <a:bodyPr/>
                    <a:lstStyle/>
                    <a:p>
                      <a:r>
                        <a:rPr lang="en-GB" dirty="0" smtClean="0"/>
                        <a:t>Could be twins</a:t>
                      </a:r>
                      <a:endParaRPr lang="en-GB" dirty="0"/>
                    </a:p>
                  </a:txBody>
                  <a:tcPr/>
                </a:tc>
                <a:extLst>
                  <a:ext uri="{0D108BD9-81ED-4DB2-BD59-A6C34878D82A}">
                    <a16:rowId xmlns:a16="http://schemas.microsoft.com/office/drawing/2014/main" val="10004"/>
                  </a:ext>
                </a:extLst>
              </a:tr>
              <a:tr h="370840">
                <a:tc>
                  <a:txBody>
                    <a:bodyPr/>
                    <a:lstStyle/>
                    <a:p>
                      <a:r>
                        <a:rPr lang="en-GB" dirty="0" smtClean="0"/>
                        <a:t>Y</a:t>
                      </a:r>
                      <a:endParaRPr lang="en-GB" dirty="0"/>
                    </a:p>
                  </a:txBody>
                  <a:tcPr/>
                </a:tc>
                <a:tc>
                  <a:txBody>
                    <a:bodyPr/>
                    <a:lstStyle/>
                    <a:p>
                      <a:r>
                        <a:rPr lang="en-GB" dirty="0" smtClean="0"/>
                        <a:t>Y</a:t>
                      </a:r>
                      <a:endParaRPr lang="en-GB" dirty="0"/>
                    </a:p>
                  </a:txBody>
                  <a:tcPr/>
                </a:tc>
                <a:tc>
                  <a:txBody>
                    <a:bodyPr/>
                    <a:lstStyle/>
                    <a:p>
                      <a:r>
                        <a:rPr lang="en-GB" dirty="0" smtClean="0"/>
                        <a:t>Y</a:t>
                      </a:r>
                      <a:endParaRPr lang="en-GB" dirty="0"/>
                    </a:p>
                  </a:txBody>
                  <a:tcPr/>
                </a:tc>
                <a:tc>
                  <a:txBody>
                    <a:bodyPr/>
                    <a:lstStyle/>
                    <a:p>
                      <a:r>
                        <a:rPr lang="en-GB" dirty="0" smtClean="0"/>
                        <a:t>N</a:t>
                      </a:r>
                      <a:endParaRPr lang="en-GB" dirty="0"/>
                    </a:p>
                  </a:txBody>
                  <a:tcPr/>
                </a:tc>
                <a:tc>
                  <a:txBody>
                    <a:bodyPr/>
                    <a:lstStyle/>
                    <a:p>
                      <a:r>
                        <a:rPr lang="en-GB" dirty="0" smtClean="0"/>
                        <a:t>Weak</a:t>
                      </a:r>
                      <a:endParaRPr lang="en-GB" dirty="0"/>
                    </a:p>
                  </a:txBody>
                  <a:tcPr/>
                </a:tc>
                <a:tc>
                  <a:txBody>
                    <a:bodyPr/>
                    <a:lstStyle/>
                    <a:p>
                      <a:r>
                        <a:rPr lang="en-GB" dirty="0" smtClean="0"/>
                        <a:t>Unless birth date</a:t>
                      </a:r>
                      <a:r>
                        <a:rPr lang="en-GB" baseline="0" dirty="0" smtClean="0"/>
                        <a:t>s are similar e.g. day and month swapped or typo</a:t>
                      </a:r>
                      <a:endParaRPr lang="en-GB" dirty="0"/>
                    </a:p>
                  </a:txBody>
                  <a:tcPr/>
                </a:tc>
                <a:extLst>
                  <a:ext uri="{0D108BD9-81ED-4DB2-BD59-A6C34878D82A}">
                    <a16:rowId xmlns:a16="http://schemas.microsoft.com/office/drawing/2014/main" val="10005"/>
                  </a:ext>
                </a:extLst>
              </a:tr>
              <a:tr h="370840">
                <a:tc>
                  <a:txBody>
                    <a:bodyPr/>
                    <a:lstStyle/>
                    <a:p>
                      <a:r>
                        <a:rPr lang="en-GB" dirty="0" smtClean="0"/>
                        <a:t>Y</a:t>
                      </a:r>
                      <a:endParaRPr lang="en-GB" dirty="0"/>
                    </a:p>
                  </a:txBody>
                  <a:tcPr/>
                </a:tc>
                <a:tc>
                  <a:txBody>
                    <a:bodyPr/>
                    <a:lstStyle/>
                    <a:p>
                      <a:r>
                        <a:rPr lang="en-GB" dirty="0" smtClean="0"/>
                        <a:t>N</a:t>
                      </a:r>
                      <a:endParaRPr lang="en-GB" dirty="0"/>
                    </a:p>
                  </a:txBody>
                  <a:tcPr/>
                </a:tc>
                <a:tc>
                  <a:txBody>
                    <a:bodyPr/>
                    <a:lstStyle/>
                    <a:p>
                      <a:r>
                        <a:rPr lang="en-GB" dirty="0" smtClean="0"/>
                        <a:t>N</a:t>
                      </a:r>
                      <a:endParaRPr lang="en-GB" dirty="0"/>
                    </a:p>
                  </a:txBody>
                  <a:tcPr/>
                </a:tc>
                <a:tc>
                  <a:txBody>
                    <a:bodyPr/>
                    <a:lstStyle/>
                    <a:p>
                      <a:r>
                        <a:rPr lang="en-GB" dirty="0" smtClean="0"/>
                        <a:t>Y</a:t>
                      </a:r>
                      <a:endParaRPr lang="en-GB" dirty="0"/>
                    </a:p>
                  </a:txBody>
                  <a:tcPr/>
                </a:tc>
                <a:tc>
                  <a:txBody>
                    <a:bodyPr/>
                    <a:lstStyle/>
                    <a:p>
                      <a:r>
                        <a:rPr lang="en-GB" dirty="0" smtClean="0"/>
                        <a:t>Weak</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Unless names are rare and distance between</a:t>
                      </a:r>
                      <a:r>
                        <a:rPr lang="en-GB" baseline="0" dirty="0" smtClean="0"/>
                        <a:t> postcodes is small</a:t>
                      </a:r>
                      <a:endParaRPr lang="en-GB" dirty="0" smtClean="0"/>
                    </a:p>
                  </a:txBody>
                  <a:tcPr/>
                </a:tc>
                <a:extLst>
                  <a:ext uri="{0D108BD9-81ED-4DB2-BD59-A6C34878D82A}">
                    <a16:rowId xmlns:a16="http://schemas.microsoft.com/office/drawing/2014/main" val="10006"/>
                  </a:ext>
                </a:extLst>
              </a:tr>
              <a:tr h="370840">
                <a:tc>
                  <a:txBody>
                    <a:bodyPr/>
                    <a:lstStyle/>
                    <a:p>
                      <a:r>
                        <a:rPr lang="en-GB" dirty="0" smtClean="0"/>
                        <a:t>Y</a:t>
                      </a:r>
                      <a:endParaRPr lang="en-GB" dirty="0"/>
                    </a:p>
                  </a:txBody>
                  <a:tcPr/>
                </a:tc>
                <a:tc>
                  <a:txBody>
                    <a:bodyPr/>
                    <a:lstStyle/>
                    <a:p>
                      <a:r>
                        <a:rPr lang="en-GB" dirty="0" smtClean="0"/>
                        <a:t>N</a:t>
                      </a:r>
                      <a:endParaRPr lang="en-GB" dirty="0"/>
                    </a:p>
                  </a:txBody>
                  <a:tcPr/>
                </a:tc>
                <a:tc>
                  <a:txBody>
                    <a:bodyPr/>
                    <a:lstStyle/>
                    <a:p>
                      <a:r>
                        <a:rPr lang="en-GB" dirty="0" smtClean="0"/>
                        <a:t>Y</a:t>
                      </a:r>
                      <a:endParaRPr lang="en-GB" dirty="0"/>
                    </a:p>
                  </a:txBody>
                  <a:tcPr/>
                </a:tc>
                <a:tc>
                  <a:txBody>
                    <a:bodyPr/>
                    <a:lstStyle/>
                    <a:p>
                      <a:r>
                        <a:rPr lang="en-GB" dirty="0" smtClean="0"/>
                        <a:t>N</a:t>
                      </a:r>
                      <a:endParaRPr lang="en-GB" dirty="0"/>
                    </a:p>
                  </a:txBody>
                  <a:tcPr/>
                </a:tc>
                <a:tc>
                  <a:txBody>
                    <a:bodyPr/>
                    <a:lstStyle/>
                    <a:p>
                      <a:r>
                        <a:rPr lang="en-GB" dirty="0" smtClean="0"/>
                        <a:t>Weak</a:t>
                      </a:r>
                      <a:endParaRPr lang="en-GB" dirty="0"/>
                    </a:p>
                  </a:txBody>
                  <a:tcPr/>
                </a:tc>
                <a:tc>
                  <a:txBody>
                    <a:bodyPr/>
                    <a:lstStyle/>
                    <a:p>
                      <a:r>
                        <a:rPr lang="en-GB" dirty="0" smtClean="0"/>
                        <a:t>Strong when</a:t>
                      </a:r>
                      <a:r>
                        <a:rPr lang="en-GB" baseline="0" dirty="0" smtClean="0"/>
                        <a:t> names are rare</a:t>
                      </a:r>
                      <a:r>
                        <a:rPr lang="en-GB" dirty="0" smtClean="0"/>
                        <a:t> and birth dates are similar</a:t>
                      </a:r>
                      <a:endParaRPr lang="en-GB"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83216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Further considerations when matching</a:t>
            </a:r>
            <a:endParaRPr lang="en-GB" dirty="0"/>
          </a:p>
        </p:txBody>
      </p:sp>
      <p:sp>
        <p:nvSpPr>
          <p:cNvPr id="3" name="Content Placeholder 2"/>
          <p:cNvSpPr>
            <a:spLocks noGrp="1"/>
          </p:cNvSpPr>
          <p:nvPr>
            <p:ph idx="1"/>
          </p:nvPr>
        </p:nvSpPr>
        <p:spPr>
          <a:xfrm>
            <a:off x="457200" y="1600200"/>
            <a:ext cx="8291264" cy="4637112"/>
          </a:xfrm>
        </p:spPr>
        <p:txBody>
          <a:bodyPr>
            <a:normAutofit/>
          </a:bodyPr>
          <a:lstStyle/>
          <a:p>
            <a:r>
              <a:rPr lang="en-GB" dirty="0" smtClean="0"/>
              <a:t>Names may be abbreviated e.g. Matt, Matthew</a:t>
            </a:r>
          </a:p>
          <a:p>
            <a:r>
              <a:rPr lang="en-GB" dirty="0" smtClean="0"/>
              <a:t>There may be spelling mistakes or different character sets e.g. </a:t>
            </a:r>
            <a:r>
              <a:rPr lang="en-GB" dirty="0" err="1" smtClean="0"/>
              <a:t>Jørgen</a:t>
            </a:r>
            <a:r>
              <a:rPr lang="en-GB" dirty="0" smtClean="0"/>
              <a:t>, Jorgen or Michael, </a:t>
            </a:r>
            <a:r>
              <a:rPr lang="en-GB" dirty="0" err="1" smtClean="0"/>
              <a:t>Micheal</a:t>
            </a:r>
            <a:endParaRPr lang="en-GB" dirty="0" smtClean="0"/>
          </a:p>
          <a:p>
            <a:r>
              <a:rPr lang="en-GB" dirty="0" smtClean="0"/>
              <a:t>Contradicting middle names (less likely to be a match)</a:t>
            </a:r>
          </a:p>
          <a:p>
            <a:r>
              <a:rPr lang="en-GB" dirty="0" smtClean="0"/>
              <a:t>First and second names or surnames swapped</a:t>
            </a:r>
          </a:p>
          <a:p>
            <a:r>
              <a:rPr lang="en-GB" dirty="0"/>
              <a:t>Rare </a:t>
            </a:r>
            <a:r>
              <a:rPr lang="en-GB" dirty="0" smtClean="0"/>
              <a:t>names (more likely to be a match)</a:t>
            </a:r>
          </a:p>
          <a:p>
            <a:r>
              <a:rPr lang="en-GB" dirty="0" smtClean="0"/>
              <a:t>Double barrelled surnames</a:t>
            </a:r>
          </a:p>
          <a:p>
            <a:r>
              <a:rPr lang="en-GB" dirty="0" smtClean="0"/>
              <a:t>Postcodes may differ but be close together</a:t>
            </a:r>
          </a:p>
          <a:p>
            <a:r>
              <a:rPr lang="en-GB" dirty="0" smtClean="0"/>
              <a:t>Similar dates of birth e.g. 10/01/1992, 01/01/1992</a:t>
            </a:r>
          </a:p>
          <a:p>
            <a:pPr marL="0" indent="0">
              <a:buNone/>
            </a:pPr>
            <a:endParaRPr lang="en-GB" dirty="0"/>
          </a:p>
        </p:txBody>
      </p:sp>
    </p:spTree>
    <p:extLst>
      <p:ext uri="{BB962C8B-B14F-4D97-AF65-F5344CB8AC3E}">
        <p14:creationId xmlns:p14="http://schemas.microsoft.com/office/powerpoint/2010/main" val="2761490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Example statistics</a:t>
            </a:r>
            <a:endParaRPr lang="en-GB" dirty="0"/>
          </a:p>
        </p:txBody>
      </p:sp>
      <p:sp>
        <p:nvSpPr>
          <p:cNvPr id="3" name="Content Placeholder 2"/>
          <p:cNvSpPr>
            <a:spLocks noGrp="1"/>
          </p:cNvSpPr>
          <p:nvPr>
            <p:ph idx="1"/>
          </p:nvPr>
        </p:nvSpPr>
        <p:spPr>
          <a:xfrm>
            <a:off x="457200" y="1412776"/>
            <a:ext cx="8229600" cy="4824536"/>
          </a:xfrm>
        </p:spPr>
        <p:txBody>
          <a:bodyPr>
            <a:normAutofit/>
          </a:bodyPr>
          <a:lstStyle/>
          <a:p>
            <a:pPr marL="0" indent="0" algn="r">
              <a:lnSpc>
                <a:spcPct val="110000"/>
              </a:lnSpc>
              <a:buNone/>
            </a:pPr>
            <a:endParaRPr lang="en-GB" sz="2400" dirty="0"/>
          </a:p>
          <a:p>
            <a:pPr marL="0" indent="0">
              <a:lnSpc>
                <a:spcPct val="110000"/>
              </a:lnSpc>
              <a:buNone/>
            </a:pPr>
            <a:r>
              <a:rPr lang="en-GB" sz="2400" dirty="0" smtClean="0"/>
              <a:t>Matthew Smith </a:t>
            </a:r>
          </a:p>
          <a:p>
            <a:pPr marL="0" indent="0">
              <a:lnSpc>
                <a:spcPct val="110000"/>
              </a:lnSpc>
              <a:buNone/>
            </a:pPr>
            <a:r>
              <a:rPr lang="en-GB" sz="2400" dirty="0" smtClean="0"/>
              <a:t>DOB: 10 </a:t>
            </a:r>
            <a:r>
              <a:rPr lang="en-GB" sz="2400" dirty="0"/>
              <a:t>January </a:t>
            </a:r>
            <a:r>
              <a:rPr lang="en-GB" sz="2400" dirty="0" smtClean="0"/>
              <a:t>1992 </a:t>
            </a:r>
          </a:p>
          <a:p>
            <a:pPr marL="0" indent="0">
              <a:lnSpc>
                <a:spcPct val="110000"/>
              </a:lnSpc>
              <a:buNone/>
            </a:pPr>
            <a:r>
              <a:rPr lang="en-GB" sz="2400" dirty="0" smtClean="0"/>
              <a:t>Postcode: </a:t>
            </a:r>
            <a:r>
              <a:rPr lang="en-GB" sz="2400" dirty="0"/>
              <a:t>NR3 </a:t>
            </a:r>
            <a:r>
              <a:rPr lang="en-GB" sz="2400" dirty="0" smtClean="0"/>
              <a:t>4QD</a:t>
            </a:r>
            <a:endParaRPr lang="en-GB" dirty="0" smtClean="0"/>
          </a:p>
          <a:p>
            <a:pPr marL="0" indent="0">
              <a:lnSpc>
                <a:spcPct val="110000"/>
              </a:lnSpc>
              <a:buNone/>
            </a:pPr>
            <a:endParaRPr lang="en-GB" dirty="0"/>
          </a:p>
          <a:p>
            <a:pPr marL="0" indent="0">
              <a:lnSpc>
                <a:spcPct val="110000"/>
              </a:lnSpc>
              <a:buNone/>
            </a:pPr>
            <a:endParaRPr lang="en-GB" dirty="0" smtClean="0"/>
          </a:p>
          <a:p>
            <a:pPr marL="0" indent="0">
              <a:lnSpc>
                <a:spcPct val="110000"/>
              </a:lnSpc>
              <a:buNone/>
            </a:pPr>
            <a:endParaRPr lang="en-GB" dirty="0" smtClean="0"/>
          </a:p>
          <a:p>
            <a:pPr marL="0" indent="0">
              <a:lnSpc>
                <a:spcPct val="110000"/>
              </a:lnSpc>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670678122"/>
              </p:ext>
            </p:extLst>
          </p:nvPr>
        </p:nvGraphicFramePr>
        <p:xfrm>
          <a:off x="3923928" y="1628800"/>
          <a:ext cx="4320480" cy="3773860"/>
        </p:xfrm>
        <a:graphic>
          <a:graphicData uri="http://schemas.openxmlformats.org/drawingml/2006/table">
            <a:tbl>
              <a:tblPr firstRow="1" bandRow="1">
                <a:tableStyleId>{5C22544A-7EE6-4342-B048-85BDC9FD1C3A}</a:tableStyleId>
              </a:tblPr>
              <a:tblGrid>
                <a:gridCol w="1769688">
                  <a:extLst>
                    <a:ext uri="{9D8B030D-6E8A-4147-A177-3AD203B41FA5}">
                      <a16:colId xmlns:a16="http://schemas.microsoft.com/office/drawing/2014/main" val="20000"/>
                    </a:ext>
                  </a:extLst>
                </a:gridCol>
                <a:gridCol w="1542680">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tblGrid>
              <a:tr h="377386">
                <a:tc>
                  <a:txBody>
                    <a:bodyPr/>
                    <a:lstStyle/>
                    <a:p>
                      <a:pPr algn="l"/>
                      <a:r>
                        <a:rPr lang="en-GB" dirty="0" smtClean="0"/>
                        <a:t>Match criteria</a:t>
                      </a:r>
                      <a:endParaRPr lang="en-GB" dirty="0"/>
                    </a:p>
                  </a:txBody>
                  <a:tcPr/>
                </a:tc>
                <a:tc>
                  <a:txBody>
                    <a:bodyPr/>
                    <a:lstStyle/>
                    <a:p>
                      <a:pPr algn="r"/>
                      <a:r>
                        <a:rPr lang="en-GB" dirty="0" smtClean="0"/>
                        <a:t>All</a:t>
                      </a:r>
                      <a:r>
                        <a:rPr lang="en-GB" baseline="0" dirty="0" smtClean="0"/>
                        <a:t> records</a:t>
                      </a:r>
                      <a:endParaRPr lang="en-GB" dirty="0"/>
                    </a:p>
                  </a:txBody>
                  <a:tcPr/>
                </a:tc>
                <a:tc>
                  <a:txBody>
                    <a:bodyPr/>
                    <a:lstStyle/>
                    <a:p>
                      <a:pPr algn="r"/>
                      <a:r>
                        <a:rPr lang="en-GB" dirty="0" smtClean="0"/>
                        <a:t>Smith</a:t>
                      </a:r>
                      <a:endParaRPr lang="en-GB" dirty="0"/>
                    </a:p>
                  </a:txBody>
                  <a:tcPr/>
                </a:tc>
                <a:extLst>
                  <a:ext uri="{0D108BD9-81ED-4DB2-BD59-A6C34878D82A}">
                    <a16:rowId xmlns:a16="http://schemas.microsoft.com/office/drawing/2014/main" val="10000"/>
                  </a:ext>
                </a:extLst>
              </a:tr>
              <a:tr h="377386">
                <a:tc>
                  <a:txBody>
                    <a:bodyPr/>
                    <a:lstStyle/>
                    <a:p>
                      <a:r>
                        <a:rPr lang="en-GB" dirty="0" smtClean="0"/>
                        <a:t>Matthew</a:t>
                      </a:r>
                      <a:endParaRPr lang="en-GB" dirty="0"/>
                    </a:p>
                  </a:txBody>
                  <a:tcPr/>
                </a:tc>
                <a:tc>
                  <a:txBody>
                    <a:bodyPr/>
                    <a:lstStyle/>
                    <a:p>
                      <a:pPr algn="r"/>
                      <a:r>
                        <a:rPr lang="en-GB" dirty="0" smtClean="0"/>
                        <a:t>24,500</a:t>
                      </a:r>
                      <a:endParaRPr lang="en-GB" dirty="0"/>
                    </a:p>
                  </a:txBody>
                  <a:tcPr/>
                </a:tc>
                <a:tc>
                  <a:txBody>
                    <a:bodyPr/>
                    <a:lstStyle/>
                    <a:p>
                      <a:pPr algn="r"/>
                      <a:r>
                        <a:rPr lang="en-GB" dirty="0" smtClean="0"/>
                        <a:t>290</a:t>
                      </a:r>
                      <a:endParaRPr lang="en-GB" dirty="0"/>
                    </a:p>
                  </a:txBody>
                  <a:tcPr/>
                </a:tc>
                <a:extLst>
                  <a:ext uri="{0D108BD9-81ED-4DB2-BD59-A6C34878D82A}">
                    <a16:rowId xmlns:a16="http://schemas.microsoft.com/office/drawing/2014/main" val="10001"/>
                  </a:ext>
                </a:extLst>
              </a:tr>
              <a:tr h="377386">
                <a:tc>
                  <a:txBody>
                    <a:bodyPr/>
                    <a:lstStyle/>
                    <a:p>
                      <a:r>
                        <a:rPr lang="en-GB" dirty="0" smtClean="0"/>
                        <a:t>Mathew</a:t>
                      </a:r>
                      <a:endParaRPr lang="en-GB" dirty="0"/>
                    </a:p>
                  </a:txBody>
                  <a:tcPr/>
                </a:tc>
                <a:tc>
                  <a:txBody>
                    <a:bodyPr/>
                    <a:lstStyle/>
                    <a:p>
                      <a:pPr algn="r"/>
                      <a:r>
                        <a:rPr lang="en-GB" dirty="0" smtClean="0"/>
                        <a:t>1,000</a:t>
                      </a:r>
                      <a:endParaRPr lang="en-GB" dirty="0"/>
                    </a:p>
                  </a:txBody>
                  <a:tcPr/>
                </a:tc>
                <a:tc>
                  <a:txBody>
                    <a:bodyPr/>
                    <a:lstStyle/>
                    <a:p>
                      <a:pPr algn="r"/>
                      <a:r>
                        <a:rPr lang="en-GB" dirty="0" smtClean="0"/>
                        <a:t>15</a:t>
                      </a:r>
                      <a:endParaRPr lang="en-GB" dirty="0"/>
                    </a:p>
                  </a:txBody>
                  <a:tcPr/>
                </a:tc>
                <a:extLst>
                  <a:ext uri="{0D108BD9-81ED-4DB2-BD59-A6C34878D82A}">
                    <a16:rowId xmlns:a16="http://schemas.microsoft.com/office/drawing/2014/main" val="10002"/>
                  </a:ext>
                </a:extLst>
              </a:tr>
              <a:tr h="377386">
                <a:tc>
                  <a:txBody>
                    <a:bodyPr/>
                    <a:lstStyle/>
                    <a:p>
                      <a:r>
                        <a:rPr lang="en-GB" dirty="0" smtClean="0"/>
                        <a:t>Matt</a:t>
                      </a:r>
                      <a:endParaRPr lang="en-GB" dirty="0"/>
                    </a:p>
                  </a:txBody>
                  <a:tcPr/>
                </a:tc>
                <a:tc>
                  <a:txBody>
                    <a:bodyPr/>
                    <a:lstStyle/>
                    <a:p>
                      <a:pPr algn="r"/>
                      <a:r>
                        <a:rPr lang="en-GB" dirty="0" smtClean="0"/>
                        <a:t>500</a:t>
                      </a:r>
                    </a:p>
                  </a:txBody>
                  <a:tcPr/>
                </a:tc>
                <a:tc>
                  <a:txBody>
                    <a:bodyPr/>
                    <a:lstStyle/>
                    <a:p>
                      <a:pPr algn="r"/>
                      <a:r>
                        <a:rPr lang="en-GB" dirty="0" smtClean="0"/>
                        <a:t>5</a:t>
                      </a:r>
                      <a:endParaRPr lang="en-GB" dirty="0"/>
                    </a:p>
                  </a:txBody>
                  <a:tcPr/>
                </a:tc>
                <a:extLst>
                  <a:ext uri="{0D108BD9-81ED-4DB2-BD59-A6C34878D82A}">
                    <a16:rowId xmlns:a16="http://schemas.microsoft.com/office/drawing/2014/main" val="10003"/>
                  </a:ext>
                </a:extLst>
              </a:tr>
              <a:tr h="377386">
                <a:tc>
                  <a:txBody>
                    <a:bodyPr/>
                    <a:lstStyle/>
                    <a:p>
                      <a:r>
                        <a:rPr lang="en-GB" dirty="0" smtClean="0"/>
                        <a:t>Mat</a:t>
                      </a:r>
                      <a:endParaRPr lang="en-GB" dirty="0"/>
                    </a:p>
                  </a:txBody>
                  <a:tcPr/>
                </a:tc>
                <a:tc>
                  <a:txBody>
                    <a:bodyPr/>
                    <a:lstStyle/>
                    <a:p>
                      <a:pPr algn="r"/>
                      <a:r>
                        <a:rPr lang="en-GB" dirty="0" smtClean="0"/>
                        <a:t>10</a:t>
                      </a:r>
                    </a:p>
                  </a:txBody>
                  <a:tcPr/>
                </a:tc>
                <a:tc>
                  <a:txBody>
                    <a:bodyPr/>
                    <a:lstStyle/>
                    <a:p>
                      <a:pPr algn="r"/>
                      <a:r>
                        <a:rPr lang="en-GB" dirty="0" smtClean="0"/>
                        <a:t>0</a:t>
                      </a:r>
                      <a:endParaRPr lang="en-GB" dirty="0"/>
                    </a:p>
                  </a:txBody>
                  <a:tcPr/>
                </a:tc>
                <a:extLst>
                  <a:ext uri="{0D108BD9-81ED-4DB2-BD59-A6C34878D82A}">
                    <a16:rowId xmlns:a16="http://schemas.microsoft.com/office/drawing/2014/main" val="10004"/>
                  </a:ext>
                </a:extLst>
              </a:tr>
              <a:tr h="377386">
                <a:tc>
                  <a:txBody>
                    <a:bodyPr/>
                    <a:lstStyle/>
                    <a:p>
                      <a:r>
                        <a:rPr lang="en-GB" dirty="0" smtClean="0"/>
                        <a:t>Matilda</a:t>
                      </a:r>
                      <a:endParaRPr lang="en-GB" dirty="0"/>
                    </a:p>
                  </a:txBody>
                  <a:tcPr/>
                </a:tc>
                <a:tc>
                  <a:txBody>
                    <a:bodyPr/>
                    <a:lstStyle/>
                    <a:p>
                      <a:pPr algn="r"/>
                      <a:r>
                        <a:rPr lang="en-GB" dirty="0" smtClean="0"/>
                        <a:t>350</a:t>
                      </a:r>
                    </a:p>
                  </a:txBody>
                  <a:tcPr/>
                </a:tc>
                <a:tc>
                  <a:txBody>
                    <a:bodyPr/>
                    <a:lstStyle/>
                    <a:p>
                      <a:pPr algn="r"/>
                      <a:r>
                        <a:rPr lang="en-GB" dirty="0" smtClean="0"/>
                        <a:t>5</a:t>
                      </a:r>
                      <a:endParaRPr lang="en-GB" dirty="0"/>
                    </a:p>
                  </a:txBody>
                  <a:tcPr/>
                </a:tc>
                <a:extLst>
                  <a:ext uri="{0D108BD9-81ED-4DB2-BD59-A6C34878D82A}">
                    <a16:rowId xmlns:a16="http://schemas.microsoft.com/office/drawing/2014/main" val="10005"/>
                  </a:ext>
                </a:extLst>
              </a:tr>
              <a:tr h="377386">
                <a:tc>
                  <a:txBody>
                    <a:bodyPr/>
                    <a:lstStyle/>
                    <a:p>
                      <a:r>
                        <a:rPr lang="en-GB" dirty="0" smtClean="0"/>
                        <a:t>10 January 1992</a:t>
                      </a:r>
                      <a:endParaRPr lang="en-GB" dirty="0"/>
                    </a:p>
                  </a:txBody>
                  <a:tcPr/>
                </a:tc>
                <a:tc>
                  <a:txBody>
                    <a:bodyPr/>
                    <a:lstStyle/>
                    <a:p>
                      <a:pPr algn="r"/>
                      <a:r>
                        <a:rPr lang="en-GB" dirty="0" smtClean="0"/>
                        <a:t>1,000</a:t>
                      </a:r>
                    </a:p>
                  </a:txBody>
                  <a:tcPr/>
                </a:tc>
                <a:tc>
                  <a:txBody>
                    <a:bodyPr/>
                    <a:lstStyle/>
                    <a:p>
                      <a:pPr algn="r"/>
                      <a:r>
                        <a:rPr lang="en-GB" dirty="0" smtClean="0"/>
                        <a:t>5</a:t>
                      </a:r>
                      <a:endParaRPr lang="en-GB" dirty="0"/>
                    </a:p>
                  </a:txBody>
                  <a:tcPr/>
                </a:tc>
                <a:extLst>
                  <a:ext uri="{0D108BD9-81ED-4DB2-BD59-A6C34878D82A}">
                    <a16:rowId xmlns:a16="http://schemas.microsoft.com/office/drawing/2014/main" val="10006"/>
                  </a:ext>
                </a:extLst>
              </a:tr>
              <a:tr h="377386">
                <a:tc>
                  <a:txBody>
                    <a:bodyPr/>
                    <a:lstStyle/>
                    <a:p>
                      <a:r>
                        <a:rPr lang="en-GB" dirty="0" smtClean="0"/>
                        <a:t>NR3</a:t>
                      </a:r>
                      <a:endParaRPr lang="en-GB" dirty="0"/>
                    </a:p>
                  </a:txBody>
                  <a:tcPr/>
                </a:tc>
                <a:tc>
                  <a:txBody>
                    <a:bodyPr/>
                    <a:lstStyle/>
                    <a:p>
                      <a:pPr algn="r"/>
                      <a:r>
                        <a:rPr lang="en-GB" dirty="0" smtClean="0"/>
                        <a:t>6,000</a:t>
                      </a:r>
                    </a:p>
                  </a:txBody>
                  <a:tcPr/>
                </a:tc>
                <a:tc>
                  <a:txBody>
                    <a:bodyPr/>
                    <a:lstStyle/>
                    <a:p>
                      <a:pPr algn="r"/>
                      <a:r>
                        <a:rPr lang="en-GB" dirty="0" smtClean="0"/>
                        <a:t>100</a:t>
                      </a:r>
                      <a:endParaRPr lang="en-GB" dirty="0"/>
                    </a:p>
                  </a:txBody>
                  <a:tcPr/>
                </a:tc>
                <a:extLst>
                  <a:ext uri="{0D108BD9-81ED-4DB2-BD59-A6C34878D82A}">
                    <a16:rowId xmlns:a16="http://schemas.microsoft.com/office/drawing/2014/main" val="10007"/>
                  </a:ext>
                </a:extLst>
              </a:tr>
              <a:tr h="377386">
                <a:tc>
                  <a:txBody>
                    <a:bodyPr/>
                    <a:lstStyle/>
                    <a:p>
                      <a:r>
                        <a:rPr lang="en-GB" dirty="0" smtClean="0"/>
                        <a:t>NR3 4QD</a:t>
                      </a:r>
                      <a:endParaRPr lang="en-GB" dirty="0"/>
                    </a:p>
                  </a:txBody>
                  <a:tcPr/>
                </a:tc>
                <a:tc>
                  <a:txBody>
                    <a:bodyPr/>
                    <a:lstStyle/>
                    <a:p>
                      <a:pPr algn="r"/>
                      <a:r>
                        <a:rPr lang="en-GB" dirty="0" smtClean="0"/>
                        <a:t>10</a:t>
                      </a:r>
                    </a:p>
                  </a:txBody>
                  <a:tcPr/>
                </a:tc>
                <a:tc>
                  <a:txBody>
                    <a:bodyPr/>
                    <a:lstStyle/>
                    <a:p>
                      <a:pPr algn="r"/>
                      <a:r>
                        <a:rPr lang="en-GB" dirty="0" smtClean="0"/>
                        <a:t>0</a:t>
                      </a:r>
                      <a:endParaRPr lang="en-GB" dirty="0"/>
                    </a:p>
                  </a:txBody>
                  <a:tcPr/>
                </a:tc>
                <a:extLst>
                  <a:ext uri="{0D108BD9-81ED-4DB2-BD59-A6C34878D82A}">
                    <a16:rowId xmlns:a16="http://schemas.microsoft.com/office/drawing/2014/main" val="10008"/>
                  </a:ext>
                </a:extLst>
              </a:tr>
              <a:tr h="377386">
                <a:tc>
                  <a:txBody>
                    <a:bodyPr/>
                    <a:lstStyle/>
                    <a:p>
                      <a:r>
                        <a:rPr lang="en-GB" b="1" dirty="0" smtClean="0"/>
                        <a:t>Total</a:t>
                      </a:r>
                      <a:endParaRPr lang="en-GB" b="1" dirty="0"/>
                    </a:p>
                  </a:txBody>
                  <a:tcPr/>
                </a:tc>
                <a:tc>
                  <a:txBody>
                    <a:bodyPr/>
                    <a:lstStyle/>
                    <a:p>
                      <a:pPr algn="r"/>
                      <a:r>
                        <a:rPr lang="en-GB" b="1" dirty="0" smtClean="0"/>
                        <a:t>2.9 million</a:t>
                      </a:r>
                    </a:p>
                  </a:txBody>
                  <a:tcPr/>
                </a:tc>
                <a:tc>
                  <a:txBody>
                    <a:bodyPr/>
                    <a:lstStyle/>
                    <a:p>
                      <a:pPr algn="r"/>
                      <a:r>
                        <a:rPr lang="en-GB" b="1" dirty="0" smtClean="0"/>
                        <a:t>21,000</a:t>
                      </a:r>
                      <a:endParaRPr lang="en-GB" b="1" dirty="0"/>
                    </a:p>
                  </a:txBody>
                  <a:tcPr/>
                </a:tc>
                <a:extLst>
                  <a:ext uri="{0D108BD9-81ED-4DB2-BD59-A6C34878D82A}">
                    <a16:rowId xmlns:a16="http://schemas.microsoft.com/office/drawing/2014/main" val="10009"/>
                  </a:ext>
                </a:extLst>
              </a:tr>
            </a:tbl>
          </a:graphicData>
        </a:graphic>
      </p:graphicFrame>
      <p:pic>
        <p:nvPicPr>
          <p:cNvPr id="2051" name="Picture 3" descr="C:\Users\s_dent\AppData\Local\Microsoft\Windows\Temporary Internet Files\Content.IE5\TQ1YRO1T\MC9002864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3933056"/>
            <a:ext cx="1827886" cy="1315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784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Matching example</a:t>
            </a:r>
            <a:endParaRPr lang="en-GB" dirty="0"/>
          </a:p>
        </p:txBody>
      </p:sp>
      <p:sp>
        <p:nvSpPr>
          <p:cNvPr id="12" name="Content Placeholder 11"/>
          <p:cNvSpPr>
            <a:spLocks noGrp="1"/>
          </p:cNvSpPr>
          <p:nvPr>
            <p:ph idx="1"/>
          </p:nvPr>
        </p:nvSpPr>
        <p:spPr/>
        <p:txBody>
          <a:bodyPr/>
          <a:lstStyle/>
          <a:p>
            <a:pPr marL="0" indent="0">
              <a:buNone/>
            </a:pPr>
            <a:r>
              <a:rPr lang="en-GB" dirty="0" smtClean="0"/>
              <a:t> </a:t>
            </a:r>
            <a:endParaRPr lang="en-GB" dirty="0"/>
          </a:p>
        </p:txBody>
      </p:sp>
      <p:graphicFrame>
        <p:nvGraphicFramePr>
          <p:cNvPr id="3" name="Object 2"/>
          <p:cNvGraphicFramePr>
            <a:graphicFrameLocks noChangeAspect="1"/>
          </p:cNvGraphicFramePr>
          <p:nvPr>
            <p:extLst>
              <p:ext uri="{D42A27DB-BD31-4B8C-83A1-F6EECF244321}">
                <p14:modId xmlns:p14="http://schemas.microsoft.com/office/powerpoint/2010/main" val="180414497"/>
              </p:ext>
            </p:extLst>
          </p:nvPr>
        </p:nvGraphicFramePr>
        <p:xfrm>
          <a:off x="899591" y="1709738"/>
          <a:ext cx="7133107" cy="4023518"/>
        </p:xfrm>
        <a:graphic>
          <a:graphicData uri="http://schemas.openxmlformats.org/presentationml/2006/ole">
            <mc:AlternateContent xmlns:mc="http://schemas.openxmlformats.org/markup-compatibility/2006">
              <mc:Choice xmlns:v="urn:schemas-microsoft-com:vml" Requires="v">
                <p:oleObj spid="_x0000_s1036" name="Worksheet" r:id="rId3" imgW="6096000" imgH="3438617" progId="Excel.Sheet.8">
                  <p:embed/>
                </p:oleObj>
              </mc:Choice>
              <mc:Fallback>
                <p:oleObj name="Worksheet" r:id="rId3" imgW="6096000" imgH="3438617" progId="Excel.Sheet.8">
                  <p:embed/>
                  <p:pic>
                    <p:nvPicPr>
                      <p:cNvPr id="0" name=""/>
                      <p:cNvPicPr/>
                      <p:nvPr/>
                    </p:nvPicPr>
                    <p:blipFill>
                      <a:blip r:embed="rId4"/>
                      <a:stretch>
                        <a:fillRect/>
                      </a:stretch>
                    </p:blipFill>
                    <p:spPr>
                      <a:xfrm>
                        <a:off x="899591" y="1709738"/>
                        <a:ext cx="7133107" cy="4023518"/>
                      </a:xfrm>
                      <a:prstGeom prst="rect">
                        <a:avLst/>
                      </a:prstGeom>
                    </p:spPr>
                  </p:pic>
                </p:oleObj>
              </mc:Fallback>
            </mc:AlternateContent>
          </a:graphicData>
        </a:graphic>
      </p:graphicFrame>
    </p:spTree>
    <p:extLst>
      <p:ext uri="{BB962C8B-B14F-4D97-AF65-F5344CB8AC3E}">
        <p14:creationId xmlns:p14="http://schemas.microsoft.com/office/powerpoint/2010/main" val="2280303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Cleaning matched data</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Add in missing links e.g. if A matches to C and D; B matches to C; then B should match to D.</a:t>
            </a:r>
          </a:p>
          <a:p>
            <a:r>
              <a:rPr lang="en-GB" dirty="0" smtClean="0"/>
              <a:t>Add a score to the matched data based on how good the match is between the pairs of fields</a:t>
            </a:r>
          </a:p>
          <a:p>
            <a:pPr lvl="1"/>
            <a:r>
              <a:rPr lang="en-GB" dirty="0" smtClean="0"/>
              <a:t>Names match (first name, middle names, surname)</a:t>
            </a:r>
          </a:p>
          <a:p>
            <a:pPr lvl="1"/>
            <a:r>
              <a:rPr lang="en-GB" dirty="0" smtClean="0"/>
              <a:t>Birthdate match or is close</a:t>
            </a:r>
          </a:p>
          <a:p>
            <a:pPr lvl="1"/>
            <a:r>
              <a:rPr lang="en-GB" dirty="0" smtClean="0"/>
              <a:t>Postcode matches or distance between postcodes is low</a:t>
            </a:r>
          </a:p>
          <a:p>
            <a:pPr lvl="1"/>
            <a:r>
              <a:rPr lang="en-GB" dirty="0" smtClean="0"/>
              <a:t>Gender match</a:t>
            </a:r>
          </a:p>
          <a:p>
            <a:pPr lvl="1"/>
            <a:r>
              <a:rPr lang="en-GB" dirty="0" smtClean="0"/>
              <a:t>Frequency of name in data is low (first name or surname)</a:t>
            </a:r>
          </a:p>
          <a:p>
            <a:pPr marL="514350" indent="-457200"/>
            <a:r>
              <a:rPr lang="en-GB" dirty="0" smtClean="0"/>
              <a:t>Remove duplicates based on best match and/or best progression (e.g. full-time first degree over part-time other undergraduate)</a:t>
            </a:r>
          </a:p>
          <a:p>
            <a:pPr marL="0" indent="0">
              <a:buNone/>
            </a:pPr>
            <a:endParaRPr lang="en-GB" dirty="0" smtClean="0"/>
          </a:p>
          <a:p>
            <a:endParaRPr lang="en-GB" dirty="0"/>
          </a:p>
        </p:txBody>
      </p:sp>
    </p:spTree>
    <p:extLst>
      <p:ext uri="{BB962C8B-B14F-4D97-AF65-F5344CB8AC3E}">
        <p14:creationId xmlns:p14="http://schemas.microsoft.com/office/powerpoint/2010/main" val="38441667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HES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HESA</Template>
  <TotalTime>1461</TotalTime>
  <Words>2476</Words>
  <Application>Microsoft Office PowerPoint</Application>
  <PresentationFormat>On-screen Show (4:3)</PresentationFormat>
  <Paragraphs>359</Paragraphs>
  <Slides>29</Slides>
  <Notes>11</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29</vt:i4>
      </vt:variant>
    </vt:vector>
  </HeadingPairs>
  <TitlesOfParts>
    <vt:vector size="38" baseType="lpstr">
      <vt:lpstr>SimSun</vt:lpstr>
      <vt:lpstr>Arial</vt:lpstr>
      <vt:lpstr>Calibri</vt:lpstr>
      <vt:lpstr>Times New Roman</vt:lpstr>
      <vt:lpstr>Wingdings</vt:lpstr>
      <vt:lpstr>HESA</vt:lpstr>
      <vt:lpstr>Office Theme</vt:lpstr>
      <vt:lpstr>1_Office Theme</vt:lpstr>
      <vt:lpstr>Worksheet</vt:lpstr>
      <vt:lpstr>ESRC SEMINAR SERIES 2014-2016 Higher Vocational Education and Pedagogy HIVE PED </vt:lpstr>
      <vt:lpstr>Longitudinal tracking of learners through Higher Education</vt:lpstr>
      <vt:lpstr>Ad-hoc matching to HESA data</vt:lpstr>
      <vt:lpstr>Matching preparation and cleaning</vt:lpstr>
      <vt:lpstr>Basic matching</vt:lpstr>
      <vt:lpstr>Further considerations when matching</vt:lpstr>
      <vt:lpstr>Example statistics</vt:lpstr>
      <vt:lpstr>Matching example</vt:lpstr>
      <vt:lpstr>Cleaning matched data</vt:lpstr>
      <vt:lpstr>Combining matched data with HESA data</vt:lpstr>
      <vt:lpstr>Longitudinal matching</vt:lpstr>
      <vt:lpstr>NPD-ILR-HESA linked dataset</vt:lpstr>
      <vt:lpstr>Analytical services:  analytical.services@hesa.ac.uk Tel: 01242 211115 </vt:lpstr>
      <vt:lpstr>PowerPoint Presentation</vt:lpstr>
      <vt:lpstr>Apprentice HE progression research</vt:lpstr>
      <vt:lpstr>PowerPoint Presentation</vt:lpstr>
      <vt:lpstr>PowerPoint Presentation</vt:lpstr>
      <vt:lpstr>PowerPoint Presentation</vt:lpstr>
      <vt:lpstr>Advanced Apprentices</vt:lpstr>
      <vt:lpstr>Progression of Apprentices to Higher Education</vt:lpstr>
      <vt:lpstr>Progression of Apprentices to Higher Education</vt:lpstr>
      <vt:lpstr>Advanced Apprentice Vignettes</vt:lpstr>
      <vt:lpstr>Advanced Apprentice tracked cohort – changing composition</vt:lpstr>
      <vt:lpstr>Advanced Apprentice –  HE progression (immediate)</vt:lpstr>
      <vt:lpstr>Advanced Apprentice HE progression results</vt:lpstr>
      <vt:lpstr>London Level 3 HE progression study</vt:lpstr>
      <vt:lpstr>London Level 3 HE progression study</vt:lpstr>
      <vt:lpstr>London Level 3 HE progression study</vt:lpstr>
      <vt:lpstr>What next?</vt:lpstr>
    </vt:vector>
  </TitlesOfParts>
  <Company>HESA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Indicators</dc:title>
  <dc:creator>Suzie Dent</dc:creator>
  <cp:lastModifiedBy>Hugh Joslin</cp:lastModifiedBy>
  <cp:revision>74</cp:revision>
  <cp:lastPrinted>2012-05-17T08:35:35Z</cp:lastPrinted>
  <dcterms:created xsi:type="dcterms:W3CDTF">2012-09-03T08:20:35Z</dcterms:created>
  <dcterms:modified xsi:type="dcterms:W3CDTF">2016-01-22T15:57:06Z</dcterms:modified>
</cp:coreProperties>
</file>