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82" r:id="rId4"/>
    <p:sldId id="283" r:id="rId5"/>
    <p:sldId id="275" r:id="rId6"/>
    <p:sldId id="287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5E2"/>
    <a:srgbClr val="229FE7"/>
    <a:srgbClr val="2277B6"/>
    <a:srgbClr val="45B9E8"/>
    <a:srgbClr val="29B1E7"/>
    <a:srgbClr val="61C7E7"/>
    <a:srgbClr val="23A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1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6675C-A5B7-774B-B1C6-CBDB0FABCA04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E06539-5C3A-2246-BB4B-AD70350000F0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</a:rPr>
            <a:t>14+ performance</a:t>
          </a:r>
          <a:r>
            <a:rPr lang="en-US" b="1" baseline="0" dirty="0">
              <a:solidFill>
                <a:schemeClr val="accent2">
                  <a:lumMod val="50000"/>
                </a:schemeClr>
              </a:solidFill>
            </a:rPr>
            <a:t> &amp; transitions problems</a:t>
          </a: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0256E175-4F2A-7343-8CEF-37A94469BC6F}" type="parTrans" cxnId="{D4FDFFD1-7652-FB44-BB65-19159141CEDA}">
      <dgm:prSet/>
      <dgm:spPr/>
      <dgm:t>
        <a:bodyPr/>
        <a:lstStyle/>
        <a:p>
          <a:endParaRPr lang="en-US"/>
        </a:p>
      </dgm:t>
    </dgm:pt>
    <dgm:pt modelId="{8B4591F6-6396-9C41-97B0-B616D93CB416}" type="sibTrans" cxnId="{D4FDFFD1-7652-FB44-BB65-19159141CEDA}">
      <dgm:prSet/>
      <dgm:spPr/>
      <dgm:t>
        <a:bodyPr/>
        <a:lstStyle/>
        <a:p>
          <a:endParaRPr lang="en-US"/>
        </a:p>
      </dgm:t>
    </dgm:pt>
    <dgm:pt modelId="{AA957999-54D5-FA40-AACC-76FFD0D4313E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Chronically </a:t>
          </a:r>
          <a:r>
            <a:rPr lang="en-US" b="1" baseline="0" dirty="0">
              <a:solidFill>
                <a:schemeClr val="tx1"/>
              </a:solidFill>
            </a:rPr>
            <a:t>small work-based route </a:t>
          </a:r>
          <a:r>
            <a:rPr lang="en-US" baseline="0" dirty="0">
              <a:solidFill>
                <a:schemeClr val="tx1"/>
              </a:solidFill>
            </a:rPr>
            <a:t>(low apprenticeship starts and poor </a:t>
          </a:r>
          <a:r>
            <a:rPr lang="en-US" baseline="0" dirty="0" err="1">
              <a:solidFill>
                <a:schemeClr val="tx1"/>
              </a:solidFill>
            </a:rPr>
            <a:t>labour</a:t>
          </a:r>
          <a:r>
            <a:rPr lang="en-US" baseline="0" dirty="0">
              <a:solidFill>
                <a:schemeClr val="tx1"/>
              </a:solidFill>
            </a:rPr>
            <a:t> market transitions)  </a:t>
          </a:r>
          <a:endParaRPr lang="en-US" dirty="0">
            <a:solidFill>
              <a:schemeClr val="tx1"/>
            </a:solidFill>
          </a:endParaRPr>
        </a:p>
      </dgm:t>
    </dgm:pt>
    <dgm:pt modelId="{147F0A39-4612-5E47-B760-CFF5413DD9E8}" type="parTrans" cxnId="{D0E8B762-7560-A344-A5E2-FA9420BBB6C7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FCE67FC9-7C88-6C41-BC5A-7B721F9BBA02}" type="sibTrans" cxnId="{D0E8B762-7560-A344-A5E2-FA9420BBB6C7}">
      <dgm:prSet/>
      <dgm:spPr/>
      <dgm:t>
        <a:bodyPr/>
        <a:lstStyle/>
        <a:p>
          <a:endParaRPr lang="en-US"/>
        </a:p>
      </dgm:t>
    </dgm:pt>
    <dgm:pt modelId="{26B9DF3D-581E-0545-B5E7-2158C49694C6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Qualifications</a:t>
          </a:r>
          <a:r>
            <a:rPr lang="en-US" b="1" baseline="0" dirty="0">
              <a:solidFill>
                <a:schemeClr val="tx1"/>
              </a:solidFill>
            </a:rPr>
            <a:t> reform and greater selection </a:t>
          </a:r>
          <a:r>
            <a:rPr lang="en-US" baseline="0" dirty="0">
              <a:solidFill>
                <a:schemeClr val="tx1"/>
              </a:solidFill>
            </a:rPr>
            <a:t>(</a:t>
          </a:r>
          <a:r>
            <a:rPr lang="en-US" baseline="0" dirty="0" err="1">
              <a:solidFill>
                <a:schemeClr val="tx1"/>
              </a:solidFill>
            </a:rPr>
            <a:t>EBacc</a:t>
          </a:r>
          <a:r>
            <a:rPr lang="en-US" baseline="0" dirty="0">
              <a:solidFill>
                <a:schemeClr val="tx1"/>
              </a:solidFill>
            </a:rPr>
            <a:t>, GCSE, A Levels &amp; </a:t>
          </a:r>
          <a:r>
            <a:rPr lang="en-US" baseline="0" dirty="0" err="1">
              <a:solidFill>
                <a:schemeClr val="tx1"/>
              </a:solidFill>
            </a:rPr>
            <a:t>Voc</a:t>
          </a:r>
          <a:r>
            <a:rPr lang="en-US" baseline="0" dirty="0">
              <a:solidFill>
                <a:schemeClr val="tx1"/>
              </a:solidFill>
            </a:rPr>
            <a:t> </a:t>
          </a:r>
          <a:r>
            <a:rPr lang="en-US" baseline="0" dirty="0" err="1">
              <a:solidFill>
                <a:schemeClr val="tx1"/>
              </a:solidFill>
            </a:rPr>
            <a:t>Quals</a:t>
          </a:r>
          <a:r>
            <a:rPr lang="en-US" baseline="0" dirty="0">
              <a:solidFill>
                <a:schemeClr val="tx1"/>
              </a:solidFill>
            </a:rPr>
            <a:t>)</a:t>
          </a:r>
          <a:endParaRPr lang="en-US" dirty="0">
            <a:solidFill>
              <a:schemeClr val="tx1"/>
            </a:solidFill>
          </a:endParaRPr>
        </a:p>
      </dgm:t>
    </dgm:pt>
    <dgm:pt modelId="{D45559A5-67B9-5649-A4FC-121ED4CA892B}" type="parTrans" cxnId="{5A3C45AE-B914-BF4B-8CFB-83B22E177A96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A87EB719-9B2B-824A-961A-8E43676CDA14}" type="sibTrans" cxnId="{5A3C45AE-B914-BF4B-8CFB-83B22E177A96}">
      <dgm:prSet/>
      <dgm:spPr/>
      <dgm:t>
        <a:bodyPr/>
        <a:lstStyle/>
        <a:p>
          <a:endParaRPr lang="en-US"/>
        </a:p>
      </dgm:t>
    </dgm:pt>
    <dgm:pt modelId="{D187A522-C3E0-AB49-833B-E5735047845A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School selection</a:t>
          </a:r>
          <a:r>
            <a:rPr lang="en-US" b="1" baseline="0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(problems of</a:t>
          </a:r>
          <a:r>
            <a:rPr lang="en-US" baseline="0" dirty="0">
              <a:solidFill>
                <a:schemeClr val="tx1"/>
              </a:solidFill>
            </a:rPr>
            <a:t> CEIAG, effective provision and decanting the middle </a:t>
          </a:r>
          <a:r>
            <a:rPr lang="en-US" baseline="0" dirty="0" err="1">
              <a:solidFill>
                <a:schemeClr val="tx1"/>
              </a:solidFill>
            </a:rPr>
            <a:t>attainer</a:t>
          </a:r>
          <a:r>
            <a:rPr lang="en-US" baseline="0" dirty="0">
              <a:solidFill>
                <a:schemeClr val="tx1"/>
              </a:solidFill>
            </a:rPr>
            <a:t>)</a:t>
          </a:r>
          <a:endParaRPr lang="en-US" dirty="0">
            <a:solidFill>
              <a:schemeClr val="tx1"/>
            </a:solidFill>
          </a:endParaRPr>
        </a:p>
      </dgm:t>
    </dgm:pt>
    <dgm:pt modelId="{07F3BEC9-83E3-1743-879F-6A8D61365796}" type="parTrans" cxnId="{CADF794B-77DE-0E42-B3BD-3FE817F51596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A653DB73-0C43-834D-B701-1D71F777E43F}" type="sibTrans" cxnId="{CADF794B-77DE-0E42-B3BD-3FE817F51596}">
      <dgm:prSet/>
      <dgm:spPr/>
      <dgm:t>
        <a:bodyPr/>
        <a:lstStyle/>
        <a:p>
          <a:endParaRPr lang="en-US"/>
        </a:p>
      </dgm:t>
    </dgm:pt>
    <dgm:pt modelId="{74F559F7-17B4-BB48-A32F-5D346606D010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Area</a:t>
          </a:r>
          <a:r>
            <a:rPr lang="en-US" b="1" baseline="0" dirty="0">
              <a:solidFill>
                <a:schemeClr val="tx1"/>
              </a:solidFill>
            </a:rPr>
            <a:t> Reviews and f</a:t>
          </a:r>
          <a:r>
            <a:rPr lang="en-US" b="1" dirty="0">
              <a:solidFill>
                <a:schemeClr val="tx1"/>
              </a:solidFill>
            </a:rPr>
            <a:t>unding</a:t>
          </a:r>
          <a:r>
            <a:rPr lang="en-US" b="1" baseline="0" dirty="0">
              <a:solidFill>
                <a:schemeClr val="tx1"/>
              </a:solidFill>
            </a:rPr>
            <a:t> cuts to FE </a:t>
          </a:r>
          <a:r>
            <a:rPr lang="en-US" baseline="0" dirty="0">
              <a:solidFill>
                <a:schemeClr val="tx1"/>
              </a:solidFill>
            </a:rPr>
            <a:t>(less provision, longer journeys to learn, merger disruption)</a:t>
          </a:r>
          <a:endParaRPr lang="en-US" dirty="0">
            <a:solidFill>
              <a:schemeClr val="tx1"/>
            </a:solidFill>
          </a:endParaRPr>
        </a:p>
      </dgm:t>
    </dgm:pt>
    <dgm:pt modelId="{5D981C62-74DE-6A40-AF7E-9B575CA5D6E2}" type="parTrans" cxnId="{BE37E549-0CF8-614D-B53C-2DD42D9D8307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244D9987-2C4E-7F43-AC7C-D3A5842E545A}" type="sibTrans" cxnId="{BE37E549-0CF8-614D-B53C-2DD42D9D8307}">
      <dgm:prSet/>
      <dgm:spPr/>
      <dgm:t>
        <a:bodyPr/>
        <a:lstStyle/>
        <a:p>
          <a:endParaRPr lang="en-US"/>
        </a:p>
      </dgm:t>
    </dgm:pt>
    <dgm:pt modelId="{383A21D9-F96E-6448-A6D6-E812AE4960B2}" type="pres">
      <dgm:prSet presAssocID="{FD16675C-A5B7-774B-B1C6-CBDB0FABCA0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6880AD-B309-9E47-BA57-082A447FFC16}" type="pres">
      <dgm:prSet presAssocID="{13E06539-5C3A-2246-BB4B-AD70350000F0}" presName="centerShape" presStyleLbl="node0" presStyleIdx="0" presStyleCnt="1"/>
      <dgm:spPr/>
      <dgm:t>
        <a:bodyPr/>
        <a:lstStyle/>
        <a:p>
          <a:endParaRPr lang="en-GB"/>
        </a:p>
      </dgm:t>
    </dgm:pt>
    <dgm:pt modelId="{B6861B9F-564C-6F42-8569-7839C9D09EF0}" type="pres">
      <dgm:prSet presAssocID="{D45559A5-67B9-5649-A4FC-121ED4CA892B}" presName="parTrans" presStyleLbl="bgSibTrans2D1" presStyleIdx="0" presStyleCnt="4"/>
      <dgm:spPr/>
      <dgm:t>
        <a:bodyPr/>
        <a:lstStyle/>
        <a:p>
          <a:endParaRPr lang="en-GB"/>
        </a:p>
      </dgm:t>
    </dgm:pt>
    <dgm:pt modelId="{5FD59F67-C63F-5B4D-A720-1E6DCEFD25DE}" type="pres">
      <dgm:prSet presAssocID="{26B9DF3D-581E-0545-B5E7-2158C49694C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2FA6C6-1FC8-C14B-812B-C9251EE52CEE}" type="pres">
      <dgm:prSet presAssocID="{07F3BEC9-83E3-1743-879F-6A8D61365796}" presName="parTrans" presStyleLbl="bgSibTrans2D1" presStyleIdx="1" presStyleCnt="4"/>
      <dgm:spPr/>
      <dgm:t>
        <a:bodyPr/>
        <a:lstStyle/>
        <a:p>
          <a:endParaRPr lang="en-GB"/>
        </a:p>
      </dgm:t>
    </dgm:pt>
    <dgm:pt modelId="{50DA2AAF-A114-7243-A299-42DB386CD339}" type="pres">
      <dgm:prSet presAssocID="{D187A522-C3E0-AB49-833B-E5735047845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4FB6D1-53F2-1C42-8DC2-DFC41CC577F1}" type="pres">
      <dgm:prSet presAssocID="{5D981C62-74DE-6A40-AF7E-9B575CA5D6E2}" presName="parTrans" presStyleLbl="bgSibTrans2D1" presStyleIdx="2" presStyleCnt="4"/>
      <dgm:spPr/>
      <dgm:t>
        <a:bodyPr/>
        <a:lstStyle/>
        <a:p>
          <a:endParaRPr lang="en-GB"/>
        </a:p>
      </dgm:t>
    </dgm:pt>
    <dgm:pt modelId="{F498D557-67FF-4640-92BE-9699609E0C5D}" type="pres">
      <dgm:prSet presAssocID="{74F559F7-17B4-BB48-A32F-5D346606D0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1E9111-3047-4540-AC0C-3E48B57FDE96}" type="pres">
      <dgm:prSet presAssocID="{147F0A39-4612-5E47-B760-CFF5413DD9E8}" presName="parTrans" presStyleLbl="bgSibTrans2D1" presStyleIdx="3" presStyleCnt="4"/>
      <dgm:spPr/>
      <dgm:t>
        <a:bodyPr/>
        <a:lstStyle/>
        <a:p>
          <a:endParaRPr lang="en-GB"/>
        </a:p>
      </dgm:t>
    </dgm:pt>
    <dgm:pt modelId="{2B1DEDEA-602C-7443-A580-82DC0CE610BD}" type="pres">
      <dgm:prSet presAssocID="{AA957999-54D5-FA40-AACC-76FFD0D431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0C3FE1E-8058-F549-9D5D-F1771D9B5F99}" type="presOf" srcId="{D187A522-C3E0-AB49-833B-E5735047845A}" destId="{50DA2AAF-A114-7243-A299-42DB386CD339}" srcOrd="0" destOrd="0" presId="urn:microsoft.com/office/officeart/2005/8/layout/radial4"/>
    <dgm:cxn modelId="{D4FDFFD1-7652-FB44-BB65-19159141CEDA}" srcId="{FD16675C-A5B7-774B-B1C6-CBDB0FABCA04}" destId="{13E06539-5C3A-2246-BB4B-AD70350000F0}" srcOrd="0" destOrd="0" parTransId="{0256E175-4F2A-7343-8CEF-37A94469BC6F}" sibTransId="{8B4591F6-6396-9C41-97B0-B616D93CB416}"/>
    <dgm:cxn modelId="{B2A9DA71-75F8-4648-A84D-E100943CCD12}" type="presOf" srcId="{07F3BEC9-83E3-1743-879F-6A8D61365796}" destId="{B92FA6C6-1FC8-C14B-812B-C9251EE52CEE}" srcOrd="0" destOrd="0" presId="urn:microsoft.com/office/officeart/2005/8/layout/radial4"/>
    <dgm:cxn modelId="{D3656E8B-FE35-C949-825E-48341C829572}" type="presOf" srcId="{147F0A39-4612-5E47-B760-CFF5413DD9E8}" destId="{F91E9111-3047-4540-AC0C-3E48B57FDE96}" srcOrd="0" destOrd="0" presId="urn:microsoft.com/office/officeart/2005/8/layout/radial4"/>
    <dgm:cxn modelId="{CADF794B-77DE-0E42-B3BD-3FE817F51596}" srcId="{13E06539-5C3A-2246-BB4B-AD70350000F0}" destId="{D187A522-C3E0-AB49-833B-E5735047845A}" srcOrd="1" destOrd="0" parTransId="{07F3BEC9-83E3-1743-879F-6A8D61365796}" sibTransId="{A653DB73-0C43-834D-B701-1D71F777E43F}"/>
    <dgm:cxn modelId="{CBC5EA1C-D8E5-F347-97F0-3EF04BDB13FA}" type="presOf" srcId="{5D981C62-74DE-6A40-AF7E-9B575CA5D6E2}" destId="{C64FB6D1-53F2-1C42-8DC2-DFC41CC577F1}" srcOrd="0" destOrd="0" presId="urn:microsoft.com/office/officeart/2005/8/layout/radial4"/>
    <dgm:cxn modelId="{14CB7821-BE30-DF46-A513-90BD62AD742D}" type="presOf" srcId="{D45559A5-67B9-5649-A4FC-121ED4CA892B}" destId="{B6861B9F-564C-6F42-8569-7839C9D09EF0}" srcOrd="0" destOrd="0" presId="urn:microsoft.com/office/officeart/2005/8/layout/radial4"/>
    <dgm:cxn modelId="{09F92FB5-FB9B-364D-8CBE-04AE497E61C3}" type="presOf" srcId="{74F559F7-17B4-BB48-A32F-5D346606D010}" destId="{F498D557-67FF-4640-92BE-9699609E0C5D}" srcOrd="0" destOrd="0" presId="urn:microsoft.com/office/officeart/2005/8/layout/radial4"/>
    <dgm:cxn modelId="{668461A0-0F8D-5A43-99EC-6F1ACE3740EE}" type="presOf" srcId="{AA957999-54D5-FA40-AACC-76FFD0D4313E}" destId="{2B1DEDEA-602C-7443-A580-82DC0CE610BD}" srcOrd="0" destOrd="0" presId="urn:microsoft.com/office/officeart/2005/8/layout/radial4"/>
    <dgm:cxn modelId="{9F2C3110-3612-184B-A846-5A3D80ADB195}" type="presOf" srcId="{13E06539-5C3A-2246-BB4B-AD70350000F0}" destId="{6D6880AD-B309-9E47-BA57-082A447FFC16}" srcOrd="0" destOrd="0" presId="urn:microsoft.com/office/officeart/2005/8/layout/radial4"/>
    <dgm:cxn modelId="{D0E8B762-7560-A344-A5E2-FA9420BBB6C7}" srcId="{13E06539-5C3A-2246-BB4B-AD70350000F0}" destId="{AA957999-54D5-FA40-AACC-76FFD0D4313E}" srcOrd="3" destOrd="0" parTransId="{147F0A39-4612-5E47-B760-CFF5413DD9E8}" sibTransId="{FCE67FC9-7C88-6C41-BC5A-7B721F9BBA02}"/>
    <dgm:cxn modelId="{5A3C45AE-B914-BF4B-8CFB-83B22E177A96}" srcId="{13E06539-5C3A-2246-BB4B-AD70350000F0}" destId="{26B9DF3D-581E-0545-B5E7-2158C49694C6}" srcOrd="0" destOrd="0" parTransId="{D45559A5-67B9-5649-A4FC-121ED4CA892B}" sibTransId="{A87EB719-9B2B-824A-961A-8E43676CDA14}"/>
    <dgm:cxn modelId="{96CE92B7-9DDB-7D49-A89E-C81D5C91D0BA}" type="presOf" srcId="{FD16675C-A5B7-774B-B1C6-CBDB0FABCA04}" destId="{383A21D9-F96E-6448-A6D6-E812AE4960B2}" srcOrd="0" destOrd="0" presId="urn:microsoft.com/office/officeart/2005/8/layout/radial4"/>
    <dgm:cxn modelId="{BE37E549-0CF8-614D-B53C-2DD42D9D8307}" srcId="{13E06539-5C3A-2246-BB4B-AD70350000F0}" destId="{74F559F7-17B4-BB48-A32F-5D346606D010}" srcOrd="2" destOrd="0" parTransId="{5D981C62-74DE-6A40-AF7E-9B575CA5D6E2}" sibTransId="{244D9987-2C4E-7F43-AC7C-D3A5842E545A}"/>
    <dgm:cxn modelId="{ACA89C6D-B98A-104A-94B5-ACBC877888DA}" type="presOf" srcId="{26B9DF3D-581E-0545-B5E7-2158C49694C6}" destId="{5FD59F67-C63F-5B4D-A720-1E6DCEFD25DE}" srcOrd="0" destOrd="0" presId="urn:microsoft.com/office/officeart/2005/8/layout/radial4"/>
    <dgm:cxn modelId="{D230924D-77A2-0746-90A8-BB76E675B2D0}" type="presParOf" srcId="{383A21D9-F96E-6448-A6D6-E812AE4960B2}" destId="{6D6880AD-B309-9E47-BA57-082A447FFC16}" srcOrd="0" destOrd="0" presId="urn:microsoft.com/office/officeart/2005/8/layout/radial4"/>
    <dgm:cxn modelId="{649019F0-BCE1-C148-938D-282C9669D848}" type="presParOf" srcId="{383A21D9-F96E-6448-A6D6-E812AE4960B2}" destId="{B6861B9F-564C-6F42-8569-7839C9D09EF0}" srcOrd="1" destOrd="0" presId="urn:microsoft.com/office/officeart/2005/8/layout/radial4"/>
    <dgm:cxn modelId="{D706C28B-7F4F-444A-A5F2-A7F261313423}" type="presParOf" srcId="{383A21D9-F96E-6448-A6D6-E812AE4960B2}" destId="{5FD59F67-C63F-5B4D-A720-1E6DCEFD25DE}" srcOrd="2" destOrd="0" presId="urn:microsoft.com/office/officeart/2005/8/layout/radial4"/>
    <dgm:cxn modelId="{AF8909E1-3DC7-2D49-967E-CED7C0E0BC84}" type="presParOf" srcId="{383A21D9-F96E-6448-A6D6-E812AE4960B2}" destId="{B92FA6C6-1FC8-C14B-812B-C9251EE52CEE}" srcOrd="3" destOrd="0" presId="urn:microsoft.com/office/officeart/2005/8/layout/radial4"/>
    <dgm:cxn modelId="{AFEAA37B-909F-1E4E-995D-937D56440006}" type="presParOf" srcId="{383A21D9-F96E-6448-A6D6-E812AE4960B2}" destId="{50DA2AAF-A114-7243-A299-42DB386CD339}" srcOrd="4" destOrd="0" presId="urn:microsoft.com/office/officeart/2005/8/layout/radial4"/>
    <dgm:cxn modelId="{A028B0C8-6C67-A343-A7EF-F14E4B258D86}" type="presParOf" srcId="{383A21D9-F96E-6448-A6D6-E812AE4960B2}" destId="{C64FB6D1-53F2-1C42-8DC2-DFC41CC577F1}" srcOrd="5" destOrd="0" presId="urn:microsoft.com/office/officeart/2005/8/layout/radial4"/>
    <dgm:cxn modelId="{48F9DD7A-8FAE-A14C-B6EC-F647EC846E5D}" type="presParOf" srcId="{383A21D9-F96E-6448-A6D6-E812AE4960B2}" destId="{F498D557-67FF-4640-92BE-9699609E0C5D}" srcOrd="6" destOrd="0" presId="urn:microsoft.com/office/officeart/2005/8/layout/radial4"/>
    <dgm:cxn modelId="{12EAD76F-D441-7248-8C06-80996232A177}" type="presParOf" srcId="{383A21D9-F96E-6448-A6D6-E812AE4960B2}" destId="{F91E9111-3047-4540-AC0C-3E48B57FDE96}" srcOrd="7" destOrd="0" presId="urn:microsoft.com/office/officeart/2005/8/layout/radial4"/>
    <dgm:cxn modelId="{F72BC9DD-19C1-CC47-B2E2-3C5AA33EBACE}" type="presParOf" srcId="{383A21D9-F96E-6448-A6D6-E812AE4960B2}" destId="{2B1DEDEA-602C-7443-A580-82DC0CE610B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FAF54-564C-B540-B839-D9BB84FDD403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E822-3BFC-8646-AB72-EA76C5FA8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5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4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3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2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9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468F-888B-1341-B20B-0B8C8362892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3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87032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altLang="en-US" sz="5400" dirty="0">
                <a:latin typeface="Garamond" charset="0"/>
                <a:ea typeface="Garamond" charset="0"/>
                <a:cs typeface="Garamond" charset="0"/>
              </a:rPr>
              <a:t>How middle </a:t>
            </a:r>
            <a:r>
              <a:rPr lang="en-US" altLang="en-US" sz="5400" dirty="0" err="1">
                <a:latin typeface="Garamond" charset="0"/>
                <a:ea typeface="Garamond" charset="0"/>
                <a:cs typeface="Garamond" charset="0"/>
              </a:rPr>
              <a:t>attainers</a:t>
            </a:r>
            <a:r>
              <a:rPr lang="en-US" altLang="en-US" sz="5400" dirty="0">
                <a:latin typeface="Garamond" charset="0"/>
                <a:ea typeface="Garamond" charset="0"/>
                <a:cs typeface="Garamond" charset="0"/>
              </a:rPr>
              <a:t> in 14-19 education are being overlooked and squeezed by policy: </a:t>
            </a:r>
            <a:br>
              <a:rPr lang="en-US" altLang="en-US" sz="5400" dirty="0">
                <a:latin typeface="Garamond" charset="0"/>
                <a:ea typeface="Garamond" charset="0"/>
                <a:cs typeface="Garamond" charset="0"/>
              </a:rPr>
            </a:br>
            <a:r>
              <a:rPr lang="en-US" altLang="en-US" sz="5400" dirty="0">
                <a:latin typeface="Garamond" charset="0"/>
                <a:ea typeface="Garamond" charset="0"/>
                <a:cs typeface="Garamond" charset="0"/>
              </a:rPr>
              <a:t>a London focus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50982"/>
            <a:ext cx="9144000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Ann Hodgson and Ken Spours</a:t>
            </a:r>
          </a:p>
          <a:p>
            <a:pPr algn="l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Centre for Post-14 Education and Work</a:t>
            </a:r>
          </a:p>
          <a:p>
            <a:pPr algn="l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UCL Institute of Education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5473269"/>
            <a:ext cx="13525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63415"/>
            <a:ext cx="8742218" cy="1021896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The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87236"/>
            <a:ext cx="9615055" cy="5070764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London has a post-16 problem - relatively poor educational performance compared with pre-16 and difficult transitions to the </a:t>
            </a:r>
            <a:r>
              <a:rPr lang="en-US" sz="3200" dirty="0" err="1">
                <a:latin typeface="Helvetica" charset="0"/>
                <a:ea typeface="Helvetica" charset="0"/>
                <a:cs typeface="Helvetica" charset="0"/>
              </a:rPr>
              <a:t>labour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 market</a:t>
            </a:r>
          </a:p>
          <a:p>
            <a:pPr algn="l"/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  <a:p>
            <a:pPr algn="l"/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The post-16 problem is first highlighted at the 17+ transition with high drop-out rates and low volumes of study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980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815" y="363415"/>
            <a:ext cx="8836003" cy="1021896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London and 14+ progression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87236"/>
            <a:ext cx="9615055" cy="5070764"/>
          </a:xfrm>
        </p:spPr>
        <p:txBody>
          <a:bodyPr>
            <a:normAutofit fontScale="85000" lnSpcReduction="10000"/>
          </a:bodyPr>
          <a:lstStyle/>
          <a:p>
            <a:pPr lvl="1" indent="-457200" algn="l">
              <a:spcBef>
                <a:spcPts val="1000"/>
              </a:spcBef>
              <a:buFont typeface="Arial" charset="0"/>
              <a:buChar char="•"/>
            </a:pPr>
            <a:r>
              <a:rPr lang="en-GB" altLang="en-US" sz="3000" dirty="0">
                <a:latin typeface="Helvetica" charset="0"/>
                <a:ea typeface="ＭＳ Ｐゴシック" charset="-128"/>
              </a:rPr>
              <a:t>Wealthy, dynamic but polarised socially, economically and educationally</a:t>
            </a:r>
          </a:p>
          <a:p>
            <a:pPr lvl="1" indent="-457200" algn="l">
              <a:spcBef>
                <a:spcPts val="1000"/>
              </a:spcBef>
              <a:buFont typeface="Arial" charset="0"/>
              <a:buChar char="•"/>
            </a:pPr>
            <a:endParaRPr lang="en-GB" altLang="en-US" sz="2800" dirty="0">
              <a:latin typeface="Helvetica" charset="0"/>
              <a:ea typeface="ＭＳ Ｐゴシック" charset="-128"/>
            </a:endParaRPr>
          </a:p>
          <a:p>
            <a:pPr lvl="2" indent="-457200" algn="l">
              <a:lnSpc>
                <a:spcPct val="120000"/>
              </a:lnSpc>
              <a:spcBef>
                <a:spcPts val="1000"/>
              </a:spcBef>
              <a:buFont typeface=".AppleSystemUIFont" charset="0"/>
              <a:buChar char="-"/>
            </a:pPr>
            <a:r>
              <a:rPr lang="en-GB" altLang="en-US" sz="2600" dirty="0">
                <a:latin typeface="Helvetica" charset="0"/>
                <a:ea typeface="ＭＳ Ｐゴシック" charset="-128"/>
              </a:rPr>
              <a:t>Variability within and between the Boroughs at KS4 and beyond</a:t>
            </a:r>
          </a:p>
          <a:p>
            <a:pPr lvl="2" indent="-457200" algn="l">
              <a:lnSpc>
                <a:spcPct val="120000"/>
              </a:lnSpc>
              <a:spcBef>
                <a:spcPts val="1000"/>
              </a:spcBef>
              <a:buFont typeface=".AppleSystemUIFont" charset="0"/>
              <a:buChar char="-"/>
            </a:pPr>
            <a:r>
              <a:rPr lang="en-GB" altLang="en-US" sz="2600" dirty="0">
                <a:latin typeface="Helvetica" charset="0"/>
                <a:ea typeface="ＭＳ Ｐゴシック" charset="-128"/>
              </a:rPr>
              <a:t>High levels of participation in school sixth forms at 16+</a:t>
            </a:r>
          </a:p>
          <a:p>
            <a:pPr lvl="2" indent="-457200" algn="l">
              <a:lnSpc>
                <a:spcPct val="120000"/>
              </a:lnSpc>
              <a:spcBef>
                <a:spcPts val="1000"/>
              </a:spcBef>
              <a:buFont typeface=".AppleSystemUIFont" charset="0"/>
              <a:buChar char="-"/>
            </a:pPr>
            <a:r>
              <a:rPr lang="en-GB" altLang="en-US" sz="2600" dirty="0">
                <a:latin typeface="Helvetica" charset="0"/>
                <a:ea typeface="ＭＳ Ｐゴシック" charset="-128"/>
              </a:rPr>
              <a:t>High drop out or churn at 17+</a:t>
            </a:r>
          </a:p>
          <a:p>
            <a:pPr lvl="2" indent="-457200" algn="l">
              <a:lnSpc>
                <a:spcPct val="120000"/>
              </a:lnSpc>
              <a:spcBef>
                <a:spcPts val="1000"/>
              </a:spcBef>
              <a:buFont typeface=".AppleSystemUIFont" charset="0"/>
              <a:buChar char="-"/>
            </a:pPr>
            <a:r>
              <a:rPr lang="en-GB" altLang="en-US" sz="2600" dirty="0">
                <a:latin typeface="Helvetica" charset="0"/>
                <a:ea typeface="ＭＳ Ｐゴシック" charset="-128"/>
              </a:rPr>
              <a:t>Low levels of apprenticeships compared nationally</a:t>
            </a:r>
          </a:p>
          <a:p>
            <a:pPr lvl="2" indent="-457200" algn="l">
              <a:lnSpc>
                <a:spcPct val="120000"/>
              </a:lnSpc>
              <a:spcBef>
                <a:spcPts val="1000"/>
              </a:spcBef>
              <a:buFont typeface=".AppleSystemUIFont" charset="0"/>
              <a:buChar char="-"/>
            </a:pPr>
            <a:r>
              <a:rPr lang="en-GB" altLang="en-US" sz="2600" dirty="0">
                <a:latin typeface="Helvetica" charset="0"/>
                <a:ea typeface="ＭＳ Ｐゴシック" charset="-128"/>
              </a:rPr>
              <a:t>Delayed access to labour market</a:t>
            </a:r>
          </a:p>
          <a:p>
            <a:pPr lvl="1" indent="-457200" algn="l">
              <a:spcBef>
                <a:spcPts val="1000"/>
              </a:spcBef>
              <a:buFont typeface="Arial" charset="0"/>
              <a:buChar char="•"/>
            </a:pPr>
            <a:endParaRPr lang="en-GB" altLang="en-US" sz="2800" dirty="0">
              <a:latin typeface="Helvetica" charset="0"/>
              <a:ea typeface="ＭＳ Ｐゴシック" charset="-128"/>
            </a:endParaRPr>
          </a:p>
          <a:p>
            <a:pPr lvl="1" indent="-457200" algn="l">
              <a:spcBef>
                <a:spcPts val="1000"/>
              </a:spcBef>
              <a:buFont typeface="Arial" charset="0"/>
              <a:buChar char="•"/>
            </a:pPr>
            <a:r>
              <a:rPr lang="en-GB" altLang="en-US" sz="3000" dirty="0">
                <a:latin typeface="Helvetica" charset="0"/>
                <a:ea typeface="ＭＳ Ｐゴシック" charset="-128"/>
              </a:rPr>
              <a:t>The ’middle </a:t>
            </a:r>
            <a:r>
              <a:rPr lang="en-GB" altLang="en-US" sz="3000" dirty="0" err="1">
                <a:latin typeface="Helvetica" charset="0"/>
                <a:ea typeface="ＭＳ Ｐゴシック" charset="-128"/>
              </a:rPr>
              <a:t>attainer</a:t>
            </a:r>
            <a:r>
              <a:rPr lang="en-GB" altLang="en-US" sz="3000" dirty="0">
                <a:latin typeface="Helvetica" charset="0"/>
                <a:ea typeface="ＭＳ Ｐゴシック" charset="-128"/>
              </a:rPr>
              <a:t>’ is becoming at risk post-16 due to the institutional arrangements in London and the impact of policy</a:t>
            </a:r>
          </a:p>
          <a:p>
            <a:pPr marL="457200" indent="-457200" algn="l">
              <a:buFont typeface="Arial" charset="0"/>
              <a:buChar char="•"/>
            </a:pP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648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7231"/>
            <a:ext cx="9199418" cy="1157386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Policy and the Missing Middle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74617"/>
            <a:ext cx="10527323" cy="5583383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0000"/>
              </a:lnSpc>
            </a:pPr>
            <a:r>
              <a:rPr lang="en-US" altLang="en-US" sz="9600" dirty="0">
                <a:latin typeface="Helvetica" charset="0"/>
                <a:ea typeface="MS PGothic" charset="-128"/>
              </a:rPr>
              <a:t>A neglected category of young people in England located between high </a:t>
            </a:r>
            <a:r>
              <a:rPr lang="en-US" altLang="en-US" sz="9600" dirty="0" err="1">
                <a:latin typeface="Helvetica" charset="0"/>
                <a:ea typeface="MS PGothic" charset="-128"/>
              </a:rPr>
              <a:t>attainers</a:t>
            </a:r>
            <a:r>
              <a:rPr lang="en-US" altLang="en-US" sz="9600" dirty="0">
                <a:latin typeface="Helvetica" charset="0"/>
                <a:ea typeface="MS PGothic" charset="-128"/>
              </a:rPr>
              <a:t> in A Levels and NEETs/Apprentices</a:t>
            </a:r>
          </a:p>
          <a:p>
            <a:pPr algn="l">
              <a:lnSpc>
                <a:spcPct val="110000"/>
              </a:lnSpc>
            </a:pPr>
            <a:endParaRPr lang="en-US" altLang="en-US" sz="3600" dirty="0">
              <a:latin typeface="Helvetica" charset="0"/>
              <a:ea typeface="MS PGothic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en-US" sz="7200" b="1" dirty="0">
                <a:latin typeface="Helvetica" charset="0"/>
                <a:ea typeface="MS PGothic" charset="-128"/>
              </a:rPr>
              <a:t>Focus of policy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 err="1">
                <a:latin typeface="Helvetica" charset="0"/>
                <a:ea typeface="MS PGothic" charset="-128"/>
              </a:rPr>
              <a:t>EBacc</a:t>
            </a:r>
            <a:r>
              <a:rPr lang="en-US" altLang="en-US" sz="6400" dirty="0">
                <a:latin typeface="Helvetica" charset="0"/>
                <a:ea typeface="MS PGothic" charset="-128"/>
              </a:rPr>
              <a:t> attainment					24%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AAB A Level by 18					17%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3 A*A grade A Levels				10%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AAB in a facilitating subject			 	 9%</a:t>
            </a:r>
          </a:p>
          <a:p>
            <a:pPr algn="l">
              <a:lnSpc>
                <a:spcPct val="120000"/>
              </a:lnSpc>
            </a:pPr>
            <a:endParaRPr lang="en-US" altLang="en-US" sz="6400" dirty="0">
              <a:latin typeface="Helvetica" charset="0"/>
              <a:ea typeface="MS PGothic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en-US" sz="7200" b="1" dirty="0">
                <a:latin typeface="Helvetica" charset="0"/>
                <a:ea typeface="MS PGothic" charset="-128"/>
              </a:rPr>
              <a:t>Missing Middle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‘Marginal’ A Level learners				20.0%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Vocational L3					14.6%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Vocational L2					13.2%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Vocational L1	 	 			 6.0% </a:t>
            </a:r>
          </a:p>
          <a:p>
            <a:pPr algn="l">
              <a:lnSpc>
                <a:spcPct val="120000"/>
              </a:lnSpc>
            </a:pPr>
            <a:r>
              <a:rPr lang="en-US" altLang="en-US" sz="6400" dirty="0">
                <a:latin typeface="Helvetica" charset="0"/>
                <a:ea typeface="MS PGothic" charset="-128"/>
              </a:rPr>
              <a:t>Total 						</a:t>
            </a:r>
            <a:r>
              <a:rPr lang="en-US" altLang="en-US" sz="6400" b="1" dirty="0">
                <a:latin typeface="Helvetica" charset="0"/>
                <a:ea typeface="MS PGothic" charset="-128"/>
              </a:rPr>
              <a:t>53.8%	</a:t>
            </a:r>
            <a:r>
              <a:rPr lang="en-US" altLang="en-US" sz="4400" dirty="0">
                <a:latin typeface="Helvetica" charset="0"/>
                <a:ea typeface="MS PGothic" charset="-128"/>
              </a:rPr>
              <a:t>	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785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742218" cy="1385311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London and 17+ issue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88831"/>
            <a:ext cx="9615055" cy="5369169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sz="2600" dirty="0"/>
              <a:t>High levels of participation compared nationally – 3-5% higher at 16 and 17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altLang="en-US" sz="2600" dirty="0"/>
              <a:t>But a quarter of Level 3 starters ‘dropped out’ at 17+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altLang="en-US" sz="2600" dirty="0"/>
              <a:t>17+ retention in A Levels in schools (82%) compared with Level 3 vocational courses (59%)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altLang="en-US" sz="2800" dirty="0"/>
              <a:t>London below national average on Level 3 attainment, particularly Total A Level  Points – 682 compared to 706 nationally</a:t>
            </a:r>
          </a:p>
          <a:p>
            <a:pPr marL="457200" indent="-457200" algn="l">
              <a:buFont typeface="Arial" charset="0"/>
              <a:buChar char="•"/>
            </a:pPr>
            <a:endParaRPr lang="en-GB" altLang="en-US" sz="2800" dirty="0"/>
          </a:p>
          <a:p>
            <a:pPr marL="914400" lvl="1" indent="-457200" algn="l">
              <a:buFont typeface=".AppleSystemUIFont" charset="0"/>
              <a:buChar char="-"/>
            </a:pPr>
            <a:r>
              <a:rPr lang="en-GB" altLang="en-US" sz="2400" dirty="0"/>
              <a:t>About 30% of Level 3 learners in London schools in 2011/12 did not have A*-C grades in GCSE E&amp;M and scored </a:t>
            </a:r>
            <a:r>
              <a:rPr lang="en-GB" altLang="en-US" sz="2400" u="sng" dirty="0"/>
              <a:t>on average 540</a:t>
            </a:r>
            <a:r>
              <a:rPr lang="en-GB" altLang="en-US" sz="2400" dirty="0"/>
              <a:t> points</a:t>
            </a:r>
          </a:p>
          <a:p>
            <a:pPr marL="914400" lvl="1" indent="-457200" algn="l">
              <a:buFont typeface=".AppleSystemUIFont" charset="0"/>
              <a:buChar char="-"/>
            </a:pPr>
            <a:r>
              <a:rPr lang="en-GB" altLang="en-US" sz="2400" dirty="0"/>
              <a:t>Those who had at least 5 GCSE A*-C grades including E&amp;M scored on </a:t>
            </a:r>
            <a:r>
              <a:rPr lang="en-GB" altLang="en-US" sz="2400" u="sng" dirty="0"/>
              <a:t>average 753 points</a:t>
            </a:r>
            <a:r>
              <a:rPr lang="en-GB" altLang="en-US" sz="2400" b="1" dirty="0"/>
              <a:t> </a:t>
            </a:r>
            <a:endParaRPr lang="en-GB" altLang="en-US" sz="2400" dirty="0"/>
          </a:p>
          <a:p>
            <a:pPr marL="914400" lvl="1" indent="-457200" algn="l">
              <a:buFont typeface=".AppleSystemUIFont" charset="0"/>
              <a:buChar char="-"/>
            </a:pPr>
            <a:r>
              <a:rPr lang="en-GB" altLang="en-US" sz="2400" dirty="0"/>
              <a:t>Those with 8+ GCSE A*-C grades including E&amp;M scored on </a:t>
            </a:r>
            <a:r>
              <a:rPr lang="en-GB" altLang="en-US" sz="2400" u="sng" dirty="0"/>
              <a:t>average 795 points</a:t>
            </a:r>
            <a:endParaRPr lang="en-GB" altLang="en-US" sz="2400" dirty="0"/>
          </a:p>
          <a:p>
            <a:pPr marL="457200" indent="-457200" algn="l">
              <a:buFont typeface="Arial" charset="0"/>
              <a:buChar char="•"/>
            </a:pPr>
            <a:endParaRPr lang="en-GB" altLang="en-US" sz="2600" dirty="0"/>
          </a:p>
          <a:p>
            <a:pPr marL="457200" indent="-457200" algn="l">
              <a:buFont typeface="Arial" charset="0"/>
              <a:buChar char="•"/>
            </a:pPr>
            <a:endParaRPr lang="en-GB" altLang="en-US" sz="2600" dirty="0"/>
          </a:p>
          <a:p>
            <a:pPr marL="457200" indent="-457200" algn="l">
              <a:buFont typeface="Arial" charset="0"/>
              <a:buChar char="•"/>
            </a:pPr>
            <a:endParaRPr lang="en-GB" altLang="en-US" sz="3600" dirty="0"/>
          </a:p>
          <a:p>
            <a:pPr marL="457200" indent="-457200" algn="l">
              <a:buFont typeface="Arial" charset="0"/>
              <a:buChar char="•"/>
            </a:pP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116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7165" y="1274617"/>
            <a:ext cx="8742218" cy="1385311"/>
          </a:xfrm>
        </p:spPr>
        <p:txBody>
          <a:bodyPr>
            <a:noAutofit/>
          </a:bodyPr>
          <a:lstStyle/>
          <a:p>
            <a:pPr algn="l"/>
            <a:endParaRPr lang="en-US" b="1" dirty="0">
              <a:solidFill>
                <a:schemeClr val="accent2">
                  <a:lumMod val="50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6214" y="207962"/>
            <a:ext cx="9512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17+ risk factors – London schools</a:t>
            </a:r>
          </a:p>
        </p:txBody>
      </p:sp>
      <p:pic>
        <p:nvPicPr>
          <p:cNvPr id="5" name="Content Placeholder 3" descr="Slide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3" b="4053"/>
          <a:stretch>
            <a:fillRect/>
          </a:stretch>
        </p:blipFill>
        <p:spPr bwMode="auto">
          <a:xfrm>
            <a:off x="296213" y="1131292"/>
            <a:ext cx="8989454" cy="56869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53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014" y="536208"/>
            <a:ext cx="9718431" cy="1066655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Garamond" charset="0"/>
                <a:ea typeface="Garamond" charset="0"/>
                <a:cs typeface="Garamond" charset="0"/>
              </a:rPr>
              <a:t>Performance and skills equilibrium  - the new stagnation?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5973277"/>
              </p:ext>
            </p:extLst>
          </p:nvPr>
        </p:nvGraphicFramePr>
        <p:xfrm>
          <a:off x="1387231" y="1781908"/>
          <a:ext cx="7639537" cy="5341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190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363</TotalTime>
  <Words>395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ＭＳ Ｐゴシック</vt:lpstr>
      <vt:lpstr>ＭＳ Ｐゴシック</vt:lpstr>
      <vt:lpstr>.AppleSystemUIFont</vt:lpstr>
      <vt:lpstr>Arial</vt:lpstr>
      <vt:lpstr>Calibri</vt:lpstr>
      <vt:lpstr>Calibri Light</vt:lpstr>
      <vt:lpstr>Garamond</vt:lpstr>
      <vt:lpstr>Helvetica</vt:lpstr>
      <vt:lpstr>Office Theme</vt:lpstr>
      <vt:lpstr>How middle attainers in 14-19 education are being overlooked and squeezed by policy:  a London focus</vt:lpstr>
      <vt:lpstr>The problem</vt:lpstr>
      <vt:lpstr>London and 14+ progression</vt:lpstr>
      <vt:lpstr>Policy and the Missing Middle</vt:lpstr>
      <vt:lpstr>London and 17+ issue</vt:lpstr>
      <vt:lpstr>PowerPoint Presentation</vt:lpstr>
      <vt:lpstr>Performance and skills equilibrium  - the new stagnation?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k.spours@ioe.ac.uk</dc:creator>
  <cp:lastModifiedBy>Nadine Crawford-Piper</cp:lastModifiedBy>
  <cp:revision>38</cp:revision>
  <dcterms:created xsi:type="dcterms:W3CDTF">2015-12-30T14:01:43Z</dcterms:created>
  <dcterms:modified xsi:type="dcterms:W3CDTF">2016-03-10T10:52:47Z</dcterms:modified>
</cp:coreProperties>
</file>