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61" r:id="rId6"/>
    <p:sldId id="262" r:id="rId7"/>
    <p:sldId id="257" r:id="rId8"/>
    <p:sldId id="285" r:id="rId9"/>
    <p:sldId id="295" r:id="rId10"/>
    <p:sldId id="281" r:id="rId11"/>
    <p:sldId id="283" r:id="rId12"/>
    <p:sldId id="288" r:id="rId13"/>
    <p:sldId id="296" r:id="rId14"/>
    <p:sldId id="297" r:id="rId15"/>
    <p:sldId id="286" r:id="rId16"/>
    <p:sldId id="293" r:id="rId17"/>
    <p:sldId id="29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8100"/>
    <a:srgbClr val="631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C4A5A-3EEA-B31B-9ABD-630D76E76B17}" v="2" dt="2023-05-24T11:06:34.749"/>
    <p1510:client id="{F9CFE98A-EEFB-44A9-89E2-2DC1BA15ECA0}" v="106" dt="2023-05-24T15:52:01.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5035375983721"/>
          <c:y val="0.18329458495643558"/>
          <c:w val="0.64329621995927599"/>
          <c:h val="0.6451463075699726"/>
        </c:manualLayout>
      </c:layout>
      <c:lineChart>
        <c:grouping val="standard"/>
        <c:varyColors val="0"/>
        <c:ser>
          <c:idx val="0"/>
          <c:order val="0"/>
          <c:tx>
            <c:v>GDP: outturn/forecast</c:v>
          </c:tx>
          <c:spPr>
            <a:ln w="28575" cap="rnd">
              <a:solidFill>
                <a:schemeClr val="accent4"/>
              </a:solidFill>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calcs'!$E$3:$E$82</c:f>
              <c:numCache>
                <c:formatCode>General</c:formatCode>
                <c:ptCount val="80"/>
                <c:pt idx="0">
                  <c:v>405.70800000000003</c:v>
                </c:pt>
                <c:pt idx="1">
                  <c:v>419.56299999999999</c:v>
                </c:pt>
                <c:pt idx="2">
                  <c:v>433.77100000000002</c:v>
                </c:pt>
                <c:pt idx="3">
                  <c:v>449.84800000000001</c:v>
                </c:pt>
                <c:pt idx="4">
                  <c:v>456.721</c:v>
                </c:pt>
                <c:pt idx="5">
                  <c:v>481.60500000000002</c:v>
                </c:pt>
                <c:pt idx="6">
                  <c:v>502.846</c:v>
                </c:pt>
                <c:pt idx="7">
                  <c:v>522.38599999999997</c:v>
                </c:pt>
                <c:pt idx="8">
                  <c:v>531.11699999999996</c:v>
                </c:pt>
                <c:pt idx="9">
                  <c:v>541.43299999999999</c:v>
                </c:pt>
                <c:pt idx="10">
                  <c:v>548.47799999999995</c:v>
                </c:pt>
                <c:pt idx="11">
                  <c:v>571.63499999999999</c:v>
                </c:pt>
                <c:pt idx="12">
                  <c:v>607.68700000000001</c:v>
                </c:pt>
                <c:pt idx="13">
                  <c:v>623.81600000000003</c:v>
                </c:pt>
                <c:pt idx="14">
                  <c:v>630.346</c:v>
                </c:pt>
                <c:pt idx="15">
                  <c:v>660.69600000000003</c:v>
                </c:pt>
                <c:pt idx="16">
                  <c:v>698.322</c:v>
                </c:pt>
                <c:pt idx="17">
                  <c:v>713.04300000000001</c:v>
                </c:pt>
                <c:pt idx="18">
                  <c:v>724.048</c:v>
                </c:pt>
                <c:pt idx="19">
                  <c:v>743.971</c:v>
                </c:pt>
                <c:pt idx="20">
                  <c:v>784.43499999999995</c:v>
                </c:pt>
                <c:pt idx="21">
                  <c:v>799.39499999999998</c:v>
                </c:pt>
                <c:pt idx="22">
                  <c:v>820.947</c:v>
                </c:pt>
                <c:pt idx="23">
                  <c:v>850.39099999999996</c:v>
                </c:pt>
                <c:pt idx="24">
                  <c:v>887.30200000000002</c:v>
                </c:pt>
                <c:pt idx="25">
                  <c:v>944.99300000000005</c:v>
                </c:pt>
                <c:pt idx="26">
                  <c:v>921.52700000000004</c:v>
                </c:pt>
                <c:pt idx="27">
                  <c:v>907.62</c:v>
                </c:pt>
                <c:pt idx="28">
                  <c:v>935.10699999999997</c:v>
                </c:pt>
                <c:pt idx="29">
                  <c:v>957.43399999999997</c:v>
                </c:pt>
                <c:pt idx="30">
                  <c:v>996.16800000000001</c:v>
                </c:pt>
                <c:pt idx="31">
                  <c:v>1031.645</c:v>
                </c:pt>
                <c:pt idx="32">
                  <c:v>1008.593</c:v>
                </c:pt>
                <c:pt idx="33">
                  <c:v>999.15700000000004</c:v>
                </c:pt>
                <c:pt idx="34">
                  <c:v>1016.032</c:v>
                </c:pt>
                <c:pt idx="35">
                  <c:v>1055.306</c:v>
                </c:pt>
                <c:pt idx="36">
                  <c:v>1075.3789999999999</c:v>
                </c:pt>
                <c:pt idx="37">
                  <c:v>1115.471</c:v>
                </c:pt>
                <c:pt idx="38">
                  <c:v>1144.194</c:v>
                </c:pt>
                <c:pt idx="39">
                  <c:v>1203.771</c:v>
                </c:pt>
                <c:pt idx="40">
                  <c:v>1266.1479999999999</c:v>
                </c:pt>
                <c:pt idx="41">
                  <c:v>1293.508</c:v>
                </c:pt>
                <c:pt idx="42">
                  <c:v>1301.7660000000001</c:v>
                </c:pt>
                <c:pt idx="43">
                  <c:v>1279.817</c:v>
                </c:pt>
                <c:pt idx="44">
                  <c:v>1280.2059999999999</c:v>
                </c:pt>
                <c:pt idx="45">
                  <c:v>1307.1569999999999</c:v>
                </c:pt>
                <c:pt idx="46">
                  <c:v>1352.627</c:v>
                </c:pt>
                <c:pt idx="47">
                  <c:v>1381.2329999999999</c:v>
                </c:pt>
                <c:pt idx="48">
                  <c:v>1407.5830000000001</c:v>
                </c:pt>
                <c:pt idx="49">
                  <c:v>1471.2629999999999</c:v>
                </c:pt>
                <c:pt idx="50">
                  <c:v>1517.7149999999999</c:v>
                </c:pt>
                <c:pt idx="51">
                  <c:v>1563.46</c:v>
                </c:pt>
                <c:pt idx="52">
                  <c:v>1627.4469999999999</c:v>
                </c:pt>
                <c:pt idx="53">
                  <c:v>1662.558</c:v>
                </c:pt>
                <c:pt idx="54">
                  <c:v>1691.998</c:v>
                </c:pt>
                <c:pt idx="55">
                  <c:v>1744.84</c:v>
                </c:pt>
                <c:pt idx="56">
                  <c:v>1785.7560000000001</c:v>
                </c:pt>
                <c:pt idx="57">
                  <c:v>1833.4059999999999</c:v>
                </c:pt>
                <c:pt idx="58">
                  <c:v>1873.0150000000001</c:v>
                </c:pt>
                <c:pt idx="59">
                  <c:v>1921.029</c:v>
                </c:pt>
                <c:pt idx="60">
                  <c:v>1918.0640000000001</c:v>
                </c:pt>
                <c:pt idx="61">
                  <c:v>1831.55</c:v>
                </c:pt>
                <c:pt idx="62">
                  <c:v>1876.058</c:v>
                </c:pt>
                <c:pt idx="63">
                  <c:v>1896.087</c:v>
                </c:pt>
                <c:pt idx="64">
                  <c:v>1923.5509999999999</c:v>
                </c:pt>
                <c:pt idx="65">
                  <c:v>1958.557</c:v>
                </c:pt>
                <c:pt idx="66">
                  <c:v>2021.2249999999999</c:v>
                </c:pt>
                <c:pt idx="67">
                  <c:v>2069.5949999999998</c:v>
                </c:pt>
                <c:pt idx="68">
                  <c:v>2114.4059999999999</c:v>
                </c:pt>
                <c:pt idx="69">
                  <c:v>2166.0729999999999</c:v>
                </c:pt>
                <c:pt idx="70">
                  <c:v>2203.0050000000001</c:v>
                </c:pt>
                <c:pt idx="71">
                  <c:v>2238.348</c:v>
                </c:pt>
                <c:pt idx="72">
                  <c:v>1991.4390000000001</c:v>
                </c:pt>
                <c:pt idx="73">
                  <c:v>2141.2930000000001</c:v>
                </c:pt>
                <c:pt idx="74">
                  <c:v>2231.5419259057931</c:v>
                </c:pt>
                <c:pt idx="75">
                  <c:v>2199.6715797921952</c:v>
                </c:pt>
                <c:pt idx="76">
                  <c:v>2228.4117975025397</c:v>
                </c:pt>
                <c:pt idx="77">
                  <c:v>2287.223053528016</c:v>
                </c:pt>
                <c:pt idx="78">
                  <c:v>2347.9317737139163</c:v>
                </c:pt>
                <c:pt idx="79">
                  <c:v>2400.4187953206824</c:v>
                </c:pt>
              </c:numCache>
            </c:numRef>
          </c:val>
          <c:smooth val="0"/>
          <c:extLst>
            <c:ext xmlns:c16="http://schemas.microsoft.com/office/drawing/2014/chart" uri="{C3380CC4-5D6E-409C-BE32-E72D297353CC}">
              <c16:uniqueId val="{00000000-E7C8-4935-B6B0-AF95DC4FE4DF}"/>
            </c:ext>
          </c:extLst>
        </c:ser>
        <c:ser>
          <c:idx val="7"/>
          <c:order val="1"/>
          <c:tx>
            <c:v>GDP: pre-79 trend</c:v>
          </c:tx>
          <c:spPr>
            <a:ln w="28575" cap="rnd">
              <a:solidFill>
                <a:schemeClr val="accent4"/>
              </a:solidFill>
              <a:prstDash val="sysDash"/>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calcs'!$W$3:$W$82</c:f>
              <c:numCache>
                <c:formatCode>General</c:formatCode>
                <c:ptCount val="80"/>
                <c:pt idx="30">
                  <c:v>996.16800000000001</c:v>
                </c:pt>
                <c:pt idx="31">
                  <c:v>1026.6434859605129</c:v>
                </c:pt>
                <c:pt idx="32">
                  <c:v>1058.0512998461643</c:v>
                </c:pt>
                <c:pt idx="33">
                  <c:v>1090.419964101555</c:v>
                </c:pt>
                <c:pt idx="34">
                  <c:v>1123.7788737503693</c:v>
                </c:pt>
                <c:pt idx="35">
                  <c:v>1158.1583230899389</c:v>
                </c:pt>
                <c:pt idx="36">
                  <c:v>1193.5895332024686</c:v>
                </c:pt>
                <c:pt idx="37">
                  <c:v>1230.1046803079037</c:v>
                </c:pt>
                <c:pt idx="38">
                  <c:v>1267.7369249841879</c:v>
                </c:pt>
                <c:pt idx="39">
                  <c:v>1306.5204422814504</c:v>
                </c:pt>
                <c:pt idx="40">
                  <c:v>1346.4904527574658</c:v>
                </c:pt>
                <c:pt idx="41">
                  <c:v>1387.6832544625745</c:v>
                </c:pt>
                <c:pt idx="42">
                  <c:v>1430.1362559031077</c:v>
                </c:pt>
                <c:pt idx="43">
                  <c:v>1473.8880100132533</c:v>
                </c:pt>
                <c:pt idx="44">
                  <c:v>1518.9782491662147</c:v>
                </c:pt>
                <c:pt idx="45">
                  <c:v>1565.4479212564538</c:v>
                </c:pt>
                <c:pt idx="46">
                  <c:v>1613.3392268857906</c:v>
                </c:pt>
                <c:pt idx="47">
                  <c:v>1662.6956576871239</c:v>
                </c:pt>
                <c:pt idx="48">
                  <c:v>1713.5620358205811</c:v>
                </c:pt>
                <c:pt idx="49">
                  <c:v>1765.9845546779604</c:v>
                </c:pt>
                <c:pt idx="50">
                  <c:v>1820.0108208324352</c:v>
                </c:pt>
                <c:pt idx="51">
                  <c:v>1875.6898972716106</c:v>
                </c:pt>
                <c:pt idx="52">
                  <c:v>1933.0723479531991</c:v>
                </c:pt>
                <c:pt idx="53">
                  <c:v>1992.2102837237753</c:v>
                </c:pt>
                <c:pt idx="54">
                  <c:v>2053.1574096423083</c:v>
                </c:pt>
                <c:pt idx="55">
                  <c:v>2115.9690737514516</c:v>
                </c:pt>
                <c:pt idx="56">
                  <c:v>2180.7023173408779</c:v>
                </c:pt>
                <c:pt idx="57">
                  <c:v>2247.4159267483069</c:v>
                </c:pt>
                <c:pt idx="58">
                  <c:v>2316.1704867452663</c:v>
                </c:pt>
                <c:pt idx="59">
                  <c:v>2387.0284355560689</c:v>
                </c:pt>
                <c:pt idx="60">
                  <c:v>2460.0541215599696</c:v>
                </c:pt>
                <c:pt idx="61">
                  <c:v>2535.313861727996</c:v>
                </c:pt>
                <c:pt idx="62">
                  <c:v>2612.8760018475191</c:v>
                </c:pt>
                <c:pt idx="63">
                  <c:v>2692.8109785892584</c:v>
                </c:pt>
                <c:pt idx="64">
                  <c:v>2775.1913834730854</c:v>
                </c:pt>
                <c:pt idx="65">
                  <c:v>2860.0920287907129</c:v>
                </c:pt>
                <c:pt idx="66">
                  <c:v>2947.5900155451423</c:v>
                </c:pt>
                <c:pt idx="67">
                  <c:v>3037.7648034685585</c:v>
                </c:pt>
                <c:pt idx="68">
                  <c:v>3130.6982831822675</c:v>
                </c:pt>
                <c:pt idx="69">
                  <c:v>3226.4748505641978</c:v>
                </c:pt>
                <c:pt idx="70">
                  <c:v>3325.1814833915091</c:v>
                </c:pt>
                <c:pt idx="71">
                  <c:v>3426.9078203279046</c:v>
                </c:pt>
                <c:pt idx="72">
                  <c:v>3531.7462423273814</c:v>
                </c:pt>
                <c:pt idx="73">
                  <c:v>3639.7919565283419</c:v>
                </c:pt>
                <c:pt idx="74">
                  <c:v>3751.1430827142535</c:v>
                </c:pt>
                <c:pt idx="75">
                  <c:v>3865.9007424193769</c:v>
                </c:pt>
                <c:pt idx="76">
                  <c:v>3984.1691507604783</c:v>
                </c:pt>
                <c:pt idx="77">
                  <c:v>4106.0557110779246</c:v>
                </c:pt>
                <c:pt idx="78">
                  <c:v>4231.671112472106</c:v>
                </c:pt>
                <c:pt idx="79">
                  <c:v>4361.1294303237655</c:v>
                </c:pt>
              </c:numCache>
            </c:numRef>
          </c:val>
          <c:smooth val="0"/>
          <c:extLst>
            <c:ext xmlns:c16="http://schemas.microsoft.com/office/drawing/2014/chart" uri="{C3380CC4-5D6E-409C-BE32-E72D297353CC}">
              <c16:uniqueId val="{00000001-E7C8-4935-B6B0-AF95DC4FE4DF}"/>
            </c:ext>
          </c:extLst>
        </c:ser>
        <c:dLbls>
          <c:showLegendKey val="0"/>
          <c:showVal val="0"/>
          <c:showCatName val="0"/>
          <c:showSerName val="0"/>
          <c:showPercent val="0"/>
          <c:showBubbleSize val="0"/>
        </c:dLbls>
        <c:marker val="1"/>
        <c:smooth val="0"/>
        <c:axId val="644093024"/>
        <c:axId val="644091712"/>
      </c:lineChart>
      <c:lineChart>
        <c:grouping val="standard"/>
        <c:varyColors val="0"/>
        <c:ser>
          <c:idx val="2"/>
          <c:order val="2"/>
          <c:tx>
            <c:strRef>
              <c:f>'main calcs'!$X$2</c:f>
              <c:strCache>
                <c:ptCount val="1"/>
                <c:pt idx="0">
                  <c:v>net worth (right scale)</c:v>
                </c:pt>
              </c:strCache>
            </c:strRef>
          </c:tx>
          <c:spPr>
            <a:ln w="28575" cap="rnd">
              <a:solidFill>
                <a:schemeClr val="accent1"/>
              </a:solidFill>
              <a:round/>
            </a:ln>
            <a:effectLst/>
          </c:spPr>
          <c:marker>
            <c:symbol val="none"/>
          </c:marker>
          <c:val>
            <c:numRef>
              <c:f>'main calcs'!$X$3:$X$82</c:f>
              <c:numCache>
                <c:formatCode>General</c:formatCode>
                <c:ptCount val="80"/>
                <c:pt idx="0">
                  <c:v>1049.938983099627</c:v>
                </c:pt>
                <c:pt idx="1">
                  <c:v>953.7138293582899</c:v>
                </c:pt>
                <c:pt idx="2">
                  <c:v>954.39143213069042</c:v>
                </c:pt>
                <c:pt idx="3">
                  <c:v>868.57204768001066</c:v>
                </c:pt>
                <c:pt idx="4">
                  <c:v>778.7127383867653</c:v>
                </c:pt>
                <c:pt idx="5">
                  <c:v>801.65121093663561</c:v>
                </c:pt>
                <c:pt idx="6">
                  <c:v>887.12883845310785</c:v>
                </c:pt>
                <c:pt idx="7">
                  <c:v>838.853601616162</c:v>
                </c:pt>
                <c:pt idx="8">
                  <c:v>787.33706218406689</c:v>
                </c:pt>
                <c:pt idx="9">
                  <c:v>880.11293733937043</c:v>
                </c:pt>
                <c:pt idx="10">
                  <c:v>965.76792089042613</c:v>
                </c:pt>
                <c:pt idx="11">
                  <c:v>1104.9538016486888</c:v>
                </c:pt>
                <c:pt idx="12">
                  <c:v>1107.1128218382617</c:v>
                </c:pt>
                <c:pt idx="13">
                  <c:v>1150.3642738527597</c:v>
                </c:pt>
                <c:pt idx="14">
                  <c:v>1150.3443665329141</c:v>
                </c:pt>
                <c:pt idx="15">
                  <c:v>1216.9217814356889</c:v>
                </c:pt>
                <c:pt idx="16">
                  <c:v>1188.7078758488706</c:v>
                </c:pt>
                <c:pt idx="17">
                  <c:v>1227.2947926588765</c:v>
                </c:pt>
                <c:pt idx="18">
                  <c:v>1217.7520621919939</c:v>
                </c:pt>
                <c:pt idx="19">
                  <c:v>1328.324465161367</c:v>
                </c:pt>
                <c:pt idx="20">
                  <c:v>1482.3529041924735</c:v>
                </c:pt>
                <c:pt idx="21">
                  <c:v>1395.9356323285658</c:v>
                </c:pt>
                <c:pt idx="22">
                  <c:v>1366.1267807269023</c:v>
                </c:pt>
                <c:pt idx="23">
                  <c:v>1520.5163366654194</c:v>
                </c:pt>
                <c:pt idx="24">
                  <c:v>1770.8280092980817</c:v>
                </c:pt>
                <c:pt idx="25">
                  <c:v>1698.1319687931539</c:v>
                </c:pt>
                <c:pt idx="26">
                  <c:v>1328.7572140718248</c:v>
                </c:pt>
                <c:pt idx="27">
                  <c:v>1497.8549834253986</c:v>
                </c:pt>
                <c:pt idx="28">
                  <c:v>1414.3998272149101</c:v>
                </c:pt>
                <c:pt idx="29">
                  <c:v>1482.4674326116747</c:v>
                </c:pt>
                <c:pt idx="30">
                  <c:v>1629.5069654677995</c:v>
                </c:pt>
                <c:pt idx="31">
                  <c:v>1821.8352089144009</c:v>
                </c:pt>
                <c:pt idx="32">
                  <c:v>1871.3912237674147</c:v>
                </c:pt>
                <c:pt idx="33">
                  <c:v>1808.2280155593512</c:v>
                </c:pt>
                <c:pt idx="34">
                  <c:v>1915.4268361148918</c:v>
                </c:pt>
                <c:pt idx="35">
                  <c:v>2148.9516467288713</c:v>
                </c:pt>
                <c:pt idx="36">
                  <c:v>2364.2084005452966</c:v>
                </c:pt>
                <c:pt idx="37">
                  <c:v>2554.5579464883281</c:v>
                </c:pt>
                <c:pt idx="38">
                  <c:v>2950.0820595543564</c:v>
                </c:pt>
                <c:pt idx="39">
                  <c:v>3287.4752803957085</c:v>
                </c:pt>
                <c:pt idx="40">
                  <c:v>3865.641910045943</c:v>
                </c:pt>
                <c:pt idx="41">
                  <c:v>4075.1190414231532</c:v>
                </c:pt>
                <c:pt idx="42">
                  <c:v>3867.848807186951</c:v>
                </c:pt>
                <c:pt idx="43">
                  <c:v>3830.0342331243064</c:v>
                </c:pt>
                <c:pt idx="44">
                  <c:v>3883.9446715964023</c:v>
                </c:pt>
                <c:pt idx="45">
                  <c:v>4328.0306625227377</c:v>
                </c:pt>
                <c:pt idx="46">
                  <c:v>4018.2619742562338</c:v>
                </c:pt>
                <c:pt idx="47">
                  <c:v>4334.796060570905</c:v>
                </c:pt>
                <c:pt idx="48">
                  <c:v>4571.7427467468769</c:v>
                </c:pt>
                <c:pt idx="49">
                  <c:v>5048.0725271938072</c:v>
                </c:pt>
                <c:pt idx="50">
                  <c:v>5693.4425521636185</c:v>
                </c:pt>
                <c:pt idx="51">
                  <c:v>6150.3229152014319</c:v>
                </c:pt>
                <c:pt idx="52">
                  <c:v>6520.1217702221338</c:v>
                </c:pt>
                <c:pt idx="53">
                  <c:v>6593.7893258133809</c:v>
                </c:pt>
                <c:pt idx="54">
                  <c:v>7061.5948534257923</c:v>
                </c:pt>
                <c:pt idx="55">
                  <c:v>7577.1428147204942</c:v>
                </c:pt>
                <c:pt idx="56">
                  <c:v>8219.3964840111057</c:v>
                </c:pt>
                <c:pt idx="57">
                  <c:v>8670.9977257308474</c:v>
                </c:pt>
                <c:pt idx="58">
                  <c:v>9032.5535019902636</c:v>
                </c:pt>
                <c:pt idx="59">
                  <c:v>9406.9633734494892</c:v>
                </c:pt>
                <c:pt idx="60">
                  <c:v>8146.2845272300083</c:v>
                </c:pt>
                <c:pt idx="61">
                  <c:v>8420.7139475750337</c:v>
                </c:pt>
                <c:pt idx="62">
                  <c:v>8447.3230490215083</c:v>
                </c:pt>
                <c:pt idx="63">
                  <c:v>8476.3918914306159</c:v>
                </c:pt>
                <c:pt idx="64">
                  <c:v>8530.6131867998447</c:v>
                </c:pt>
                <c:pt idx="65">
                  <c:v>8672.965040300378</c:v>
                </c:pt>
                <c:pt idx="66">
                  <c:v>9522.0701480592252</c:v>
                </c:pt>
                <c:pt idx="67">
                  <c:v>9948.4508396243018</c:v>
                </c:pt>
                <c:pt idx="68">
                  <c:v>10644.823000255816</c:v>
                </c:pt>
                <c:pt idx="69">
                  <c:v>10714.035401954487</c:v>
                </c:pt>
                <c:pt idx="70">
                  <c:v>10410.167675402401</c:v>
                </c:pt>
                <c:pt idx="71">
                  <c:v>10561</c:v>
                </c:pt>
                <c:pt idx="72">
                  <c:v>11347.472270035883</c:v>
                </c:pt>
                <c:pt idx="73">
                  <c:v>11702.972662605725</c:v>
                </c:pt>
                <c:pt idx="74">
                  <c:v>10927.414043094726</c:v>
                </c:pt>
                <c:pt idx="75">
                  <c:v>10316.437508924826</c:v>
                </c:pt>
                <c:pt idx="76">
                  <c:v>10458.659070550257</c:v>
                </c:pt>
                <c:pt idx="77">
                  <c:v>10807.203022050055</c:v>
                </c:pt>
                <c:pt idx="78">
                  <c:v>11097.809104191379</c:v>
                </c:pt>
              </c:numCache>
            </c:numRef>
          </c:val>
          <c:smooth val="0"/>
          <c:extLst>
            <c:ext xmlns:c16="http://schemas.microsoft.com/office/drawing/2014/chart" uri="{C3380CC4-5D6E-409C-BE32-E72D297353CC}">
              <c16:uniqueId val="{00000002-E7C8-4935-B6B0-AF95DC4FE4DF}"/>
            </c:ext>
          </c:extLst>
        </c:ser>
        <c:ser>
          <c:idx val="3"/>
          <c:order val="3"/>
          <c:tx>
            <c:strRef>
              <c:f>'main calcs'!$Y$2</c:f>
              <c:strCache>
                <c:ptCount val="1"/>
                <c:pt idx="0">
                  <c:v>net worth pre-79 (right scale)</c:v>
                </c:pt>
              </c:strCache>
            </c:strRef>
          </c:tx>
          <c:spPr>
            <a:ln w="28575" cap="rnd">
              <a:solidFill>
                <a:schemeClr val="accent1"/>
              </a:solidFill>
              <a:prstDash val="sysDash"/>
              <a:round/>
            </a:ln>
            <a:effectLst/>
          </c:spPr>
          <c:marker>
            <c:symbol val="none"/>
          </c:marker>
          <c:val>
            <c:numRef>
              <c:f>'main calcs'!$Y$3:$Y$82</c:f>
              <c:numCache>
                <c:formatCode>General</c:formatCode>
                <c:ptCount val="80"/>
                <c:pt idx="30">
                  <c:v>1629.5069654677995</c:v>
                </c:pt>
                <c:pt idx="31">
                  <c:v>1659.9581997061428</c:v>
                </c:pt>
                <c:pt idx="32">
                  <c:v>1690.9784880733048</c:v>
                </c:pt>
                <c:pt idx="33">
                  <c:v>1722.5784647064438</c:v>
                </c:pt>
                <c:pt idx="34">
                  <c:v>1754.7689624669999</c:v>
                </c:pt>
                <c:pt idx="35">
                  <c:v>1787.5610166543333</c:v>
                </c:pt>
                <c:pt idx="36">
                  <c:v>1820.9658687887613</c:v>
                </c:pt>
                <c:pt idx="37">
                  <c:v>1854.9949704652897</c:v>
                </c:pt>
                <c:pt idx="38">
                  <c:v>1889.6599872793608</c:v>
                </c:pt>
                <c:pt idx="39">
                  <c:v>1924.9728028259635</c:v>
                </c:pt>
                <c:pt idx="40">
                  <c:v>1960.9455227734757</c:v>
                </c:pt>
                <c:pt idx="41">
                  <c:v>1997.5904790136369</c:v>
                </c:pt>
                <c:pt idx="42">
                  <c:v>2034.920233889073</c:v>
                </c:pt>
                <c:pt idx="43">
                  <c:v>2072.947584499821</c:v>
                </c:pt>
                <c:pt idx="44">
                  <c:v>2111.6855670903346</c:v>
                </c:pt>
                <c:pt idx="45">
                  <c:v>2151.147461518467</c:v>
                </c:pt>
                <c:pt idx="46">
                  <c:v>2191.3467958079718</c:v>
                </c:pt>
                <c:pt idx="47">
                  <c:v>2232.2973507860752</c:v>
                </c:pt>
                <c:pt idx="48">
                  <c:v>2274.013164807714</c:v>
                </c:pt>
                <c:pt idx="49">
                  <c:v>2316.5085385680568</c:v>
                </c:pt>
                <c:pt idx="50">
                  <c:v>2359.7980400049578</c:v>
                </c:pt>
                <c:pt idx="51">
                  <c:v>2403.8965092930257</c:v>
                </c:pt>
                <c:pt idx="52">
                  <c:v>2448.8190639310187</c:v>
                </c:pt>
                <c:pt idx="53">
                  <c:v>2494.5811039243099</c:v>
                </c:pt>
                <c:pt idx="54">
                  <c:v>2541.1983170641975</c:v>
                </c:pt>
                <c:pt idx="55">
                  <c:v>2588.6866843058747</c:v>
                </c:pt>
                <c:pt idx="56">
                  <c:v>2637.0624852468964</c:v>
                </c:pt>
                <c:pt idx="57">
                  <c:v>2686.342303708027</c:v>
                </c:pt>
                <c:pt idx="58">
                  <c:v>2736.5430334183784</c:v>
                </c:pt>
                <c:pt idx="59">
                  <c:v>2787.6818838067884</c:v>
                </c:pt>
                <c:pt idx="60">
                  <c:v>2839.7763859014244</c:v>
                </c:pt>
                <c:pt idx="61">
                  <c:v>2892.8443983396378</c:v>
                </c:pt>
                <c:pt idx="62">
                  <c:v>2946.9041134901222</c:v>
                </c:pt>
                <c:pt idx="63">
                  <c:v>3001.974063689484</c:v>
                </c:pt>
                <c:pt idx="64">
                  <c:v>3058.0731275953549</c:v>
                </c:pt>
                <c:pt idx="65">
                  <c:v>3115.220536658228</c:v>
                </c:pt>
                <c:pt idx="66">
                  <c:v>3173.4358817142365</c:v>
                </c:pt>
                <c:pt idx="67">
                  <c:v>3232.7391197011339</c:v>
                </c:pt>
                <c:pt idx="68">
                  <c:v>3293.1505804997778</c:v>
                </c:pt>
                <c:pt idx="69">
                  <c:v>3354.6909739034636</c:v>
                </c:pt>
                <c:pt idx="70">
                  <c:v>3417.3813967174979</c:v>
                </c:pt>
                <c:pt idx="71">
                  <c:v>3481.2433399914421</c:v>
                </c:pt>
                <c:pt idx="72">
                  <c:v>3546.2986963865092</c:v>
                </c:pt>
                <c:pt idx="73">
                  <c:v>3612.5697676806385</c:v>
                </c:pt>
                <c:pt idx="74">
                  <c:v>3680.07927241382</c:v>
                </c:pt>
                <c:pt idx="75">
                  <c:v>3748.8503536762892</c:v>
                </c:pt>
                <c:pt idx="76">
                  <c:v>3818.9065870422633</c:v>
                </c:pt>
                <c:pt idx="77">
                  <c:v>3890.2719886519408</c:v>
                </c:pt>
                <c:pt idx="78">
                  <c:v>3962.9710234445274</c:v>
                </c:pt>
              </c:numCache>
            </c:numRef>
          </c:val>
          <c:smooth val="0"/>
          <c:extLst>
            <c:ext xmlns:c16="http://schemas.microsoft.com/office/drawing/2014/chart" uri="{C3380CC4-5D6E-409C-BE32-E72D297353CC}">
              <c16:uniqueId val="{00000003-E7C8-4935-B6B0-AF95DC4FE4DF}"/>
            </c:ext>
          </c:extLst>
        </c:ser>
        <c:dLbls>
          <c:showLegendKey val="0"/>
          <c:showVal val="0"/>
          <c:showCatName val="0"/>
          <c:showSerName val="0"/>
          <c:showPercent val="0"/>
          <c:showBubbleSize val="0"/>
        </c:dLbls>
        <c:marker val="1"/>
        <c:smooth val="0"/>
        <c:axId val="668000088"/>
        <c:axId val="667996480"/>
      </c:lineChart>
      <c:catAx>
        <c:axId val="644093024"/>
        <c:scaling>
          <c:orientation val="minMax"/>
        </c:scaling>
        <c:delete val="0"/>
        <c:axPos val="b"/>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5"/>
        <c:tickMarkSkip val="5"/>
        <c:noMultiLvlLbl val="0"/>
      </c:catAx>
      <c:valAx>
        <c:axId val="64409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valAx>
        <c:axId val="66799648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a:t>
                </a:r>
              </a:p>
            </c:rich>
          </c:tx>
          <c:layout>
            <c:manualLayout>
              <c:xMode val="edge"/>
              <c:yMode val="edge"/>
              <c:x val="0.92525260070921744"/>
              <c:y val="0.26713270862797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8000088"/>
        <c:crosses val="max"/>
        <c:crossBetween val="between"/>
      </c:valAx>
      <c:catAx>
        <c:axId val="668000088"/>
        <c:scaling>
          <c:orientation val="minMax"/>
        </c:scaling>
        <c:delete val="1"/>
        <c:axPos val="b"/>
        <c:majorTickMark val="out"/>
        <c:minorTickMark val="none"/>
        <c:tickLblPos val="nextTo"/>
        <c:crossAx val="667996480"/>
        <c:crosses val="autoZero"/>
        <c:auto val="1"/>
        <c:lblAlgn val="ctr"/>
        <c:lblOffset val="100"/>
        <c:noMultiLvlLbl val="0"/>
      </c:catAx>
      <c:spPr>
        <a:noFill/>
        <a:ln>
          <a:noFill/>
        </a:ln>
        <a:effectLst/>
      </c:spPr>
    </c:plotArea>
    <c:legend>
      <c:legendPos val="t"/>
      <c:layout>
        <c:manualLayout>
          <c:xMode val="edge"/>
          <c:yMode val="edge"/>
          <c:x val="2.610979183157661E-2"/>
          <c:y val="4.5698712198535947E-2"/>
          <c:w val="0.95437652698820374"/>
          <c:h val="8.637321781524615E-2"/>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0.37936</cdr:x>
      <cdr:y>0.93717</cdr:y>
    </cdr:from>
    <cdr:to>
      <cdr:x>0.98709</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1675839" y="3994202"/>
          <a:ext cx="2684695" cy="26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200" i="1" dirty="0">
              <a:solidFill>
                <a:srgbClr val="63184B"/>
              </a:solidFill>
            </a:rPr>
            <a:t>Source: ONS, OBR, BoE and TUC calculations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AC618A-96E9-4F6F-8CEC-C21536E25490}" type="datetimeFigureOut">
              <a:rPr lang="en-GB" smtClean="0"/>
              <a:t>30/05/2023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C4F1FD-CC79-42D2-B696-D5F460CBD96B}" type="slidenum">
              <a:rPr lang="en-GB" smtClean="0"/>
              <a:t>‹#›</a:t>
            </a:fld>
            <a:endParaRPr lang="en-GB"/>
          </a:p>
        </p:txBody>
      </p:sp>
    </p:spTree>
    <p:extLst>
      <p:ext uri="{BB962C8B-B14F-4D97-AF65-F5344CB8AC3E}">
        <p14:creationId xmlns:p14="http://schemas.microsoft.com/office/powerpoint/2010/main" val="359531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C4F1FD-CC79-42D2-B696-D5F460CBD96B}" type="slidenum">
              <a:rPr lang="en-GB" smtClean="0"/>
              <a:t>6</a:t>
            </a:fld>
            <a:endParaRPr lang="en-GB"/>
          </a:p>
        </p:txBody>
      </p:sp>
    </p:spTree>
    <p:extLst>
      <p:ext uri="{BB962C8B-B14F-4D97-AF65-F5344CB8AC3E}">
        <p14:creationId xmlns:p14="http://schemas.microsoft.com/office/powerpoint/2010/main" val="95052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C4F1FD-CC79-42D2-B696-D5F460CBD96B}" type="slidenum">
              <a:rPr lang="en-GB" smtClean="0"/>
              <a:t>10</a:t>
            </a:fld>
            <a:endParaRPr lang="en-GB"/>
          </a:p>
        </p:txBody>
      </p:sp>
    </p:spTree>
    <p:extLst>
      <p:ext uri="{BB962C8B-B14F-4D97-AF65-F5344CB8AC3E}">
        <p14:creationId xmlns:p14="http://schemas.microsoft.com/office/powerpoint/2010/main" val="83270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60D-2EEA-408A-BADD-CF2FE224B2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22BF3F-153A-439F-B2CB-4E2CEF4A440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0D76B-DDFE-4072-A2B5-9DA9D755378E}"/>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5" name="Footer Placeholder 4">
            <a:extLst>
              <a:ext uri="{FF2B5EF4-FFF2-40B4-BE49-F238E27FC236}">
                <a16:creationId xmlns:a16="http://schemas.microsoft.com/office/drawing/2014/main" id="{10D8A19B-A6CB-4E64-AB3B-D0D8A3EA23E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5EAA871-25E6-4748-906A-7DCB8F226E6A}"/>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327202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78DE-55AE-4C87-B0DE-B380CC2C2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E65A18-B569-4267-9F2A-F4B8603AD7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56208-18BD-4CD4-BCEC-A334FEDA9C4E}"/>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5" name="Footer Placeholder 4">
            <a:extLst>
              <a:ext uri="{FF2B5EF4-FFF2-40B4-BE49-F238E27FC236}">
                <a16:creationId xmlns:a16="http://schemas.microsoft.com/office/drawing/2014/main" id="{ACBD9CCB-8544-4623-A1FF-844E10A07E5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8B57DE-AE0C-4F56-A299-2C21502BF448}"/>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99345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B95A0-A96E-4F1B-966C-F250F46F7A7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3C9905-8B22-4EA7-8EF8-F184278A0C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41D3B-F22B-48A8-AC7E-DE9FFE4D4B5B}"/>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5" name="Footer Placeholder 4">
            <a:extLst>
              <a:ext uri="{FF2B5EF4-FFF2-40B4-BE49-F238E27FC236}">
                <a16:creationId xmlns:a16="http://schemas.microsoft.com/office/drawing/2014/main" id="{BBEEE29B-EF65-46E4-93BC-7ECFB832FB1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83A5C90-46B4-4625-8E94-BBB6B2595A05}"/>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260023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B139-629F-1439-486B-9075A1B91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2307AA-E0A5-6852-48B8-85E31D787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E0FBBC-39A8-7EE1-C8A6-381A445B8BCC}"/>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AD6F0D78-7B69-BED7-A20B-AAC6E758C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A6AD96-2FD4-B735-F941-854693FE7EEC}"/>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15367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FAF8-656B-6ADA-32C0-7E86E2067C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D1F17-1005-E0EB-5872-964DBFB1E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1DEABC-71F5-0785-CFB6-9250E4B32831}"/>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0FE845E1-AAF2-1D95-6BF2-4F7DB683B4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0774C-A7F8-221F-0964-7474DA0266D9}"/>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504962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486F-AF2F-E5E6-62F4-0D90AB004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D8E46B-D3FE-3D1C-E6ED-DF30F157B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847D3-DA6E-FF94-F635-2B5401C90682}"/>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3892656F-9890-1E54-CC9E-E1523CCAC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497147-809E-4C03-21BD-788245AAA210}"/>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360978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3435-8191-3090-DFF3-61CB972DAB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5566AC-BD19-AE53-CC11-99D0956B80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F1A9AF-3FC3-71DC-0B10-7C66A6F27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5B1236-A806-CD73-5924-C013FE72CD72}"/>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6" name="Footer Placeholder 5">
            <a:extLst>
              <a:ext uri="{FF2B5EF4-FFF2-40B4-BE49-F238E27FC236}">
                <a16:creationId xmlns:a16="http://schemas.microsoft.com/office/drawing/2014/main" id="{AC49C585-B78B-0597-A3B7-84042498B4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FF185-7B77-230D-F6BC-658201422096}"/>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169193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276A-F4EC-FA2A-6BCA-B4D8EAD153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2B38D-7C7D-FDC1-CD01-9304AE707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FE8EC-6E7D-C2A5-C462-BF8AB1ABB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3DB682-A88F-41CD-DD5D-6D7DD144B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5C03F-AEA3-4E45-E296-E9985E9B60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0FB3DA-DAC5-96C7-C1FA-5CF1A0741E82}"/>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8" name="Footer Placeholder 7">
            <a:extLst>
              <a:ext uri="{FF2B5EF4-FFF2-40B4-BE49-F238E27FC236}">
                <a16:creationId xmlns:a16="http://schemas.microsoft.com/office/drawing/2014/main" id="{6CFA887E-F6D5-848B-6544-07BAB3396C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244C1E-3C66-4DB9-9F2C-22A1D46C5AD2}"/>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70868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0385-74A6-D8C0-F92A-0E1E0F34D9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309D93-9B2A-4EDD-E2DD-6124EDC9D652}"/>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4" name="Footer Placeholder 3">
            <a:extLst>
              <a:ext uri="{FF2B5EF4-FFF2-40B4-BE49-F238E27FC236}">
                <a16:creationId xmlns:a16="http://schemas.microsoft.com/office/drawing/2014/main" id="{66B3B5A3-27D4-846F-603F-684F5DE187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64C74A-B530-5FCC-2DD2-BE4939B59313}"/>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253063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37A1F-BC4F-DBC0-728E-4C8C0D05FC0E}"/>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3" name="Footer Placeholder 2">
            <a:extLst>
              <a:ext uri="{FF2B5EF4-FFF2-40B4-BE49-F238E27FC236}">
                <a16:creationId xmlns:a16="http://schemas.microsoft.com/office/drawing/2014/main" id="{70713465-CDD0-646E-4199-E26A399854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01F96A-C497-BF38-5DFD-A8CF56A6FE5A}"/>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2909688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0E2-0C2B-6982-D972-197ACC40A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8C42E1-5F00-870D-8607-ACF9FDC37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CEDB5-BA41-5873-9EAA-BBAE38514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5581D5-E27E-58EF-2FCB-EB483D40A01E}"/>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6" name="Footer Placeholder 5">
            <a:extLst>
              <a:ext uri="{FF2B5EF4-FFF2-40B4-BE49-F238E27FC236}">
                <a16:creationId xmlns:a16="http://schemas.microsoft.com/office/drawing/2014/main" id="{77654BA7-132B-0CDF-C532-D9C93DF3C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2AA1B3-AFAB-BB70-B175-593E53EEC6E0}"/>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287323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1E6E-A070-491F-BA63-E01AF573F7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F603BC-D7B2-4B4A-9FC8-5BCFDA74C1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924B7-4FB2-4D4D-851A-1DDBCA4E2815}"/>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5" name="Footer Placeholder 4">
            <a:extLst>
              <a:ext uri="{FF2B5EF4-FFF2-40B4-BE49-F238E27FC236}">
                <a16:creationId xmlns:a16="http://schemas.microsoft.com/office/drawing/2014/main" id="{3B9250B1-A852-4860-8E6B-E888E732914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F5A95E-FC7C-4AA1-B4C8-5A7AC2A7D31C}"/>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244724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31DE-A00E-8D14-C818-A052F8CF7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D9332-04CC-3C59-4907-7B0D36ED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F24BAA-1292-DD59-5D06-1E00B6423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6AC66-1281-3295-AC44-DA3400BFF4A3}"/>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6" name="Footer Placeholder 5">
            <a:extLst>
              <a:ext uri="{FF2B5EF4-FFF2-40B4-BE49-F238E27FC236}">
                <a16:creationId xmlns:a16="http://schemas.microsoft.com/office/drawing/2014/main" id="{165C2ABC-2E67-862A-232D-1A1D94221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2871D-7BE6-220B-DBE7-07E2B66984CF}"/>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397491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4A1B-15F5-445F-89CD-A5DC044B49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8955B-57FD-4C52-9B0B-E2C16B880E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CF01C-519A-3822-5E69-9E8662CF887D}"/>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3712706A-1972-BFED-2B65-7D77891D0E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09B52C-1FE7-163C-D493-DF293CEE1FE5}"/>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278471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5FC28-90A9-4835-CF14-C91135BF4B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ADB863-DC76-3D1C-8A9A-EAA455AA9D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C6189-58DD-2B77-092E-36C16CEC956E}"/>
              </a:ext>
            </a:extLst>
          </p:cNvPr>
          <p:cNvSpPr>
            <a:spLocks noGrp="1"/>
          </p:cNvSpPr>
          <p:nvPr>
            <p:ph type="dt" sz="half" idx="10"/>
          </p:nvPr>
        </p:nvSpPr>
        <p:spPr/>
        <p:txBody>
          <a:body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D80B4C9E-8484-3293-BCFF-1EEA7DF50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D97B32-41A7-3FB8-62C8-B16BEC8D01B2}"/>
              </a:ext>
            </a:extLst>
          </p:cNvPr>
          <p:cNvSpPr>
            <a:spLocks noGrp="1"/>
          </p:cNvSpPr>
          <p:nvPr>
            <p:ph type="sldNum" sz="quarter" idx="12"/>
          </p:nvPr>
        </p:nvSpPr>
        <p:spPr/>
        <p:txBody>
          <a:bodyPr/>
          <a:lstStyle/>
          <a:p>
            <a:fld id="{DCF578BF-6103-4BDE-ACEC-5069662E7C80}" type="slidenum">
              <a:rPr lang="en-GB" smtClean="0"/>
              <a:t>‹#›</a:t>
            </a:fld>
            <a:endParaRPr lang="en-GB"/>
          </a:p>
        </p:txBody>
      </p:sp>
    </p:spTree>
    <p:extLst>
      <p:ext uri="{BB962C8B-B14F-4D97-AF65-F5344CB8AC3E}">
        <p14:creationId xmlns:p14="http://schemas.microsoft.com/office/powerpoint/2010/main" val="89576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FCD5-C34F-4EB4-986A-BF0B97C186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8B2D91-339F-4440-9D3A-4F44B77CF6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F1DD1-AC5D-4B8A-9EC1-036E4DB76A89}"/>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5" name="Footer Placeholder 4">
            <a:extLst>
              <a:ext uri="{FF2B5EF4-FFF2-40B4-BE49-F238E27FC236}">
                <a16:creationId xmlns:a16="http://schemas.microsoft.com/office/drawing/2014/main" id="{1215F5C4-F06D-4B58-BB45-055D0A6024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00B764-8AF7-4A07-B015-709FEE054F92}"/>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60420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FB18-0A33-421F-B4A2-50E350F4FC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C48A3B-6DE6-493D-B01A-C9A94AEAFF4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D0534-C914-4EFE-B125-25AA68BEA61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098FB9-D659-47BB-8F82-3CB965A5CAAF}"/>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6" name="Footer Placeholder 5">
            <a:extLst>
              <a:ext uri="{FF2B5EF4-FFF2-40B4-BE49-F238E27FC236}">
                <a16:creationId xmlns:a16="http://schemas.microsoft.com/office/drawing/2014/main" id="{19B38719-5BE5-4DDE-86AD-D8044A5E0EC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F2FDDB3-F618-4222-9AD0-B8A6397467B9}"/>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75562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F50-37F3-4172-8D98-2F69EEB2A6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68F410-5073-43A1-9847-0EDE55F415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6F003-C74A-4800-A8A6-D2160BCF345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9E32BE-B7EE-47FC-8B16-5951C7A22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8F59B-932D-424C-AA94-9E69D6A979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CFA68C-CB13-4B97-89BC-E14EC7B670FC}"/>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8" name="Footer Placeholder 7">
            <a:extLst>
              <a:ext uri="{FF2B5EF4-FFF2-40B4-BE49-F238E27FC236}">
                <a16:creationId xmlns:a16="http://schemas.microsoft.com/office/drawing/2014/main" id="{E95B353B-73DE-43A3-868B-E726A44861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7CF62-8D2D-4375-ABF1-725D3B1921D9}"/>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0113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A8D8-579C-4E48-8D41-953D34B3A8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9BCF9A-9272-448D-A653-7F01C77FA681}"/>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4" name="Footer Placeholder 3">
            <a:extLst>
              <a:ext uri="{FF2B5EF4-FFF2-40B4-BE49-F238E27FC236}">
                <a16:creationId xmlns:a16="http://schemas.microsoft.com/office/drawing/2014/main" id="{753DCBC5-FFE0-44A3-A8A7-8DC2CE52E0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36EA173-DAA1-4131-99A4-9858E550A715}"/>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266433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D0B9E-7A76-42B5-B965-0761EA28EAC0}"/>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3" name="Footer Placeholder 2">
            <a:extLst>
              <a:ext uri="{FF2B5EF4-FFF2-40B4-BE49-F238E27FC236}">
                <a16:creationId xmlns:a16="http://schemas.microsoft.com/office/drawing/2014/main" id="{0433238D-FC4C-4380-96CB-73A1405723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461E8A5-6F31-430C-9C2D-58A754283720}"/>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48797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FEA3-A6CC-4D5E-90A9-B8B490F4FD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CF8BEC-B6BB-4A7C-9CD0-DD78CAA95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A56F05-DF59-4ACB-86BF-A85D8FDC3E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59131-4A2C-426C-BD37-A7CA709AB50C}"/>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6" name="Footer Placeholder 5">
            <a:extLst>
              <a:ext uri="{FF2B5EF4-FFF2-40B4-BE49-F238E27FC236}">
                <a16:creationId xmlns:a16="http://schemas.microsoft.com/office/drawing/2014/main" id="{820D3A80-1CD8-44D6-A484-2E238529EC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B782306-3B59-4980-8C83-8BFF0C02AB87}"/>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5580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092E-B5AB-4415-90E1-A16923DAC3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3053F4-2629-45E4-B105-1A36521AF6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C50C42-0C4D-43DC-B2D4-2EB6DE5752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6466E-5BAA-488A-9BB8-FBAD09799732}"/>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30/05/2023</a:t>
            </a:fld>
            <a:endParaRPr lang="en-GB"/>
          </a:p>
        </p:txBody>
      </p:sp>
      <p:sp>
        <p:nvSpPr>
          <p:cNvPr id="6" name="Footer Placeholder 5">
            <a:extLst>
              <a:ext uri="{FF2B5EF4-FFF2-40B4-BE49-F238E27FC236}">
                <a16:creationId xmlns:a16="http://schemas.microsoft.com/office/drawing/2014/main" id="{497F18ED-97E8-4A5B-BA4B-6F1813B253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1CF83C-E30E-421F-A3A6-2C449A56805C}"/>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9795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V:\CCD\Design%20Work%20(MN)\2023\RISE\Economics%20Conference\Work%20in%20Progress\JPEGs\Economics_Conference_2022_Graphics_16x9_WIP1-3.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6F0381-D118-4FBE-8B98-4B22953BC653}"/>
              </a:ext>
            </a:extLst>
          </p:cNvPr>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a:xfrm>
            <a:off x="0" y="-1016"/>
            <a:ext cx="12192000" cy="6860032"/>
          </a:xfrm>
          <a:prstGeom prst="rect">
            <a:avLst/>
          </a:prstGeom>
        </p:spPr>
      </p:pic>
    </p:spTree>
    <p:extLst>
      <p:ext uri="{BB962C8B-B14F-4D97-AF65-F5344CB8AC3E}">
        <p14:creationId xmlns:p14="http://schemas.microsoft.com/office/powerpoint/2010/main" val="67813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BE4E2-308B-07FC-DF98-CFCA83E3B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7157BE-A73E-9349-31D4-16D8D4640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B1A3BB-73A0-8189-21BD-466D41351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17E92-D4A5-4103-A568-6CD380D1EB19}" type="datetimeFigureOut">
              <a:rPr lang="en-GB" smtClean="0"/>
              <a:t>30/05/2023</a:t>
            </a:fld>
            <a:endParaRPr lang="en-GB"/>
          </a:p>
        </p:txBody>
      </p:sp>
      <p:sp>
        <p:nvSpPr>
          <p:cNvPr id="5" name="Footer Placeholder 4">
            <a:extLst>
              <a:ext uri="{FF2B5EF4-FFF2-40B4-BE49-F238E27FC236}">
                <a16:creationId xmlns:a16="http://schemas.microsoft.com/office/drawing/2014/main" id="{81EEDC74-8552-14A2-C2C3-BDC837D35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033505-A508-51C7-FB4F-2D003A111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578BF-6103-4BDE-ACEC-5069662E7C80}" type="slidenum">
              <a:rPr lang="en-GB" smtClean="0"/>
              <a:t>‹#›</a:t>
            </a:fld>
            <a:endParaRPr lang="en-GB"/>
          </a:p>
        </p:txBody>
      </p:sp>
    </p:spTree>
    <p:extLst>
      <p:ext uri="{BB962C8B-B14F-4D97-AF65-F5344CB8AC3E}">
        <p14:creationId xmlns:p14="http://schemas.microsoft.com/office/powerpoint/2010/main" val="234709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D641-2C20-9CDC-724A-D00D1EE9B615}"/>
              </a:ext>
            </a:extLst>
          </p:cNvPr>
          <p:cNvSpPr>
            <a:spLocks noGrp="1"/>
          </p:cNvSpPr>
          <p:nvPr>
            <p:ph type="ctrTitle"/>
          </p:nvPr>
        </p:nvSpPr>
        <p:spPr/>
        <p:txBody>
          <a:bodyPr/>
          <a:lstStyle/>
          <a:p>
            <a:pPr algn="l"/>
            <a:r>
              <a:rPr lang="en-GB" sz="5400" b="1" dirty="0">
                <a:solidFill>
                  <a:schemeClr val="bg1"/>
                </a:solidFill>
                <a:latin typeface="Segoe UI" panose="020B0502040204020203" pitchFamily="34" charset="0"/>
                <a:cs typeface="Segoe UI" panose="020B0502040204020203" pitchFamily="34" charset="0"/>
              </a:rPr>
              <a:t>From the doom loop to a (global) economy for work not wealth</a:t>
            </a:r>
          </a:p>
        </p:txBody>
      </p:sp>
      <p:sp>
        <p:nvSpPr>
          <p:cNvPr id="3" name="Subtitle 2">
            <a:extLst>
              <a:ext uri="{FF2B5EF4-FFF2-40B4-BE49-F238E27FC236}">
                <a16:creationId xmlns:a16="http://schemas.microsoft.com/office/drawing/2014/main" id="{129D9379-67BA-30CB-239B-573C5825F661}"/>
              </a:ext>
            </a:extLst>
          </p:cNvPr>
          <p:cNvSpPr>
            <a:spLocks noGrp="1"/>
          </p:cNvSpPr>
          <p:nvPr>
            <p:ph type="subTitle" idx="1"/>
          </p:nvPr>
        </p:nvSpPr>
        <p:spPr/>
        <p:txBody>
          <a:body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Geoff Tily, </a:t>
            </a:r>
            <a:r>
              <a:rPr kumimoji="0" lang="en-GB" sz="2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TUC</a:t>
            </a:r>
          </a:p>
          <a:p>
            <a:endParaRPr lang="en-GB"/>
          </a:p>
        </p:txBody>
      </p:sp>
    </p:spTree>
    <p:extLst>
      <p:ext uri="{BB962C8B-B14F-4D97-AF65-F5344CB8AC3E}">
        <p14:creationId xmlns:p14="http://schemas.microsoft.com/office/powerpoint/2010/main" val="379779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185EF7-8C9E-35D0-1D6C-1B6231CAF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0" y="-1575920"/>
            <a:ext cx="12311270" cy="77087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B4B01A-145C-FBC9-F8B1-C3A1E8A2A34B}"/>
              </a:ext>
            </a:extLst>
          </p:cNvPr>
          <p:cNvSpPr>
            <a:spLocks noGrp="1"/>
          </p:cNvSpPr>
          <p:nvPr/>
        </p:nvSpPr>
        <p:spPr bwMode="auto">
          <a:xfrm>
            <a:off x="489007" y="938021"/>
            <a:ext cx="4943060" cy="5194852"/>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defTabSz="685784" rtl="0" eaLnBrk="1" latinLnBrk="0" hangingPunct="1">
              <a:spcBef>
                <a:spcPct val="0"/>
              </a:spcBef>
              <a:buNone/>
              <a:defRPr sz="2000" b="0" kern="1200" cap="none" baseline="0">
                <a:solidFill>
                  <a:schemeClr val="accent1"/>
                </a:solidFill>
                <a:latin typeface="Rockwell" panose="02060603020205020403" pitchFamily="18" charset="0"/>
                <a:ea typeface="+mj-ea"/>
                <a:cs typeface="Segoe UI" panose="020B0502040204020203" pitchFamily="34" charset="0"/>
              </a:defRPr>
            </a:lvl1pPr>
          </a:lstStyle>
          <a:p>
            <a:r>
              <a:rPr lang="en-GB" sz="4400" dirty="0">
                <a:solidFill>
                  <a:schemeClr val="bg1"/>
                </a:solidFill>
                <a:highlight>
                  <a:srgbClr val="800080"/>
                </a:highlight>
                <a:latin typeface="Rockwell"/>
                <a:cs typeface="Segoe UI"/>
              </a:rPr>
              <a:t> “Growing inequalities putting us on a trajectory to implosion”</a:t>
            </a:r>
            <a:br>
              <a:rPr lang="en-GB" sz="4400" dirty="0">
                <a:highlight>
                  <a:srgbClr val="800080"/>
                </a:highlight>
                <a:latin typeface="Rockwell"/>
                <a:cs typeface="Segoe UI"/>
              </a:rPr>
            </a:br>
            <a:br>
              <a:rPr lang="en-GB" sz="4400" dirty="0">
                <a:highlight>
                  <a:srgbClr val="800080"/>
                </a:highlight>
                <a:latin typeface="Rockwell"/>
                <a:cs typeface="Segoe UI"/>
              </a:rPr>
            </a:br>
            <a:r>
              <a:rPr lang="en-GB" sz="4400" dirty="0">
                <a:solidFill>
                  <a:schemeClr val="bg1"/>
                </a:solidFill>
                <a:highlight>
                  <a:srgbClr val="800080"/>
                </a:highlight>
                <a:latin typeface="Rockwell"/>
                <a:cs typeface="Segoe UI"/>
              </a:rPr>
              <a:t>Rich </a:t>
            </a:r>
            <a:r>
              <a:rPr lang="en-GB" sz="4400" dirty="0" err="1">
                <a:solidFill>
                  <a:schemeClr val="bg1"/>
                </a:solidFill>
                <a:highlight>
                  <a:srgbClr val="800080"/>
                </a:highlight>
                <a:latin typeface="Rockwell"/>
                <a:cs typeface="Segoe UI"/>
              </a:rPr>
              <a:t>Trumka</a:t>
            </a:r>
            <a:r>
              <a:rPr lang="en-GB" sz="4400" dirty="0">
                <a:solidFill>
                  <a:schemeClr val="bg1"/>
                </a:solidFill>
                <a:highlight>
                  <a:srgbClr val="800080"/>
                </a:highlight>
                <a:latin typeface="Rockwell"/>
                <a:cs typeface="Segoe UI"/>
              </a:rPr>
              <a:t>, </a:t>
            </a:r>
          </a:p>
          <a:p>
            <a:r>
              <a:rPr lang="en-GB" sz="4400" dirty="0">
                <a:solidFill>
                  <a:schemeClr val="bg1"/>
                </a:solidFill>
                <a:highlight>
                  <a:srgbClr val="800080"/>
                </a:highlight>
                <a:latin typeface="Rockwell"/>
                <a:cs typeface="Segoe UI"/>
              </a:rPr>
              <a:t>28 May 2021.</a:t>
            </a:r>
            <a:br>
              <a:rPr lang="en-GB" sz="2800" dirty="0">
                <a:highlight>
                  <a:srgbClr val="800080"/>
                </a:highlight>
                <a:latin typeface="Rockwell"/>
                <a:cs typeface="Segoe UI"/>
              </a:rPr>
            </a:br>
            <a:endParaRPr lang="en-GB" dirty="0">
              <a:solidFill>
                <a:schemeClr val="bg1"/>
              </a:solidFill>
              <a:highlight>
                <a:srgbClr val="800080"/>
              </a:highlight>
            </a:endParaRPr>
          </a:p>
        </p:txBody>
      </p:sp>
    </p:spTree>
    <p:extLst>
      <p:ext uri="{BB962C8B-B14F-4D97-AF65-F5344CB8AC3E}">
        <p14:creationId xmlns:p14="http://schemas.microsoft.com/office/powerpoint/2010/main" val="62342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F289-2BB1-F5A9-7039-B9D880660D6E}"/>
              </a:ext>
            </a:extLst>
          </p:cNvPr>
          <p:cNvSpPr>
            <a:spLocks noGrp="1"/>
          </p:cNvSpPr>
          <p:nvPr>
            <p:ph type="title"/>
          </p:nvPr>
        </p:nvSpPr>
        <p:spPr/>
        <p:txBody>
          <a:bodyPr/>
          <a:lstStyle/>
          <a:p>
            <a:r>
              <a:rPr lang="en-GB" sz="3600" b="1" dirty="0">
                <a:solidFill>
                  <a:schemeClr val="bg1"/>
                </a:solidFill>
                <a:latin typeface="Segoe UI" panose="020B0502040204020203" pitchFamily="34" charset="0"/>
                <a:cs typeface="Segoe UI" panose="020B0502040204020203" pitchFamily="34" charset="0"/>
              </a:rPr>
              <a:t>An internationalism of labour</a:t>
            </a:r>
          </a:p>
        </p:txBody>
      </p:sp>
      <p:sp>
        <p:nvSpPr>
          <p:cNvPr id="4" name="Content Placeholder 3">
            <a:extLst>
              <a:ext uri="{FF2B5EF4-FFF2-40B4-BE49-F238E27FC236}">
                <a16:creationId xmlns:a16="http://schemas.microsoft.com/office/drawing/2014/main" id="{C39B6A9E-5EED-5B75-4FCC-6FFA45AF6AD4}"/>
              </a:ext>
            </a:extLst>
          </p:cNvPr>
          <p:cNvSpPr>
            <a:spLocks noGrp="1"/>
          </p:cNvSpPr>
          <p:nvPr>
            <p:ph sz="half" idx="2"/>
          </p:nvPr>
        </p:nvSpPr>
        <p:spPr>
          <a:xfrm>
            <a:off x="5054600" y="1371811"/>
            <a:ext cx="6299200" cy="4351338"/>
          </a:xfrm>
        </p:spPr>
        <p:txBody>
          <a:bodyPr/>
          <a:lstStyle/>
          <a:p>
            <a:pPr marL="0" indent="0">
              <a:buNone/>
            </a:pPr>
            <a:r>
              <a:rPr lang="en-GB"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In short, international policy should be based not on the increase and safeguarding of the total trade and income of individual countries, but on the provision by international cooperation of the needs of human individuals … Britishers, Poles, Chileans, etc. being looked at together as human beings whose well-being is interdependent. (Bevin, late 1940)</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28" name="Picture 4" descr="Ernest Bevin, by Felix H. Man - NPG P12">
            <a:extLst>
              <a:ext uri="{FF2B5EF4-FFF2-40B4-BE49-F238E27FC236}">
                <a16:creationId xmlns:a16="http://schemas.microsoft.com/office/drawing/2014/main" id="{7C4F43AF-6542-5E23-C3B4-77D0CE72E88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6688" y="1301006"/>
            <a:ext cx="3718302" cy="449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2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8C3-8727-E002-7D04-6908AD4D951E}"/>
              </a:ext>
            </a:extLst>
          </p:cNvPr>
          <p:cNvSpPr>
            <a:spLocks noGrp="1"/>
          </p:cNvSpPr>
          <p:nvPr>
            <p:ph type="title"/>
          </p:nvPr>
        </p:nvSpPr>
        <p:spPr>
          <a:xfrm>
            <a:off x="0" y="365125"/>
            <a:ext cx="12192000" cy="1325563"/>
          </a:xfrm>
        </p:spPr>
        <p:txBody>
          <a:bodyPr/>
          <a:lstStyle/>
          <a:p>
            <a:r>
              <a:rPr lang="en-GB" sz="3600" b="1" dirty="0">
                <a:solidFill>
                  <a:schemeClr val="bg1"/>
                </a:solidFill>
                <a:latin typeface="Segoe UI" panose="020B0502040204020203" pitchFamily="34" charset="0"/>
                <a:cs typeface="Segoe UI" panose="020B0502040204020203" pitchFamily="34" charset="0"/>
              </a:rPr>
              <a:t>Corporate (blue) and household debt (orange) as %GDP</a:t>
            </a:r>
          </a:p>
        </p:txBody>
      </p:sp>
      <p:pic>
        <p:nvPicPr>
          <p:cNvPr id="5" name="Content Placeholder 4">
            <a:extLst>
              <a:ext uri="{FF2B5EF4-FFF2-40B4-BE49-F238E27FC236}">
                <a16:creationId xmlns:a16="http://schemas.microsoft.com/office/drawing/2014/main" id="{959C1F67-2CDD-A6EF-9B1B-59981780F917}"/>
              </a:ext>
            </a:extLst>
          </p:cNvPr>
          <p:cNvPicPr>
            <a:picLocks noGrp="1" noChangeAspect="1"/>
          </p:cNvPicPr>
          <p:nvPr>
            <p:ph idx="1"/>
          </p:nvPr>
        </p:nvPicPr>
        <p:blipFill>
          <a:blip r:embed="rId2"/>
          <a:stretch>
            <a:fillRect/>
          </a:stretch>
        </p:blipFill>
        <p:spPr>
          <a:xfrm>
            <a:off x="143565" y="1027906"/>
            <a:ext cx="10003836" cy="5569588"/>
          </a:xfrm>
        </p:spPr>
      </p:pic>
    </p:spTree>
    <p:extLst>
      <p:ext uri="{BB962C8B-B14F-4D97-AF65-F5344CB8AC3E}">
        <p14:creationId xmlns:p14="http://schemas.microsoft.com/office/powerpoint/2010/main" val="407693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C37-4A41-F613-EAB1-116453DAFC45}"/>
              </a:ext>
            </a:extLst>
          </p:cNvPr>
          <p:cNvSpPr>
            <a:spLocks noGrp="1"/>
          </p:cNvSpPr>
          <p:nvPr>
            <p:ph type="title"/>
          </p:nvPr>
        </p:nvSpPr>
        <p:spPr>
          <a:xfrm>
            <a:off x="839788" y="365126"/>
            <a:ext cx="10515600" cy="1029722"/>
          </a:xfrm>
        </p:spPr>
        <p:txBody>
          <a:bodyPr/>
          <a:lstStyle/>
          <a:p>
            <a:r>
              <a:rPr lang="en-GB" sz="3200" b="1" dirty="0">
                <a:solidFill>
                  <a:schemeClr val="bg1"/>
                </a:solidFill>
                <a:latin typeface="Segoe UI" panose="020B0502040204020203" pitchFamily="34" charset="0"/>
                <a:cs typeface="Segoe UI" panose="020B0502040204020203" pitchFamily="34" charset="0"/>
              </a:rPr>
              <a:t>1. Diagnosis: power/demand analysis </a:t>
            </a:r>
            <a:br>
              <a:rPr lang="en-GB" sz="3200" b="1" dirty="0">
                <a:solidFill>
                  <a:schemeClr val="bg1"/>
                </a:solidFill>
                <a:latin typeface="Segoe UI" panose="020B0502040204020203" pitchFamily="34" charset="0"/>
                <a:cs typeface="Segoe UI" panose="020B0502040204020203" pitchFamily="34" charset="0"/>
              </a:rPr>
            </a:br>
            <a:endParaRPr lang="en-GB" sz="2800" b="1"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C59D6251-389A-E116-C89A-B3B6CB057F37}"/>
              </a:ext>
            </a:extLst>
          </p:cNvPr>
          <p:cNvSpPr>
            <a:spLocks noGrp="1"/>
          </p:cNvSpPr>
          <p:nvPr>
            <p:ph type="body" idx="1"/>
          </p:nvPr>
        </p:nvSpPr>
        <p:spPr/>
        <p:txBody>
          <a:bodyPr/>
          <a:lstStyle/>
          <a:p>
            <a:r>
              <a:rPr lang="en-GB" sz="2800" b="0" dirty="0">
                <a:solidFill>
                  <a:schemeClr val="bg1"/>
                </a:solidFill>
                <a:latin typeface="Segoe UI" panose="020B0502040204020203" pitchFamily="34" charset="0"/>
                <a:ea typeface="+mj-ea"/>
                <a:cs typeface="Segoe UI" panose="020B0502040204020203" pitchFamily="34" charset="0"/>
              </a:rPr>
              <a:t>US real rate of interest</a:t>
            </a:r>
          </a:p>
        </p:txBody>
      </p:sp>
      <p:sp>
        <p:nvSpPr>
          <p:cNvPr id="7" name="Text Placeholder 6">
            <a:extLst>
              <a:ext uri="{FF2B5EF4-FFF2-40B4-BE49-F238E27FC236}">
                <a16:creationId xmlns:a16="http://schemas.microsoft.com/office/drawing/2014/main" id="{50193A09-53B4-0D59-950F-D72F8EFCA2B6}"/>
              </a:ext>
            </a:extLst>
          </p:cNvPr>
          <p:cNvSpPr>
            <a:spLocks noGrp="1"/>
          </p:cNvSpPr>
          <p:nvPr>
            <p:ph type="body" sz="quarter" idx="3"/>
          </p:nvPr>
        </p:nvSpPr>
        <p:spPr/>
        <p:txBody>
          <a:bodyPr/>
          <a:lstStyle/>
          <a:p>
            <a:r>
              <a:rPr lang="en-GB" sz="2800" b="0" dirty="0">
                <a:solidFill>
                  <a:schemeClr val="bg1"/>
                </a:solidFill>
                <a:latin typeface="Segoe UI" panose="020B0502040204020203" pitchFamily="34" charset="0"/>
                <a:ea typeface="+mj-ea"/>
                <a:cs typeface="Segoe UI" panose="020B0502040204020203" pitchFamily="34" charset="0"/>
              </a:rPr>
              <a:t>G20 labour share </a:t>
            </a:r>
          </a:p>
        </p:txBody>
      </p:sp>
      <p:pic>
        <p:nvPicPr>
          <p:cNvPr id="3074" name="Picture 2">
            <a:extLst>
              <a:ext uri="{FF2B5EF4-FFF2-40B4-BE49-F238E27FC236}">
                <a16:creationId xmlns:a16="http://schemas.microsoft.com/office/drawing/2014/main" id="{25F1349F-C48E-9A85-7D28-AB48AC940F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7" y="3203267"/>
            <a:ext cx="5157787" cy="26541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DA296D3-1605-037B-3534-D26D41609AD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7" y="2505075"/>
            <a:ext cx="3895238" cy="335238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1147435-816F-329D-3038-C6E98DAAAF08}"/>
              </a:ext>
            </a:extLst>
          </p:cNvPr>
          <p:cNvSpPr/>
          <p:nvPr/>
        </p:nvSpPr>
        <p:spPr>
          <a:xfrm>
            <a:off x="3769658" y="3203267"/>
            <a:ext cx="462708" cy="2548176"/>
          </a:xfrm>
          <a:prstGeom prst="ellipse">
            <a:avLst/>
          </a:prstGeom>
          <a:noFill/>
          <a:ln w="31750">
            <a:solidFill>
              <a:srgbClr val="DC8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328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D91A-CE54-8E34-5172-DC2A58CEB848}"/>
              </a:ext>
            </a:extLst>
          </p:cNvPr>
          <p:cNvSpPr>
            <a:spLocks noGrp="1"/>
          </p:cNvSpPr>
          <p:nvPr>
            <p:ph type="title"/>
          </p:nvPr>
        </p:nvSpPr>
        <p:spPr/>
        <p:txBody>
          <a:bodyPr/>
          <a:lstStyle/>
          <a:p>
            <a:r>
              <a:rPr lang="en-GB" b="1" dirty="0">
                <a:solidFill>
                  <a:schemeClr val="bg1"/>
                </a:solidFill>
                <a:latin typeface="Segoe UI" panose="020B0502040204020203" pitchFamily="34" charset="0"/>
                <a:cs typeface="Segoe UI" panose="020B0502040204020203" pitchFamily="34" charset="0"/>
              </a:rPr>
              <a:t>Outline</a:t>
            </a:r>
          </a:p>
        </p:txBody>
      </p:sp>
      <p:sp>
        <p:nvSpPr>
          <p:cNvPr id="3" name="Content Placeholder 2">
            <a:extLst>
              <a:ext uri="{FF2B5EF4-FFF2-40B4-BE49-F238E27FC236}">
                <a16:creationId xmlns:a16="http://schemas.microsoft.com/office/drawing/2014/main" id="{BEF252CD-3364-273C-B1B1-A85D6BF6AFC0}"/>
              </a:ext>
            </a:extLst>
          </p:cNvPr>
          <p:cNvSpPr>
            <a:spLocks noGrp="1"/>
          </p:cNvSpPr>
          <p:nvPr>
            <p:ph sz="half" idx="1"/>
          </p:nvPr>
        </p:nvSpPr>
        <p:spPr>
          <a:xfrm>
            <a:off x="838200" y="1275188"/>
            <a:ext cx="7185917" cy="3671049"/>
          </a:xfrm>
        </p:spPr>
        <p:txBody>
          <a:bodyPr/>
          <a:lstStyle/>
          <a:p>
            <a:pPr marL="0" indent="0">
              <a:buNone/>
            </a:pPr>
            <a:r>
              <a:rPr lang="en-GB" sz="3600" dirty="0">
                <a:solidFill>
                  <a:schemeClr val="bg1"/>
                </a:solidFill>
                <a:latin typeface="Segoe UI" panose="020B0502040204020203" pitchFamily="34" charset="0"/>
                <a:cs typeface="Segoe UI" panose="020B0502040204020203" pitchFamily="34" charset="0"/>
              </a:rPr>
              <a:t> 	</a:t>
            </a:r>
          </a:p>
          <a:p>
            <a:pPr marL="514350" indent="-514350">
              <a:buFont typeface="+mj-lt"/>
              <a:buAutoNum type="arabicPeriod"/>
            </a:pPr>
            <a:r>
              <a:rPr lang="en-GB" dirty="0">
                <a:solidFill>
                  <a:schemeClr val="bg1"/>
                </a:solidFill>
                <a:latin typeface="Segoe UI" panose="020B0502040204020203" pitchFamily="34" charset="0"/>
                <a:cs typeface="Segoe UI" panose="020B0502040204020203" pitchFamily="34" charset="0"/>
              </a:rPr>
              <a:t>Diagnosis / theory </a:t>
            </a:r>
          </a:p>
          <a:p>
            <a:pPr marL="514350" indent="-514350">
              <a:buFont typeface="+mj-lt"/>
              <a:buAutoNum type="arabicPeriod"/>
            </a:pPr>
            <a:r>
              <a:rPr lang="en-GB" dirty="0">
                <a:solidFill>
                  <a:schemeClr val="bg1"/>
                </a:solidFill>
                <a:latin typeface="Segoe UI" panose="020B0502040204020203" pitchFamily="34" charset="0"/>
                <a:cs typeface="Segoe UI" panose="020B0502040204020203" pitchFamily="34" charset="0"/>
              </a:rPr>
              <a:t>Results</a:t>
            </a:r>
            <a:endParaRPr lang="en-GB" sz="2000" dirty="0">
              <a:solidFill>
                <a:schemeClr val="bg1"/>
              </a:solidFill>
              <a:latin typeface="Segoe UI" panose="020B0502040204020203" pitchFamily="34" charset="0"/>
              <a:cs typeface="Segoe UI" panose="020B0502040204020203" pitchFamily="34" charset="0"/>
            </a:endParaRPr>
          </a:p>
          <a:p>
            <a:pPr lvl="1"/>
            <a:r>
              <a:rPr lang="en-GB" dirty="0">
                <a:solidFill>
                  <a:schemeClr val="bg1"/>
                </a:solidFill>
                <a:latin typeface="Segoe UI" panose="020B0502040204020203" pitchFamily="34" charset="0"/>
                <a:cs typeface="Segoe UI" panose="020B0502040204020203" pitchFamily="34" charset="0"/>
              </a:rPr>
              <a:t>1945-1979 versus 1979-present </a:t>
            </a:r>
          </a:p>
          <a:p>
            <a:pPr marL="514350" indent="-514350">
              <a:buFont typeface="+mj-lt"/>
              <a:buAutoNum type="arabicPeriod"/>
            </a:pPr>
            <a:r>
              <a:rPr lang="en-GB" dirty="0">
                <a:solidFill>
                  <a:schemeClr val="bg1"/>
                </a:solidFill>
                <a:latin typeface="Segoe UI" panose="020B0502040204020203" pitchFamily="34" charset="0"/>
                <a:cs typeface="Segoe UI" panose="020B0502040204020203" pitchFamily="34" charset="0"/>
              </a:rPr>
              <a:t>Internationalism and power: past and present</a:t>
            </a:r>
          </a:p>
          <a:p>
            <a:pPr marL="0" indent="0">
              <a:buNone/>
            </a:pPr>
            <a:endParaRPr lang="en-GB" sz="3600" dirty="0">
              <a:solidFill>
                <a:schemeClr val="bg1"/>
              </a:solidFill>
              <a:latin typeface="Segoe UI" panose="020B0502040204020203" pitchFamily="34" charset="0"/>
              <a:cs typeface="Segoe UI" panose="020B0502040204020203" pitchFamily="34" charset="0"/>
            </a:endParaRPr>
          </a:p>
          <a:p>
            <a:pPr lvl="2"/>
            <a:endParaRPr lang="en-GB" sz="2400" dirty="0">
              <a:solidFill>
                <a:schemeClr val="bg1"/>
              </a:solidFill>
              <a:latin typeface="Segoe UI" panose="020B0502040204020203" pitchFamily="34" charset="0"/>
              <a:cs typeface="Segoe UI" panose="020B0502040204020203" pitchFamily="34" charset="0"/>
            </a:endParaRPr>
          </a:p>
          <a:p>
            <a:pPr marL="228600" indent="-228600">
              <a:buFont typeface="+mj-lt"/>
              <a:buAutoNum type="arabicPeriod"/>
            </a:pPr>
            <a:endParaRPr lang="en-GB" sz="3600" dirty="0">
              <a:solidFill>
                <a:schemeClr val="bg1"/>
              </a:solidFill>
              <a:latin typeface="Segoe UI" panose="020B0502040204020203" pitchFamily="34" charset="0"/>
              <a:cs typeface="Segoe UI" panose="020B0502040204020203" pitchFamily="34" charset="0"/>
            </a:endParaRPr>
          </a:p>
          <a:p>
            <a:pPr marL="0" indent="0">
              <a:buNone/>
            </a:pPr>
            <a:endParaRPr lang="en-GB" sz="3600" dirty="0">
              <a:solidFill>
                <a:schemeClr val="bg1"/>
              </a:solidFill>
              <a:latin typeface="Segoe UI" panose="020B0502040204020203" pitchFamily="34" charset="0"/>
              <a:cs typeface="Segoe UI" panose="020B0502040204020203" pitchFamily="34" charset="0"/>
            </a:endParaRPr>
          </a:p>
          <a:p>
            <a:pPr marL="0" indent="0">
              <a:buNone/>
            </a:pPr>
            <a:endParaRPr lang="en-GB" dirty="0"/>
          </a:p>
        </p:txBody>
      </p:sp>
      <p:pic>
        <p:nvPicPr>
          <p:cNvPr id="5" name="Content Placeholder 5">
            <a:extLst>
              <a:ext uri="{FF2B5EF4-FFF2-40B4-BE49-F238E27FC236}">
                <a16:creationId xmlns:a16="http://schemas.microsoft.com/office/drawing/2014/main" id="{492736E9-D645-892C-69C0-DA4124F3DBDB}"/>
              </a:ext>
            </a:extLst>
          </p:cNvPr>
          <p:cNvPicPr>
            <a:picLocks noGrp="1" noChangeAspect="1"/>
          </p:cNvPicPr>
          <p:nvPr>
            <p:ph sz="half" idx="2"/>
          </p:nvPr>
        </p:nvPicPr>
        <p:blipFill>
          <a:blip r:embed="rId2"/>
          <a:stretch>
            <a:fillRect/>
          </a:stretch>
        </p:blipFill>
        <p:spPr>
          <a:xfrm>
            <a:off x="7913512" y="365125"/>
            <a:ext cx="3896120" cy="5491177"/>
          </a:xfrm>
        </p:spPr>
      </p:pic>
    </p:spTree>
    <p:extLst>
      <p:ext uri="{BB962C8B-B14F-4D97-AF65-F5344CB8AC3E}">
        <p14:creationId xmlns:p14="http://schemas.microsoft.com/office/powerpoint/2010/main" val="287232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C76EE38-2BC0-B214-461E-F534C1CED7D1}"/>
              </a:ext>
            </a:extLst>
          </p:cNvPr>
          <p:cNvCxnSpPr/>
          <p:nvPr/>
        </p:nvCxnSpPr>
        <p:spPr>
          <a:xfrm flipV="1">
            <a:off x="4419600" y="666750"/>
            <a:ext cx="0" cy="4191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31E28E-B275-F0C4-5876-6A9C1BDA3FB8}"/>
              </a:ext>
            </a:extLst>
          </p:cNvPr>
          <p:cNvCxnSpPr/>
          <p:nvPr/>
        </p:nvCxnSpPr>
        <p:spPr>
          <a:xfrm>
            <a:off x="4781550" y="5057775"/>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4E6E70-7930-08F9-9973-921BE2968E8E}"/>
              </a:ext>
            </a:extLst>
          </p:cNvPr>
          <p:cNvSpPr txBox="1"/>
          <p:nvPr/>
        </p:nvSpPr>
        <p:spPr>
          <a:xfrm>
            <a:off x="5629275" y="5524500"/>
            <a:ext cx="1485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Calibri" panose="020F0502020204030204"/>
                <a:ea typeface="+mn-ea"/>
                <a:cs typeface="+mn-cs"/>
              </a:rPr>
              <a:t>Wealth</a:t>
            </a:r>
          </a:p>
        </p:txBody>
      </p:sp>
      <p:sp>
        <p:nvSpPr>
          <p:cNvPr id="7" name="TextBox 6">
            <a:extLst>
              <a:ext uri="{FF2B5EF4-FFF2-40B4-BE49-F238E27FC236}">
                <a16:creationId xmlns:a16="http://schemas.microsoft.com/office/drawing/2014/main" id="{87BC4546-5284-A872-DB45-FB6BE0B09B5B}"/>
              </a:ext>
            </a:extLst>
          </p:cNvPr>
          <p:cNvSpPr txBox="1"/>
          <p:nvPr/>
        </p:nvSpPr>
        <p:spPr>
          <a:xfrm>
            <a:off x="7115175" y="5524500"/>
            <a:ext cx="1485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Labour</a:t>
            </a:r>
          </a:p>
        </p:txBody>
      </p:sp>
      <p:cxnSp>
        <p:nvCxnSpPr>
          <p:cNvPr id="9" name="Straight Connector 8">
            <a:extLst>
              <a:ext uri="{FF2B5EF4-FFF2-40B4-BE49-F238E27FC236}">
                <a16:creationId xmlns:a16="http://schemas.microsoft.com/office/drawing/2014/main" id="{A8CCDFE8-2F83-227D-DBC9-A24F6C1E2AC6}"/>
              </a:ext>
            </a:extLst>
          </p:cNvPr>
          <p:cNvCxnSpPr>
            <a:cxnSpLocks/>
          </p:cNvCxnSpPr>
          <p:nvPr/>
        </p:nvCxnSpPr>
        <p:spPr>
          <a:xfrm flipV="1">
            <a:off x="6210300" y="2686050"/>
            <a:ext cx="0" cy="23717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72F875-673C-9034-CCFE-184109B8C459}"/>
              </a:ext>
            </a:extLst>
          </p:cNvPr>
          <p:cNvCxnSpPr>
            <a:cxnSpLocks/>
          </p:cNvCxnSpPr>
          <p:nvPr/>
        </p:nvCxnSpPr>
        <p:spPr>
          <a:xfrm flipV="1">
            <a:off x="7677150" y="866775"/>
            <a:ext cx="0" cy="419099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C69E839-273D-B3B6-74B3-E5234E35A62C}"/>
              </a:ext>
            </a:extLst>
          </p:cNvPr>
          <p:cNvSpPr/>
          <p:nvPr/>
        </p:nvSpPr>
        <p:spPr>
          <a:xfrm>
            <a:off x="7581901" y="1141739"/>
            <a:ext cx="190498" cy="171438"/>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7ABB4A9-CC98-E838-5290-F5ECDC376727}"/>
              </a:ext>
            </a:extLst>
          </p:cNvPr>
          <p:cNvSpPr/>
          <p:nvPr/>
        </p:nvSpPr>
        <p:spPr>
          <a:xfrm>
            <a:off x="6134100" y="3343281"/>
            <a:ext cx="190498" cy="17143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17F8936-A784-05FC-6130-7AB8FC4D8F1D}"/>
              </a:ext>
            </a:extLst>
          </p:cNvPr>
          <p:cNvSpPr/>
          <p:nvPr/>
        </p:nvSpPr>
        <p:spPr>
          <a:xfrm>
            <a:off x="6134100" y="2676531"/>
            <a:ext cx="190498" cy="17143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C7C9A27-0791-7152-B55F-0446C41B7651}"/>
              </a:ext>
            </a:extLst>
          </p:cNvPr>
          <p:cNvSpPr txBox="1"/>
          <p:nvPr/>
        </p:nvSpPr>
        <p:spPr>
          <a:xfrm>
            <a:off x="2605090" y="866775"/>
            <a:ext cx="20050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Amount and quality of output and employment</a:t>
            </a:r>
          </a:p>
        </p:txBody>
      </p:sp>
      <p:sp>
        <p:nvSpPr>
          <p:cNvPr id="17" name="TextBox 16">
            <a:extLst>
              <a:ext uri="{FF2B5EF4-FFF2-40B4-BE49-F238E27FC236}">
                <a16:creationId xmlns:a16="http://schemas.microsoft.com/office/drawing/2014/main" id="{9F877F6D-6405-6DDA-49FA-20A8FFE3A3D7}"/>
              </a:ext>
            </a:extLst>
          </p:cNvPr>
          <p:cNvSpPr txBox="1"/>
          <p:nvPr/>
        </p:nvSpPr>
        <p:spPr>
          <a:xfrm>
            <a:off x="9029703" y="5109001"/>
            <a:ext cx="17170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Setting of economy</a:t>
            </a:r>
          </a:p>
        </p:txBody>
      </p:sp>
      <p:sp>
        <p:nvSpPr>
          <p:cNvPr id="18" name="Right Brace 17">
            <a:extLst>
              <a:ext uri="{FF2B5EF4-FFF2-40B4-BE49-F238E27FC236}">
                <a16:creationId xmlns:a16="http://schemas.microsoft.com/office/drawing/2014/main" id="{135EAF91-CDC6-E174-7154-D0267B76C5DB}"/>
              </a:ext>
            </a:extLst>
          </p:cNvPr>
          <p:cNvSpPr/>
          <p:nvPr/>
        </p:nvSpPr>
        <p:spPr>
          <a:xfrm>
            <a:off x="7924800" y="2762250"/>
            <a:ext cx="331465" cy="67626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57A8644-BD2F-1598-5AE0-F54060D8356A}"/>
              </a:ext>
            </a:extLst>
          </p:cNvPr>
          <p:cNvCxnSpPr/>
          <p:nvPr/>
        </p:nvCxnSpPr>
        <p:spPr>
          <a:xfrm>
            <a:off x="4419600" y="3428997"/>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8BABED-3211-7A33-72C4-466B959EF30B}"/>
              </a:ext>
            </a:extLst>
          </p:cNvPr>
          <p:cNvCxnSpPr/>
          <p:nvPr/>
        </p:nvCxnSpPr>
        <p:spPr>
          <a:xfrm>
            <a:off x="4419600" y="2762250"/>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BF0650A-DDE4-5517-34A3-42A65EB21B96}"/>
              </a:ext>
            </a:extLst>
          </p:cNvPr>
          <p:cNvCxnSpPr/>
          <p:nvPr/>
        </p:nvCxnSpPr>
        <p:spPr>
          <a:xfrm>
            <a:off x="4419600" y="1219835"/>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13C2D55C-34B1-1D12-9A64-9B3464FC5E17}"/>
              </a:ext>
            </a:extLst>
          </p:cNvPr>
          <p:cNvSpPr/>
          <p:nvPr/>
        </p:nvSpPr>
        <p:spPr>
          <a:xfrm>
            <a:off x="8432849" y="1257946"/>
            <a:ext cx="333958" cy="150430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74054F8-77B3-39DA-89A3-B33EEE887067}"/>
              </a:ext>
            </a:extLst>
          </p:cNvPr>
          <p:cNvSpPr txBox="1"/>
          <p:nvPr/>
        </p:nvSpPr>
        <p:spPr>
          <a:xfrm>
            <a:off x="8432849" y="2856589"/>
            <a:ext cx="27710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Relative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over-production / excess supply</a:t>
            </a:r>
          </a:p>
        </p:txBody>
      </p:sp>
      <p:sp>
        <p:nvSpPr>
          <p:cNvPr id="25" name="TextBox 24">
            <a:extLst>
              <a:ext uri="{FF2B5EF4-FFF2-40B4-BE49-F238E27FC236}">
                <a16:creationId xmlns:a16="http://schemas.microsoft.com/office/drawing/2014/main" id="{A5F000D6-806F-1E52-2FB9-DD546D9F201C}"/>
              </a:ext>
            </a:extLst>
          </p:cNvPr>
          <p:cNvSpPr txBox="1"/>
          <p:nvPr/>
        </p:nvSpPr>
        <p:spPr>
          <a:xfrm>
            <a:off x="8943391" y="1398748"/>
            <a:ext cx="2771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Absolute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under-production / deficient supply</a:t>
            </a:r>
          </a:p>
        </p:txBody>
      </p:sp>
      <p:sp>
        <p:nvSpPr>
          <p:cNvPr id="8" name="TextBox 7">
            <a:extLst>
              <a:ext uri="{FF2B5EF4-FFF2-40B4-BE49-F238E27FC236}">
                <a16:creationId xmlns:a16="http://schemas.microsoft.com/office/drawing/2014/main" id="{685F4553-D153-EC3E-47D8-EA3E83EC20FD}"/>
              </a:ext>
            </a:extLst>
          </p:cNvPr>
          <p:cNvSpPr txBox="1"/>
          <p:nvPr/>
        </p:nvSpPr>
        <p:spPr>
          <a:xfrm>
            <a:off x="171137" y="666750"/>
            <a:ext cx="2433953" cy="6001643"/>
          </a:xfrm>
          <a:prstGeom prst="rect">
            <a:avLst/>
          </a:prstGeom>
          <a:noFill/>
        </p:spPr>
        <p:txBody>
          <a:bodyPr wrap="square">
            <a:spAutoFit/>
          </a:bodyPr>
          <a:lstStyle/>
          <a:p>
            <a:r>
              <a:rPr lang="en-GB" sz="3200" b="0" i="0" dirty="0">
                <a:solidFill>
                  <a:srgbClr val="000000"/>
                </a:solidFill>
                <a:effectLst/>
                <a:latin typeface="Rockwell" panose="02060603020205020403" pitchFamily="18" charset="0"/>
              </a:rPr>
              <a:t>“a system which robs the nation of its wealth, acts as a drag on industry, and cheats labour of its own”, </a:t>
            </a:r>
          </a:p>
          <a:p>
            <a:r>
              <a:rPr lang="en-GB" sz="3200" b="0" i="0" dirty="0">
                <a:solidFill>
                  <a:srgbClr val="000000"/>
                </a:solidFill>
                <a:effectLst/>
                <a:latin typeface="Rockwell" panose="02060603020205020403" pitchFamily="18" charset="0"/>
              </a:rPr>
              <a:t>Keir Hardie, 1907. </a:t>
            </a:r>
            <a:endParaRPr lang="en-GB" sz="3200" dirty="0">
              <a:latin typeface="Rockwell" panose="02060603020205020403" pitchFamily="18" charset="0"/>
            </a:endParaRPr>
          </a:p>
        </p:txBody>
      </p:sp>
    </p:spTree>
    <p:extLst>
      <p:ext uri="{BB962C8B-B14F-4D97-AF65-F5344CB8AC3E}">
        <p14:creationId xmlns:p14="http://schemas.microsoft.com/office/powerpoint/2010/main" val="7924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8BFE-187C-DDD7-B23E-4959C3A12277}"/>
              </a:ext>
            </a:extLst>
          </p:cNvPr>
          <p:cNvSpPr>
            <a:spLocks noGrp="1"/>
          </p:cNvSpPr>
          <p:nvPr>
            <p:ph type="title"/>
          </p:nvPr>
        </p:nvSpPr>
        <p:spPr>
          <a:xfrm>
            <a:off x="838200" y="365125"/>
            <a:ext cx="6059311" cy="1325563"/>
          </a:xfrm>
        </p:spPr>
        <p:txBody>
          <a:bodyPr/>
          <a:lstStyle/>
          <a:p>
            <a:r>
              <a:rPr lang="en-GB" sz="3200" b="1" dirty="0">
                <a:solidFill>
                  <a:schemeClr val="bg1"/>
                </a:solidFill>
                <a:latin typeface="Segoe UI" panose="020B0502040204020203" pitchFamily="34" charset="0"/>
                <a:cs typeface="Segoe UI" panose="020B0502040204020203" pitchFamily="34" charset="0"/>
              </a:rPr>
              <a:t>1. Diagnosis: from power to deficient demand …</a:t>
            </a:r>
            <a:br>
              <a:rPr lang="en-GB" sz="4400" dirty="0">
                <a:solidFill>
                  <a:schemeClr val="bg1"/>
                </a:solidFill>
                <a:latin typeface="Segoe UI" panose="020B0502040204020203" pitchFamily="34" charset="0"/>
                <a:cs typeface="Segoe UI" panose="020B0502040204020203" pitchFamily="34" charset="0"/>
              </a:rPr>
            </a:br>
            <a:endParaRPr lang="en-GB" dirty="0"/>
          </a:p>
        </p:txBody>
      </p:sp>
      <p:sp>
        <p:nvSpPr>
          <p:cNvPr id="3" name="Content Placeholder 2">
            <a:extLst>
              <a:ext uri="{FF2B5EF4-FFF2-40B4-BE49-F238E27FC236}">
                <a16:creationId xmlns:a16="http://schemas.microsoft.com/office/drawing/2014/main" id="{3CC337AF-8143-A669-7099-9C4A6A758C61}"/>
              </a:ext>
            </a:extLst>
          </p:cNvPr>
          <p:cNvSpPr>
            <a:spLocks noGrp="1"/>
          </p:cNvSpPr>
          <p:nvPr>
            <p:ph sz="half" idx="1"/>
          </p:nvPr>
        </p:nvSpPr>
        <p:spPr>
          <a:xfrm>
            <a:off x="838200" y="1733765"/>
            <a:ext cx="7309758" cy="4351338"/>
          </a:xfrm>
        </p:spPr>
        <p:txBody>
          <a:bodyPr/>
          <a:lstStyle/>
          <a:p>
            <a:pPr marL="0" indent="0">
              <a:lnSpc>
                <a:spcPct val="107000"/>
              </a:lnSpc>
              <a:buNone/>
            </a:pPr>
            <a:r>
              <a:rPr lang="en-GB" sz="2400" dirty="0">
                <a:solidFill>
                  <a:schemeClr val="bg1"/>
                </a:solidFill>
                <a:latin typeface="Segoe UI" panose="020B0502040204020203" pitchFamily="34" charset="0"/>
                <a:ea typeface="Calibri" panose="020F0502020204030204" pitchFamily="34" charset="0"/>
                <a:cs typeface="Segoe UI" panose="020B0502040204020203" pitchFamily="34" charset="0"/>
              </a:rPr>
              <a:t>…conflict mainly between bankers and owners of financial wealth on one side and ordinary households on the other – between the very rich and everyone else. </a:t>
            </a:r>
          </a:p>
          <a:p>
            <a:pPr marL="0" indent="0">
              <a:lnSpc>
                <a:spcPct val="107000"/>
              </a:lnSpc>
              <a:buNone/>
            </a:pPr>
            <a:r>
              <a:rPr lang="en-GB" sz="2400" dirty="0">
                <a:solidFill>
                  <a:schemeClr val="bg1"/>
                </a:solidFill>
                <a:latin typeface="Segoe UI" panose="020B0502040204020203" pitchFamily="34" charset="0"/>
                <a:ea typeface="Calibri" panose="020F0502020204030204" pitchFamily="34" charset="0"/>
                <a:cs typeface="Segoe UI" panose="020B0502040204020203" pitchFamily="34" charset="0"/>
              </a:rPr>
              <a:t>The underlying problem was an economic and political system that “placed large surplus savings in the hands of a plutocracy”. Income concentration gave the rich “an excess of consuming power that they cannot use” at the expense if everyone else.</a:t>
            </a:r>
          </a:p>
          <a:p>
            <a:pPr>
              <a:lnSpc>
                <a:spcPct val="107000"/>
              </a:lnSpc>
            </a:pPr>
            <a:endParaRPr lang="en-GB" sz="28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en-GB" dirty="0"/>
          </a:p>
        </p:txBody>
      </p:sp>
      <p:pic>
        <p:nvPicPr>
          <p:cNvPr id="5" name="Content Placeholder 11">
            <a:extLst>
              <a:ext uri="{FF2B5EF4-FFF2-40B4-BE49-F238E27FC236}">
                <a16:creationId xmlns:a16="http://schemas.microsoft.com/office/drawing/2014/main" id="{B90E127F-8604-85FC-E185-AFAF88F6F88B}"/>
              </a:ext>
            </a:extLst>
          </p:cNvPr>
          <p:cNvPicPr>
            <a:picLocks noGrp="1" noChangeAspect="1"/>
          </p:cNvPicPr>
          <p:nvPr>
            <p:ph sz="half" idx="2"/>
          </p:nvPr>
        </p:nvPicPr>
        <p:blipFill>
          <a:blip r:embed="rId2"/>
          <a:stretch>
            <a:fillRect/>
          </a:stretch>
        </p:blipFill>
        <p:spPr bwMode="auto">
          <a:xfrm>
            <a:off x="8839201" y="365125"/>
            <a:ext cx="3037840" cy="512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8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8BFE-187C-DDD7-B23E-4959C3A12277}"/>
              </a:ext>
            </a:extLst>
          </p:cNvPr>
          <p:cNvSpPr>
            <a:spLocks noGrp="1"/>
          </p:cNvSpPr>
          <p:nvPr>
            <p:ph type="title"/>
          </p:nvPr>
        </p:nvSpPr>
        <p:spPr>
          <a:xfrm>
            <a:off x="838199" y="365125"/>
            <a:ext cx="6781801" cy="1325563"/>
          </a:xfrm>
        </p:spPr>
        <p:txBody>
          <a:bodyPr/>
          <a:lstStyle/>
          <a:p>
            <a:r>
              <a:rPr lang="en-GB" sz="3200" b="1" dirty="0">
                <a:solidFill>
                  <a:schemeClr val="bg1"/>
                </a:solidFill>
                <a:latin typeface="Segoe UI" panose="020B0502040204020203" pitchFamily="34" charset="0"/>
                <a:cs typeface="Segoe UI" panose="020B0502040204020203" pitchFamily="34" charset="0"/>
              </a:rPr>
              <a:t>… and excessive private (corporate and household) debt</a:t>
            </a:r>
            <a:br>
              <a:rPr lang="en-GB" sz="4400" dirty="0">
                <a:solidFill>
                  <a:schemeClr val="bg1"/>
                </a:solidFill>
                <a:latin typeface="Segoe UI" panose="020B0502040204020203" pitchFamily="34" charset="0"/>
                <a:cs typeface="Segoe UI" panose="020B0502040204020203" pitchFamily="34" charset="0"/>
              </a:rPr>
            </a:br>
            <a:endParaRPr lang="en-GB" dirty="0"/>
          </a:p>
        </p:txBody>
      </p:sp>
      <p:sp>
        <p:nvSpPr>
          <p:cNvPr id="3" name="Content Placeholder 2">
            <a:extLst>
              <a:ext uri="{FF2B5EF4-FFF2-40B4-BE49-F238E27FC236}">
                <a16:creationId xmlns:a16="http://schemas.microsoft.com/office/drawing/2014/main" id="{3CC337AF-8143-A669-7099-9C4A6A758C61}"/>
              </a:ext>
            </a:extLst>
          </p:cNvPr>
          <p:cNvSpPr>
            <a:spLocks noGrp="1"/>
          </p:cNvSpPr>
          <p:nvPr>
            <p:ph sz="half" idx="1"/>
          </p:nvPr>
        </p:nvSpPr>
        <p:spPr>
          <a:xfrm>
            <a:off x="838200" y="1733765"/>
            <a:ext cx="7309758" cy="4351338"/>
          </a:xfrm>
        </p:spPr>
        <p:txBody>
          <a:bodyPr/>
          <a:lstStyle/>
          <a:p>
            <a:pPr marL="0" indent="0">
              <a:lnSpc>
                <a:spcPct val="107000"/>
              </a:lnSpc>
              <a:buNone/>
            </a:pPr>
            <a:r>
              <a:rPr lang="en-GB" sz="2400" b="0" i="0" dirty="0">
                <a:solidFill>
                  <a:schemeClr val="bg1"/>
                </a:solidFill>
                <a:effectLst/>
                <a:latin typeface="Segoe UI" panose="020B0502040204020203" pitchFamily="34" charset="0"/>
                <a:cs typeface="Segoe UI" panose="020B0502040204020203" pitchFamily="34" charset="0"/>
              </a:rPr>
              <a:t>Across the world, the rich have prospered while workers can no longer afford to buy what they produce … or have been forced into higher levels of debt.</a:t>
            </a:r>
            <a:endParaRPr lang="en-GB" sz="2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en-GB" dirty="0"/>
          </a:p>
        </p:txBody>
      </p:sp>
      <p:pic>
        <p:nvPicPr>
          <p:cNvPr id="5" name="Content Placeholder 11">
            <a:extLst>
              <a:ext uri="{FF2B5EF4-FFF2-40B4-BE49-F238E27FC236}">
                <a16:creationId xmlns:a16="http://schemas.microsoft.com/office/drawing/2014/main" id="{B90E127F-8604-85FC-E185-AFAF88F6F88B}"/>
              </a:ext>
            </a:extLst>
          </p:cNvPr>
          <p:cNvPicPr>
            <a:picLocks noGrp="1" noChangeAspect="1"/>
          </p:cNvPicPr>
          <p:nvPr>
            <p:ph sz="half" idx="2"/>
          </p:nvPr>
        </p:nvPicPr>
        <p:blipFill>
          <a:blip r:embed="rId2"/>
          <a:stretch>
            <a:fillRect/>
          </a:stretch>
        </p:blipFill>
        <p:spPr bwMode="auto">
          <a:xfrm>
            <a:off x="8839201" y="365125"/>
            <a:ext cx="3037840" cy="512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9436-C0FA-AF72-E290-B3D051BA23F3}"/>
              </a:ext>
            </a:extLst>
          </p:cNvPr>
          <p:cNvSpPr>
            <a:spLocks noGrp="1"/>
          </p:cNvSpPr>
          <p:nvPr>
            <p:ph type="title"/>
          </p:nvPr>
        </p:nvSpPr>
        <p:spPr>
          <a:xfrm>
            <a:off x="274320" y="182245"/>
            <a:ext cx="10515600" cy="1325563"/>
          </a:xfrm>
        </p:spPr>
        <p:txBody>
          <a:bodyPr/>
          <a:lstStyle/>
          <a:p>
            <a:r>
              <a:rPr lang="en-GB" sz="3200" b="1" dirty="0">
                <a:solidFill>
                  <a:schemeClr val="bg1"/>
                </a:solidFill>
                <a:latin typeface="Segoe UI" panose="020B0502040204020203" pitchFamily="34" charset="0"/>
                <a:cs typeface="Segoe UI" panose="020B0502040204020203" pitchFamily="34" charset="0"/>
              </a:rPr>
              <a:t>2. Results: Doom loop in GDP v boom loop in wealth</a:t>
            </a:r>
          </a:p>
        </p:txBody>
      </p:sp>
      <p:graphicFrame>
        <p:nvGraphicFramePr>
          <p:cNvPr id="5" name="Content Placeholder 4">
            <a:extLst>
              <a:ext uri="{FF2B5EF4-FFF2-40B4-BE49-F238E27FC236}">
                <a16:creationId xmlns:a16="http://schemas.microsoft.com/office/drawing/2014/main" id="{06D649BC-6821-4870-BE5D-1A0C490C374A}"/>
              </a:ext>
            </a:extLst>
          </p:cNvPr>
          <p:cNvGraphicFramePr>
            <a:graphicFrameLocks noGrp="1"/>
          </p:cNvGraphicFramePr>
          <p:nvPr>
            <p:ph sz="half" idx="1"/>
            <p:extLst>
              <p:ext uri="{D42A27DB-BD31-4B8C-83A1-F6EECF244321}">
                <p14:modId xmlns:p14="http://schemas.microsoft.com/office/powerpoint/2010/main" val="1940853864"/>
              </p:ext>
            </p:extLst>
          </p:nvPr>
        </p:nvGraphicFramePr>
        <p:xfrm>
          <a:off x="274320" y="1066800"/>
          <a:ext cx="6236132" cy="506984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681DC911-328E-2CD7-B9F3-8AD77911333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001103" y="1066799"/>
            <a:ext cx="4916577" cy="508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C37-4A41-F613-EAB1-116453DAFC45}"/>
              </a:ext>
            </a:extLst>
          </p:cNvPr>
          <p:cNvSpPr>
            <a:spLocks noGrp="1"/>
          </p:cNvSpPr>
          <p:nvPr>
            <p:ph type="title"/>
          </p:nvPr>
        </p:nvSpPr>
        <p:spPr>
          <a:xfrm>
            <a:off x="437228" y="376414"/>
            <a:ext cx="10515600" cy="1325563"/>
          </a:xfrm>
        </p:spPr>
        <p:txBody>
          <a:bodyPr/>
          <a:lstStyle/>
          <a:p>
            <a:r>
              <a:rPr lang="en-GB" sz="3200" b="1" dirty="0">
                <a:solidFill>
                  <a:schemeClr val="bg1"/>
                </a:solidFill>
                <a:latin typeface="Segoe UI" panose="020B0502040204020203" pitchFamily="34" charset="0"/>
                <a:cs typeface="Segoe UI" panose="020B0502040204020203" pitchFamily="34" charset="0"/>
              </a:rPr>
              <a:t>2. Results: Orthodox /supply narrative </a:t>
            </a:r>
            <a:endParaRPr lang="en-GB" sz="3200" b="1" dirty="0">
              <a:latin typeface="Segoe UI" panose="020B0502040204020203" pitchFamily="34" charset="0"/>
              <a:cs typeface="Segoe UI" panose="020B0502040204020203" pitchFamily="34" charset="0"/>
            </a:endParaRPr>
          </a:p>
        </p:txBody>
      </p:sp>
      <p:pic>
        <p:nvPicPr>
          <p:cNvPr id="2050" name="Picture 2">
            <a:extLst>
              <a:ext uri="{FF2B5EF4-FFF2-40B4-BE49-F238E27FC236}">
                <a16:creationId xmlns:a16="http://schemas.microsoft.com/office/drawing/2014/main" id="{E9D5534F-2507-A298-ECB5-13F0A8BA36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01680" y="1411719"/>
            <a:ext cx="7453092" cy="399718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46BF049-235E-71E2-7A3B-66A3B33AE8FD}"/>
              </a:ext>
            </a:extLst>
          </p:cNvPr>
          <p:cNvSpPr>
            <a:spLocks noGrp="1"/>
          </p:cNvSpPr>
          <p:nvPr>
            <p:ph idx="1"/>
          </p:nvPr>
        </p:nvSpPr>
        <p:spPr>
          <a:xfrm>
            <a:off x="437228" y="480448"/>
            <a:ext cx="3799114" cy="5066620"/>
          </a:xfrm>
        </p:spPr>
        <p:txBody>
          <a:bodyPr/>
          <a:lstStyle/>
          <a:p>
            <a:pPr marL="0" indent="0">
              <a:buNone/>
            </a:pPr>
            <a:endParaRPr lang="en-GB" sz="2400" dirty="0">
              <a:solidFill>
                <a:schemeClr val="bg1"/>
              </a:solidFill>
              <a:latin typeface="Segoe UI" panose="020B0502040204020203" pitchFamily="34" charset="0"/>
              <a:cs typeface="Segoe UI" panose="020B0502040204020203" pitchFamily="34" charset="0"/>
            </a:endParaRPr>
          </a:p>
          <a:p>
            <a:pPr marL="0" indent="0">
              <a:buNone/>
            </a:pPr>
            <a:endParaRPr lang="en-GB" sz="2400" dirty="0">
              <a:solidFill>
                <a:schemeClr val="bg1"/>
              </a:solidFill>
              <a:latin typeface="Segoe UI" panose="020B0502040204020203" pitchFamily="34" charset="0"/>
              <a:cs typeface="Segoe UI" panose="020B0502040204020203" pitchFamily="34" charset="0"/>
            </a:endParaRPr>
          </a:p>
          <a:p>
            <a:pPr marL="0" indent="0">
              <a:buNone/>
            </a:pPr>
            <a:r>
              <a:rPr lang="en-GB" sz="2400" dirty="0">
                <a:solidFill>
                  <a:schemeClr val="bg1"/>
                </a:solidFill>
                <a:latin typeface="Segoe UI" panose="020B0502040204020203" pitchFamily="34" charset="0"/>
                <a:cs typeface="Segoe UI" panose="020B0502040204020203" pitchFamily="34" charset="0"/>
              </a:rPr>
              <a:t>the root of Britain’s industrial problem was low productivity. </a:t>
            </a:r>
            <a:r>
              <a:rPr lang="en-GB" sz="2400" b="1" dirty="0">
                <a:solidFill>
                  <a:srgbClr val="DC8100"/>
                </a:solidFill>
                <a:latin typeface="Segoe UI" panose="020B0502040204020203" pitchFamily="34" charset="0"/>
                <a:cs typeface="Segoe UI" panose="020B0502040204020203" pitchFamily="34" charset="0"/>
              </a:rPr>
              <a:t>Thatcher</a:t>
            </a:r>
            <a:r>
              <a:rPr lang="en-GB" sz="2400" dirty="0">
                <a:solidFill>
                  <a:srgbClr val="DC8100"/>
                </a:solidFill>
                <a:latin typeface="Segoe UI" panose="020B0502040204020203" pitchFamily="34" charset="0"/>
                <a:cs typeface="Segoe UI" panose="020B0502040204020203" pitchFamily="34" charset="0"/>
              </a:rPr>
              <a:t> </a:t>
            </a:r>
          </a:p>
          <a:p>
            <a:pPr marL="0" indent="0">
              <a:buNone/>
            </a:pPr>
            <a:endParaRPr lang="en-GB" sz="2400" dirty="0">
              <a:solidFill>
                <a:schemeClr val="bg1"/>
              </a:solidFill>
              <a:latin typeface="Segoe UI" panose="020B0502040204020203" pitchFamily="34" charset="0"/>
              <a:cs typeface="Segoe UI" panose="020B0502040204020203" pitchFamily="34" charset="0"/>
            </a:endParaRPr>
          </a:p>
          <a:p>
            <a:pPr marL="0" indent="0">
              <a:buNone/>
            </a:pPr>
            <a:r>
              <a:rPr lang="en-GB" sz="2400" dirty="0">
                <a:solidFill>
                  <a:schemeClr val="bg1"/>
                </a:solidFill>
                <a:latin typeface="Segoe UI" panose="020B0502040204020203" pitchFamily="34" charset="0"/>
                <a:cs typeface="Segoe UI" panose="020B0502040204020203" pitchFamily="34" charset="0"/>
              </a:rPr>
              <a:t>The context for Britain in the 2020s is a country … struck by the interlinked challenges of weak productivity growth and stagnating living standards, </a:t>
            </a:r>
            <a:r>
              <a:rPr lang="en-GB" sz="2400" b="1" dirty="0">
                <a:solidFill>
                  <a:srgbClr val="DC8100"/>
                </a:solidFill>
                <a:latin typeface="Segoe UI" panose="020B0502040204020203" pitchFamily="34" charset="0"/>
                <a:cs typeface="Segoe UI" panose="020B0502040204020203" pitchFamily="34" charset="0"/>
              </a:rPr>
              <a:t>Resolution Foundation (2022)</a:t>
            </a:r>
          </a:p>
        </p:txBody>
      </p:sp>
    </p:spTree>
    <p:extLst>
      <p:ext uri="{BB962C8B-B14F-4D97-AF65-F5344CB8AC3E}">
        <p14:creationId xmlns:p14="http://schemas.microsoft.com/office/powerpoint/2010/main" val="29711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8923-8E31-5A35-1BA2-063EB66D0240}"/>
              </a:ext>
            </a:extLst>
          </p:cNvPr>
          <p:cNvSpPr>
            <a:spLocks noGrp="1"/>
          </p:cNvSpPr>
          <p:nvPr>
            <p:ph type="title"/>
          </p:nvPr>
        </p:nvSpPr>
        <p:spPr/>
        <p:txBody>
          <a:bodyPr/>
          <a:lstStyle/>
          <a:p>
            <a:r>
              <a:rPr lang="en-GB" sz="3200" b="1" dirty="0">
                <a:solidFill>
                  <a:schemeClr val="bg1"/>
                </a:solidFill>
                <a:latin typeface="Segoe UI" panose="020B0502040204020203" pitchFamily="34" charset="0"/>
                <a:cs typeface="Segoe UI" panose="020B0502040204020203" pitchFamily="34" charset="0"/>
              </a:rPr>
              <a:t>3. Internationalism: past and present. </a:t>
            </a:r>
            <a:r>
              <a:rPr lang="en-GB" sz="3200" b="1" dirty="0">
                <a:solidFill>
                  <a:srgbClr val="DC8100"/>
                </a:solidFill>
                <a:latin typeface="Segoe UI" panose="020B0502040204020203" pitchFamily="34" charset="0"/>
                <a:cs typeface="Segoe UI" panose="020B0502040204020203" pitchFamily="34" charset="0"/>
              </a:rPr>
              <a:t>Rebalance power through changed economic relations between nations.</a:t>
            </a:r>
            <a:endParaRPr lang="en-GB" sz="1200" dirty="0">
              <a:solidFill>
                <a:srgbClr val="DC8100"/>
              </a:solidFill>
            </a:endParaRPr>
          </a:p>
        </p:txBody>
      </p:sp>
      <p:sp>
        <p:nvSpPr>
          <p:cNvPr id="3" name="Content Placeholder 2">
            <a:extLst>
              <a:ext uri="{FF2B5EF4-FFF2-40B4-BE49-F238E27FC236}">
                <a16:creationId xmlns:a16="http://schemas.microsoft.com/office/drawing/2014/main" id="{F3FB0D07-DC9A-CABE-BE25-95DF1F07CC4C}"/>
              </a:ext>
            </a:extLst>
          </p:cNvPr>
          <p:cNvSpPr>
            <a:spLocks noGrp="1"/>
          </p:cNvSpPr>
          <p:nvPr>
            <p:ph idx="1"/>
          </p:nvPr>
        </p:nvSpPr>
        <p:spPr>
          <a:xfrm>
            <a:off x="838200" y="1825625"/>
            <a:ext cx="10515600" cy="4330246"/>
          </a:xfrm>
        </p:spPr>
        <p:txBody>
          <a:bodyPr/>
          <a:lstStyle/>
          <a:p>
            <a:pPr marL="0" indent="0">
              <a:buNone/>
            </a:pPr>
            <a:r>
              <a:rPr lang="en-GB" sz="2400" dirty="0">
                <a:solidFill>
                  <a:schemeClr val="bg1"/>
                </a:solidFill>
                <a:latin typeface="Segoe UI" panose="020B0502040204020203" pitchFamily="34" charset="0"/>
                <a:ea typeface="Calibri" panose="020F0502020204030204" pitchFamily="34" charset="0"/>
                <a:cs typeface="Times New Roman" panose="02020603050405020304" pitchFamily="18" charset="0"/>
              </a:rPr>
              <a:t>I</a:t>
            </a:r>
            <a:r>
              <a:rPr lang="en-GB" sz="24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 nations can learn to </a:t>
            </a:r>
            <a:r>
              <a:rPr lang="en-GB" sz="2400"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provide themselves with full employment by their domestic policy </a:t>
            </a:r>
            <a:r>
              <a:rPr lang="en-GB" sz="24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there need be no important economic forces calculated to set the interest of one country against that of its neighbours … </a:t>
            </a:r>
          </a:p>
          <a:p>
            <a:pPr marL="0" indent="0">
              <a:buNone/>
            </a:pPr>
            <a:r>
              <a:rPr lang="en-GB" sz="2400" b="1" dirty="0">
                <a:solidFill>
                  <a:schemeClr val="accent2"/>
                </a:solidFill>
                <a:effectLst/>
                <a:latin typeface="Segoe UI" panose="020B0502040204020203" pitchFamily="34" charset="0"/>
                <a:ea typeface="Calibri" panose="020F0502020204030204" pitchFamily="34" charset="0"/>
                <a:cs typeface="Times New Roman" panose="02020603050405020304" pitchFamily="18" charset="0"/>
              </a:rPr>
              <a:t>J. M. Keynes</a:t>
            </a:r>
            <a:r>
              <a:rPr lang="en-GB" sz="2400" dirty="0">
                <a:solidFill>
                  <a:schemeClr val="accent2"/>
                </a:solidFill>
                <a:effectLst/>
                <a:latin typeface="Segoe UI" panose="020B0502040204020203" pitchFamily="34" charset="0"/>
                <a:ea typeface="Calibri" panose="020F0502020204030204" pitchFamily="34" charset="0"/>
                <a:cs typeface="Times New Roman" panose="02020603050405020304" pitchFamily="18" charset="0"/>
              </a:rPr>
              <a:t>, </a:t>
            </a:r>
            <a:r>
              <a:rPr lang="en-GB" sz="24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The General Theory of Employment, Interest and Money</a:t>
            </a:r>
            <a:r>
              <a:rPr lang="en-GB" sz="24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1936</a:t>
            </a:r>
          </a:p>
          <a:p>
            <a:pPr marL="0" indent="0">
              <a:buNone/>
            </a:pPr>
            <a:endParaRPr lang="en-GB" sz="2400" dirty="0">
              <a:solidFill>
                <a:schemeClr val="bg1"/>
              </a:solidFill>
              <a:latin typeface="Segoe UI"/>
              <a:cs typeface="Segoe UI"/>
            </a:endParaRPr>
          </a:p>
          <a:p>
            <a:pPr marL="0" indent="0">
              <a:buNone/>
            </a:pPr>
            <a:r>
              <a:rPr lang="en-GB" sz="2400" dirty="0">
                <a:solidFill>
                  <a:schemeClr val="bg1"/>
                </a:solidFill>
                <a:latin typeface="Segoe UI"/>
                <a:cs typeface="Segoe UI"/>
              </a:rPr>
              <a:t>It is recognised at last that the expansion of international trade depends on the maintenance of Full Employment – and not the other way round … i.e. a solid foundation on which we could build a </a:t>
            </a:r>
            <a:r>
              <a:rPr lang="en-GB" sz="2400" b="1" dirty="0">
                <a:solidFill>
                  <a:schemeClr val="bg1"/>
                </a:solidFill>
                <a:latin typeface="Segoe UI"/>
                <a:cs typeface="Segoe UI"/>
              </a:rPr>
              <a:t>positive international full employment policy</a:t>
            </a:r>
            <a:r>
              <a:rPr lang="en-GB" sz="2400" dirty="0">
                <a:solidFill>
                  <a:schemeClr val="bg1"/>
                </a:solidFill>
                <a:latin typeface="Segoe UI"/>
                <a:cs typeface="Segoe UI"/>
              </a:rPr>
              <a:t>. This, in my view, transcends in importance all else. </a:t>
            </a:r>
          </a:p>
          <a:p>
            <a:pPr marL="0" indent="0">
              <a:buNone/>
            </a:pPr>
            <a:r>
              <a:rPr lang="en-GB" sz="2400" b="1" dirty="0">
                <a:solidFill>
                  <a:schemeClr val="accent2"/>
                </a:solidFill>
                <a:latin typeface="Segoe UI"/>
                <a:cs typeface="Segoe UI"/>
              </a:rPr>
              <a:t>Hugh Gaitskell</a:t>
            </a:r>
            <a:r>
              <a:rPr lang="en-GB" sz="2400" dirty="0">
                <a:solidFill>
                  <a:schemeClr val="bg1"/>
                </a:solidFill>
                <a:latin typeface="Segoe UI"/>
                <a:cs typeface="Segoe UI"/>
              </a:rPr>
              <a:t>, </a:t>
            </a:r>
            <a:r>
              <a:rPr lang="en-GB" sz="2400" i="1" dirty="0">
                <a:solidFill>
                  <a:schemeClr val="bg1"/>
                </a:solidFill>
                <a:latin typeface="Segoe UI"/>
                <a:cs typeface="Segoe UI"/>
              </a:rPr>
              <a:t>The Daily Herald</a:t>
            </a:r>
            <a:r>
              <a:rPr lang="en-GB" sz="2400" dirty="0">
                <a:solidFill>
                  <a:schemeClr val="bg1"/>
                </a:solidFill>
                <a:latin typeface="Segoe UI"/>
                <a:cs typeface="Segoe UI"/>
              </a:rPr>
              <a:t>, 1945 (cited in Williams, 1979, p. 217) </a:t>
            </a:r>
          </a:p>
          <a:p>
            <a:endParaRPr lang="en-GB" dirty="0"/>
          </a:p>
        </p:txBody>
      </p:sp>
    </p:spTree>
    <p:extLst>
      <p:ext uri="{BB962C8B-B14F-4D97-AF65-F5344CB8AC3E}">
        <p14:creationId xmlns:p14="http://schemas.microsoft.com/office/powerpoint/2010/main" val="177867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C76EE38-2BC0-B214-461E-F534C1CED7D1}"/>
              </a:ext>
            </a:extLst>
          </p:cNvPr>
          <p:cNvCxnSpPr/>
          <p:nvPr/>
        </p:nvCxnSpPr>
        <p:spPr>
          <a:xfrm flipV="1">
            <a:off x="4419600" y="666750"/>
            <a:ext cx="0" cy="4191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31E28E-B275-F0C4-5876-6A9C1BDA3FB8}"/>
              </a:ext>
            </a:extLst>
          </p:cNvPr>
          <p:cNvCxnSpPr/>
          <p:nvPr/>
        </p:nvCxnSpPr>
        <p:spPr>
          <a:xfrm>
            <a:off x="4781550" y="5057775"/>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4E6E70-7930-08F9-9973-921BE2968E8E}"/>
              </a:ext>
            </a:extLst>
          </p:cNvPr>
          <p:cNvSpPr txBox="1"/>
          <p:nvPr/>
        </p:nvSpPr>
        <p:spPr>
          <a:xfrm>
            <a:off x="5629275" y="5524500"/>
            <a:ext cx="1485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solidFill>
                <a:effectLst/>
                <a:uLnTx/>
                <a:uFillTx/>
                <a:latin typeface="Calibri" panose="020F0502020204030204"/>
                <a:ea typeface="+mn-ea"/>
                <a:cs typeface="+mn-cs"/>
              </a:rPr>
              <a:t>Wealth</a:t>
            </a:r>
          </a:p>
        </p:txBody>
      </p:sp>
      <p:sp>
        <p:nvSpPr>
          <p:cNvPr id="7" name="TextBox 6">
            <a:extLst>
              <a:ext uri="{FF2B5EF4-FFF2-40B4-BE49-F238E27FC236}">
                <a16:creationId xmlns:a16="http://schemas.microsoft.com/office/drawing/2014/main" id="{87BC4546-5284-A872-DB45-FB6BE0B09B5B}"/>
              </a:ext>
            </a:extLst>
          </p:cNvPr>
          <p:cNvSpPr txBox="1"/>
          <p:nvPr/>
        </p:nvSpPr>
        <p:spPr>
          <a:xfrm>
            <a:off x="7115175" y="5524500"/>
            <a:ext cx="1485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Labour</a:t>
            </a:r>
          </a:p>
        </p:txBody>
      </p:sp>
      <p:cxnSp>
        <p:nvCxnSpPr>
          <p:cNvPr id="9" name="Straight Connector 8">
            <a:extLst>
              <a:ext uri="{FF2B5EF4-FFF2-40B4-BE49-F238E27FC236}">
                <a16:creationId xmlns:a16="http://schemas.microsoft.com/office/drawing/2014/main" id="{A8CCDFE8-2F83-227D-DBC9-A24F6C1E2AC6}"/>
              </a:ext>
            </a:extLst>
          </p:cNvPr>
          <p:cNvCxnSpPr>
            <a:cxnSpLocks/>
          </p:cNvCxnSpPr>
          <p:nvPr/>
        </p:nvCxnSpPr>
        <p:spPr>
          <a:xfrm flipV="1">
            <a:off x="6210300" y="2686050"/>
            <a:ext cx="0" cy="23717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72F875-673C-9034-CCFE-184109B8C459}"/>
              </a:ext>
            </a:extLst>
          </p:cNvPr>
          <p:cNvCxnSpPr>
            <a:cxnSpLocks/>
          </p:cNvCxnSpPr>
          <p:nvPr/>
        </p:nvCxnSpPr>
        <p:spPr>
          <a:xfrm flipV="1">
            <a:off x="7677150" y="866775"/>
            <a:ext cx="0" cy="419099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C69E839-273D-B3B6-74B3-E5234E35A62C}"/>
              </a:ext>
            </a:extLst>
          </p:cNvPr>
          <p:cNvSpPr/>
          <p:nvPr/>
        </p:nvSpPr>
        <p:spPr>
          <a:xfrm>
            <a:off x="7581901" y="1141739"/>
            <a:ext cx="190498" cy="171438"/>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7ABB4A9-CC98-E838-5290-F5ECDC376727}"/>
              </a:ext>
            </a:extLst>
          </p:cNvPr>
          <p:cNvSpPr/>
          <p:nvPr/>
        </p:nvSpPr>
        <p:spPr>
          <a:xfrm>
            <a:off x="6134100" y="3343281"/>
            <a:ext cx="190498" cy="17143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17F8936-A784-05FC-6130-7AB8FC4D8F1D}"/>
              </a:ext>
            </a:extLst>
          </p:cNvPr>
          <p:cNvSpPr/>
          <p:nvPr/>
        </p:nvSpPr>
        <p:spPr>
          <a:xfrm>
            <a:off x="6134100" y="2676531"/>
            <a:ext cx="190498" cy="17143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C7C9A27-0791-7152-B55F-0446C41B7651}"/>
              </a:ext>
            </a:extLst>
          </p:cNvPr>
          <p:cNvSpPr txBox="1"/>
          <p:nvPr/>
        </p:nvSpPr>
        <p:spPr>
          <a:xfrm>
            <a:off x="2605090" y="866775"/>
            <a:ext cx="20050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Amount and quality of output and employment</a:t>
            </a:r>
          </a:p>
        </p:txBody>
      </p:sp>
      <p:sp>
        <p:nvSpPr>
          <p:cNvPr id="17" name="TextBox 16">
            <a:extLst>
              <a:ext uri="{FF2B5EF4-FFF2-40B4-BE49-F238E27FC236}">
                <a16:creationId xmlns:a16="http://schemas.microsoft.com/office/drawing/2014/main" id="{9F877F6D-6405-6DDA-49FA-20A8FFE3A3D7}"/>
              </a:ext>
            </a:extLst>
          </p:cNvPr>
          <p:cNvSpPr txBox="1"/>
          <p:nvPr/>
        </p:nvSpPr>
        <p:spPr>
          <a:xfrm>
            <a:off x="9029703" y="5109001"/>
            <a:ext cx="17170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Setting of economy</a:t>
            </a:r>
          </a:p>
        </p:txBody>
      </p:sp>
      <p:sp>
        <p:nvSpPr>
          <p:cNvPr id="18" name="Right Brace 17">
            <a:extLst>
              <a:ext uri="{FF2B5EF4-FFF2-40B4-BE49-F238E27FC236}">
                <a16:creationId xmlns:a16="http://schemas.microsoft.com/office/drawing/2014/main" id="{135EAF91-CDC6-E174-7154-D0267B76C5DB}"/>
              </a:ext>
            </a:extLst>
          </p:cNvPr>
          <p:cNvSpPr/>
          <p:nvPr/>
        </p:nvSpPr>
        <p:spPr>
          <a:xfrm>
            <a:off x="7924800" y="2762250"/>
            <a:ext cx="331465" cy="67626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57A8644-BD2F-1598-5AE0-F54060D8356A}"/>
              </a:ext>
            </a:extLst>
          </p:cNvPr>
          <p:cNvCxnSpPr/>
          <p:nvPr/>
        </p:nvCxnSpPr>
        <p:spPr>
          <a:xfrm>
            <a:off x="4419600" y="3428997"/>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8BABED-3211-7A33-72C4-466B959EF30B}"/>
              </a:ext>
            </a:extLst>
          </p:cNvPr>
          <p:cNvCxnSpPr/>
          <p:nvPr/>
        </p:nvCxnSpPr>
        <p:spPr>
          <a:xfrm>
            <a:off x="4419600" y="2762250"/>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BF0650A-DDE4-5517-34A3-42A65EB21B96}"/>
              </a:ext>
            </a:extLst>
          </p:cNvPr>
          <p:cNvCxnSpPr/>
          <p:nvPr/>
        </p:nvCxnSpPr>
        <p:spPr>
          <a:xfrm>
            <a:off x="4419600" y="1219835"/>
            <a:ext cx="418147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13C2D55C-34B1-1D12-9A64-9B3464FC5E17}"/>
              </a:ext>
            </a:extLst>
          </p:cNvPr>
          <p:cNvSpPr/>
          <p:nvPr/>
        </p:nvSpPr>
        <p:spPr>
          <a:xfrm>
            <a:off x="8432849" y="1257946"/>
            <a:ext cx="333958" cy="150430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74054F8-77B3-39DA-89A3-B33EEE887067}"/>
              </a:ext>
            </a:extLst>
          </p:cNvPr>
          <p:cNvSpPr txBox="1"/>
          <p:nvPr/>
        </p:nvSpPr>
        <p:spPr>
          <a:xfrm>
            <a:off x="8432849" y="2856589"/>
            <a:ext cx="27710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Relative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over-production / excess supply</a:t>
            </a:r>
          </a:p>
        </p:txBody>
      </p:sp>
      <p:sp>
        <p:nvSpPr>
          <p:cNvPr id="25" name="TextBox 24">
            <a:extLst>
              <a:ext uri="{FF2B5EF4-FFF2-40B4-BE49-F238E27FC236}">
                <a16:creationId xmlns:a16="http://schemas.microsoft.com/office/drawing/2014/main" id="{A5F000D6-806F-1E52-2FB9-DD546D9F201C}"/>
              </a:ext>
            </a:extLst>
          </p:cNvPr>
          <p:cNvSpPr txBox="1"/>
          <p:nvPr/>
        </p:nvSpPr>
        <p:spPr>
          <a:xfrm>
            <a:off x="8943391" y="1398748"/>
            <a:ext cx="2771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Absolute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under-production / deficient supply</a:t>
            </a:r>
          </a:p>
        </p:txBody>
      </p:sp>
      <p:sp>
        <p:nvSpPr>
          <p:cNvPr id="8" name="TextBox 7">
            <a:extLst>
              <a:ext uri="{FF2B5EF4-FFF2-40B4-BE49-F238E27FC236}">
                <a16:creationId xmlns:a16="http://schemas.microsoft.com/office/drawing/2014/main" id="{685F4553-D153-EC3E-47D8-EA3E83EC20FD}"/>
              </a:ext>
            </a:extLst>
          </p:cNvPr>
          <p:cNvSpPr txBox="1"/>
          <p:nvPr/>
        </p:nvSpPr>
        <p:spPr>
          <a:xfrm>
            <a:off x="171137" y="666750"/>
            <a:ext cx="243395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rPr>
              <a:t>“a system which robs the nation of its wealth, acts as a drag on industry, and cheats labour of its 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rPr>
              <a:t>Keir Hardie, 1907. </a:t>
            </a:r>
            <a:endParaRPr kumimoji="0" lang="en-GB" sz="32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2" name="Arrow: Right 1">
            <a:extLst>
              <a:ext uri="{FF2B5EF4-FFF2-40B4-BE49-F238E27FC236}">
                <a16:creationId xmlns:a16="http://schemas.microsoft.com/office/drawing/2014/main" id="{6A33D967-F272-0B46-585E-DF3FF5E3B73F}"/>
              </a:ext>
            </a:extLst>
          </p:cNvPr>
          <p:cNvSpPr/>
          <p:nvPr/>
        </p:nvSpPr>
        <p:spPr>
          <a:xfrm rot="5400000">
            <a:off x="6295748" y="2887182"/>
            <a:ext cx="632952" cy="450678"/>
          </a:xfrm>
          <a:prstGeom prst="rightArrow">
            <a:avLst/>
          </a:prstGeom>
          <a:solidFill>
            <a:srgbClr val="DC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56FBD2F6-68B9-F2E4-30E1-488C4E8C05F5}"/>
              </a:ext>
            </a:extLst>
          </p:cNvPr>
          <p:cNvSpPr/>
          <p:nvPr/>
        </p:nvSpPr>
        <p:spPr>
          <a:xfrm rot="16200000">
            <a:off x="6762201" y="2828102"/>
            <a:ext cx="632952" cy="45067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40863A7-ADD8-D1FF-C5DB-63D79D4CEFFC}"/>
              </a:ext>
            </a:extLst>
          </p:cNvPr>
          <p:cNvSpPr/>
          <p:nvPr/>
        </p:nvSpPr>
        <p:spPr>
          <a:xfrm rot="16200000">
            <a:off x="6676916" y="1763078"/>
            <a:ext cx="1466194" cy="4506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34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8" ma:contentTypeDescription="Create a new document." ma:contentTypeScope="" ma:versionID="3b49ee9c148efdb6845907c56ec5eec6">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2979c80377a6e833ac4d2967dca12a94"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c7089a6-7e34-4da5-8d2b-dd7bb62097c5" xsi:nil="true"/>
    <_ip_UnifiedCompliancePolicyProperties xmlns="http://schemas.microsoft.com/sharepoint/v3" xsi:nil="true"/>
    <lcf76f155ced4ddcb4097134ff3c332f xmlns="7f84c06d-aab4-4666-acbc-dd8b8feace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BE541D-B9D5-498D-9C93-56370582D516}">
  <ds:schemaRefs>
    <ds:schemaRef ds:uri="http://schemas.microsoft.com/sharepoint/v3/contenttype/forms"/>
  </ds:schemaRefs>
</ds:datastoreItem>
</file>

<file path=customXml/itemProps2.xml><?xml version="1.0" encoding="utf-8"?>
<ds:datastoreItem xmlns:ds="http://schemas.openxmlformats.org/officeDocument/2006/customXml" ds:itemID="{91D4168C-C2F2-4D9A-A93A-D2EEE9D6B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4c06d-aab4-4666-acbc-dd8b8feace10"/>
    <ds:schemaRef ds:uri="c21c95aa-95dc-4e70-b944-a996db0d6de7"/>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702EDB-78D2-4A9D-A91A-606A9BE432E1}">
  <ds:schemaRefs>
    <ds:schemaRef ds:uri="7f84c06d-aab4-4666-acbc-dd8b8feace10"/>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microsoft.com/sharepoint/v3"/>
    <ds:schemaRef ds:uri="c21c95aa-95dc-4e70-b944-a996db0d6de7"/>
    <ds:schemaRef ds:uri="http://purl.org/dc/elements/1.1/"/>
    <ds:schemaRef ds:uri="http://schemas.openxmlformats.org/package/2006/metadata/core-properties"/>
    <ds:schemaRef ds:uri="4c7089a6-7e34-4da5-8d2b-dd7bb62097c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Widescreen</PresentationFormat>
  <Paragraphs>58</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Rockwell</vt:lpstr>
      <vt:lpstr>Segoe UI</vt:lpstr>
      <vt:lpstr>1_Office Theme</vt:lpstr>
      <vt:lpstr>Office Theme</vt:lpstr>
      <vt:lpstr>From the doom loop to a (global) economy for work not wealth</vt:lpstr>
      <vt:lpstr>Outline</vt:lpstr>
      <vt:lpstr>PowerPoint Presentation</vt:lpstr>
      <vt:lpstr>1. Diagnosis: from power to deficient demand … </vt:lpstr>
      <vt:lpstr>… and excessive private (corporate and household) debt </vt:lpstr>
      <vt:lpstr>2. Results: Doom loop in GDP v boom loop in wealth</vt:lpstr>
      <vt:lpstr>2. Results: Orthodox /supply narrative </vt:lpstr>
      <vt:lpstr>3. Internationalism: past and present. Rebalance power through changed economic relations between nations.</vt:lpstr>
      <vt:lpstr>PowerPoint Presentation</vt:lpstr>
      <vt:lpstr>PowerPoint Presentation</vt:lpstr>
      <vt:lpstr>An internationalism of labour</vt:lpstr>
      <vt:lpstr>Corporate (blue) and household debt (orange) as %GDP</vt:lpstr>
      <vt:lpstr>1. Diagnosis: power/demand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doom loop to a (global) economy for work not wealth</dc:title>
  <dc:creator>Geoff Tily</dc:creator>
  <cp:lastModifiedBy>Jasmin Lukasz</cp:lastModifiedBy>
  <cp:revision>4</cp:revision>
  <cp:lastPrinted>2023-05-24T11:10:07Z</cp:lastPrinted>
  <dcterms:created xsi:type="dcterms:W3CDTF">2023-02-01T13:12:27Z</dcterms:created>
  <dcterms:modified xsi:type="dcterms:W3CDTF">2023-05-30T16:19:24Z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0x010100BA8C43C7D3003748A5DD6B68236E50AD</vt:lpwstr>
  </property>
  <property fmtid="{D5CDD505-2E9C-101B-9397-08002B2CF9AE}" pid="3" name="MediaServiceImageTags">
    <vt:lpwstr/>
  </property>
</Properties>
</file>