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95" r:id="rId2"/>
    <p:sldMasterId id="2147483796" r:id="rId3"/>
    <p:sldMasterId id="2147483797" r:id="rId4"/>
    <p:sldMasterId id="2147483798" r:id="rId5"/>
    <p:sldMasterId id="2147483799" r:id="rId6"/>
    <p:sldMasterId id="214748380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81" r:id="rId9"/>
    <p:sldId id="311" r:id="rId10"/>
    <p:sldId id="309" r:id="rId11"/>
    <p:sldId id="310" r:id="rId12"/>
    <p:sldId id="272" r:id="rId13"/>
    <p:sldId id="307" r:id="rId14"/>
    <p:sldId id="312" r:id="rId15"/>
    <p:sldId id="308" r:id="rId16"/>
    <p:sldId id="288" r:id="rId17"/>
    <p:sldId id="292" r:id="rId18"/>
    <p:sldId id="291" r:id="rId19"/>
    <p:sldId id="287" r:id="rId20"/>
    <p:sldId id="306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7E3E3"/>
    <a:srgbClr val="0000FF"/>
    <a:srgbClr val="15FF7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75700" autoAdjust="0"/>
  </p:normalViewPr>
  <p:slideViewPr>
    <p:cSldViewPr>
      <p:cViewPr varScale="1">
        <p:scale>
          <a:sx n="55" d="100"/>
          <a:sy n="55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92163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491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GB" b="1" dirty="0"/>
          </a:p>
        </p:txBody>
      </p:sp>
      <p:sp>
        <p:nvSpPr>
          <p:cNvPr id="48132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78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11:45-11.48</a:t>
            </a:r>
            <a:endParaRPr lang="en-US"/>
          </a:p>
        </p:txBody>
      </p:sp>
      <p:sp>
        <p:nvSpPr>
          <p:cNvPr id="66564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7797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11:45-11.48</a:t>
            </a:r>
            <a:endParaRPr lang="en-US"/>
          </a:p>
        </p:txBody>
      </p:sp>
      <p:sp>
        <p:nvSpPr>
          <p:cNvPr id="66564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341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12.43</a:t>
            </a:r>
            <a:endParaRPr lang="en-US"/>
          </a:p>
        </p:txBody>
      </p:sp>
      <p:sp>
        <p:nvSpPr>
          <p:cNvPr id="81924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04852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12.43 -12.45</a:t>
            </a:r>
            <a:endParaRPr lang="en-US"/>
          </a:p>
        </p:txBody>
      </p:sp>
      <p:sp>
        <p:nvSpPr>
          <p:cNvPr id="82948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63432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Text Box 4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latin typeface="Arial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1066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5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ltGray">
          <a:xfrm>
            <a:off x="0" y="0"/>
            <a:ext cx="9144000" cy="465296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invGray">
          <a:xfrm>
            <a:off x="0" y="4652963"/>
            <a:ext cx="9144000" cy="46037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1" name="Rectangle 5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7" name="Rectangle 7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9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dt" sz="half" idx="2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9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7999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7999" cmpd="thickThin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3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10/17/2011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gre.ac.uk/about/faculty/eduhea/research/groups/cle/research/hiveped/seminar-one" TargetMode="External"/><Relationship Id="rId2" Type="http://schemas.openxmlformats.org/officeDocument/2006/relationships/hyperlink" Target="http://www.gre.ac.uk/hewp/jhe/programm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2.gre.ac.uk/about/faculty/eduhea/research/groups/cle/research/hiveped/seminar-three-programme" TargetMode="External"/><Relationship Id="rId5" Type="http://schemas.openxmlformats.org/officeDocument/2006/relationships/hyperlink" Target="http://www2.gre.ac.uk/about/faculty/eduhea/research/groups/cle/research/hiveped/seminartwoprogramme" TargetMode="External"/><Relationship Id="rId4" Type="http://schemas.openxmlformats.org/officeDocument/2006/relationships/hyperlink" Target="http://www2.gre.ac.uk/about/faculty/eduhea/research/groups/cle/research/hiveped/seminar-tw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-171450"/>
            <a:ext cx="9144000" cy="5113338"/>
          </a:xfrm>
          <a:prstGeom prst="rect">
            <a:avLst/>
          </a:prstGeom>
          <a:noFill/>
        </p:spPr>
      </p:pic>
      <p:sp>
        <p:nvSpPr>
          <p:cNvPr id="2" name="Picture 3"/>
          <p:cNvSpPr>
            <a:spLocks noGrp="1"/>
          </p:cNvSpPr>
          <p:nvPr>
            <p:ph type="ctrTitle" idx="4294967295"/>
          </p:nvPr>
        </p:nvSpPr>
        <p:spPr>
          <a:xfrm>
            <a:off x="467544" y="0"/>
            <a:ext cx="8280920" cy="647353"/>
          </a:xfrm>
        </p:spPr>
        <p:txBody>
          <a:bodyPr tIns="0" bIns="0" anchor="t">
            <a:noAutofit/>
            <a:sp3d prstMaterial="matte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Greenwich Faculty of Education and Health</a:t>
            </a:r>
            <a:b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Friday 6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March 2015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Grp="1"/>
          </p:cNvSpPr>
          <p:nvPr>
            <p:ph type="subTitle" idx="4294967295"/>
          </p:nvPr>
        </p:nvSpPr>
        <p:spPr>
          <a:xfrm>
            <a:off x="0" y="980728"/>
            <a:ext cx="8892480" cy="1752600"/>
          </a:xfrm>
        </p:spPr>
        <p:txBody>
          <a:bodyPr lIns="118872" tIns="0" rIns="45720" bIns="0" anchor="b"/>
          <a:lstStyle/>
          <a:p>
            <a:pPr marL="0" indent="0" algn="ctr" eaLnBrk="1" hangingPunct="1">
              <a:buFont typeface="Wingdings 2"/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ESRC HIVE-PED </a:t>
            </a:r>
          </a:p>
          <a:p>
            <a:pPr marL="0" indent="0" algn="ctr" eaLnBrk="1" hangingPunct="1">
              <a:buFont typeface="Wingdings 2"/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Research Seminar Series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/>
          </p:cNvSpPr>
          <p:nvPr/>
        </p:nvSpPr>
        <p:spPr>
          <a:xfrm>
            <a:off x="1008063" y="3212976"/>
            <a:ext cx="8135937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5400" b="1" dirty="0" smtClean="0">
                <a:solidFill>
                  <a:schemeClr val="bg1"/>
                </a:solidFill>
                <a:latin typeface="Corbel"/>
              </a:rPr>
              <a:t>Professor </a:t>
            </a:r>
            <a:r>
              <a:rPr lang="en-GB" sz="5400" b="1" dirty="0">
                <a:solidFill>
                  <a:schemeClr val="bg1"/>
                </a:solidFill>
                <a:latin typeface="Corbel"/>
              </a:rPr>
              <a:t>Jill Jameson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latin typeface="Corbel"/>
              </a:rPr>
              <a:t>Professor of </a:t>
            </a:r>
            <a:r>
              <a:rPr lang="en-GB" sz="1600" b="1" dirty="0">
                <a:latin typeface="Corbel"/>
              </a:rPr>
              <a:t>Education , University of Greenwich </a:t>
            </a:r>
            <a:endParaRPr lang="en-US" sz="1600" b="1" dirty="0">
              <a:latin typeface="Corbel"/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641350" y="3338513"/>
            <a:ext cx="474663" cy="307975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 b="8366"/>
          <a:stretch>
            <a:fillRect/>
          </a:stretch>
        </p:blipFill>
        <p:spPr bwMode="auto">
          <a:xfrm>
            <a:off x="323850" y="3789363"/>
            <a:ext cx="1404938" cy="933450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 b="8366"/>
          <a:stretch>
            <a:fillRect/>
          </a:stretch>
        </p:blipFill>
        <p:spPr bwMode="auto">
          <a:xfrm rot="2077445">
            <a:off x="250825" y="4797425"/>
            <a:ext cx="1192213" cy="792163"/>
          </a:xfrm>
          <a:prstGeom prst="rect">
            <a:avLst/>
          </a:prstGeom>
          <a:noFill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 b="8366"/>
          <a:stretch>
            <a:fillRect/>
          </a:stretch>
        </p:blipFill>
        <p:spPr bwMode="auto">
          <a:xfrm rot="666497">
            <a:off x="228600" y="4303713"/>
            <a:ext cx="909638" cy="590550"/>
          </a:xfrm>
          <a:prstGeom prst="rect">
            <a:avLst/>
          </a:prstGeom>
          <a:noFill/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1793875" y="4418013"/>
            <a:ext cx="474663" cy="307975"/>
          </a:xfrm>
          <a:prstGeom prst="rect">
            <a:avLst/>
          </a:prstGeom>
          <a:noFill/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30163" y="3481388"/>
            <a:ext cx="474662" cy="309562"/>
          </a:xfrm>
          <a:prstGeom prst="rect">
            <a:avLst/>
          </a:prstGeom>
          <a:noFill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1290638" y="4849813"/>
            <a:ext cx="474662" cy="309562"/>
          </a:xfrm>
          <a:prstGeom prst="rect">
            <a:avLst/>
          </a:prstGeom>
          <a:noFill/>
        </p:spPr>
      </p:pic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4" cstate="print"/>
          <a:srcRect b="8366"/>
          <a:stretch>
            <a:fillRect/>
          </a:stretch>
        </p:blipFill>
        <p:spPr bwMode="auto">
          <a:xfrm rot="839154">
            <a:off x="714375" y="6002338"/>
            <a:ext cx="474663" cy="307975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/>
          </p:cNvSpPr>
          <p:nvPr/>
        </p:nvSpPr>
        <p:spPr>
          <a:xfrm>
            <a:off x="1008063" y="5105400"/>
            <a:ext cx="8135937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latin typeface="Corbe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orbel"/>
              </a:rPr>
              <a:t>Director</a:t>
            </a:r>
            <a:r>
              <a:rPr lang="en-GB" sz="2800" b="1" dirty="0">
                <a:solidFill>
                  <a:schemeClr val="bg1"/>
                </a:solidFill>
                <a:latin typeface="Corbel"/>
              </a:rPr>
              <a:t>, Centre for Leadership and </a:t>
            </a:r>
            <a:r>
              <a:rPr lang="en-GB" sz="2800" b="1" dirty="0" smtClean="0">
                <a:solidFill>
                  <a:schemeClr val="bg1"/>
                </a:solidFill>
                <a:latin typeface="Corbel"/>
              </a:rPr>
              <a:t>Enterprise</a:t>
            </a:r>
            <a:endParaRPr lang="en-GB" sz="2800" b="1" dirty="0">
              <a:solidFill>
                <a:schemeClr val="bg1"/>
              </a:solidFill>
              <a:latin typeface="Corbe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orbel"/>
              </a:rPr>
              <a:t>Professor of </a:t>
            </a:r>
            <a:r>
              <a:rPr lang="en-GB" sz="2800" b="1" dirty="0">
                <a:solidFill>
                  <a:schemeClr val="bg1"/>
                </a:solidFill>
                <a:latin typeface="Corbel"/>
              </a:rPr>
              <a:t>Education , University of Greenwich </a:t>
            </a:r>
            <a:endParaRPr lang="en-US" sz="2800" b="1" dirty="0">
              <a:solidFill>
                <a:schemeClr val="bg1"/>
              </a:solidFill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8" y="695029"/>
            <a:ext cx="135255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132720"/>
          </a:xfrm>
        </p:spPr>
        <p:txBody>
          <a:bodyPr tIns="0" rIns="91440"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7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4700" dirty="0" smtClean="0">
                <a:solidFill>
                  <a:schemeClr val="bg1"/>
                </a:solidFill>
                <a:latin typeface="+mj-lt"/>
              </a:rPr>
              <a:t>Conclusions </a:t>
            </a:r>
            <a:endParaRPr lang="en-US" sz="4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civil_tetris_1796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667000"/>
            <a:ext cx="3168396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9466" y="332656"/>
            <a:ext cx="8961749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5600" indent="-355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</a:rPr>
              <a:t>Concluding </a:t>
            </a:r>
            <a:r>
              <a:rPr lang="en-US" sz="4000" b="1" dirty="0" smtClean="0">
                <a:solidFill>
                  <a:srgbClr val="FF0000"/>
                </a:solidFill>
              </a:rPr>
              <a:t>Remarks </a:t>
            </a: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</a:rPr>
              <a:t>Evaluation</a:t>
            </a:r>
            <a:endParaRPr lang="en-US" sz="4000" b="1" dirty="0">
              <a:solidFill>
                <a:srgbClr val="FF0000"/>
              </a:solidFill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3200" b="1" dirty="0"/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latin typeface="Calibri" pitchFamily="34" charset="0"/>
              </a:rPr>
              <a:t>What </a:t>
            </a:r>
            <a:r>
              <a:rPr lang="en-GB" sz="3200" b="1" dirty="0" smtClean="0">
                <a:latin typeface="Calibri" pitchFamily="34" charset="0"/>
              </a:rPr>
              <a:t>strengths </a:t>
            </a:r>
            <a:r>
              <a:rPr lang="en-GB" sz="3200" b="1" dirty="0">
                <a:latin typeface="Calibri" pitchFamily="34" charset="0"/>
              </a:rPr>
              <a:t>and opportunities </a:t>
            </a:r>
            <a:r>
              <a:rPr lang="en-GB" sz="3200" dirty="0" smtClean="0">
                <a:latin typeface="Calibri" pitchFamily="34" charset="0"/>
              </a:rPr>
              <a:t>identified re. 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latin typeface="Calibri" pitchFamily="34" charset="0"/>
              </a:rPr>
              <a:t>Journeys to Higher Education? (e.g. Apprenticeships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latin typeface="Calibri" pitchFamily="34" charset="0"/>
              </a:rPr>
              <a:t>re. social mobility; FE-HE progression over 5 years; 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latin typeface="Calibri" pitchFamily="34" charset="0"/>
              </a:rPr>
              <a:t>BME groups in FE; % to FE and % to HEI unchanged)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latin typeface="Calibri" pitchFamily="34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latin typeface="Calibri" pitchFamily="34" charset="0"/>
              </a:rPr>
              <a:t>Learn from data to take forward </a:t>
            </a:r>
            <a:r>
              <a:rPr lang="en-GB" sz="3200" b="1" dirty="0" smtClean="0">
                <a:latin typeface="Calibri" pitchFamily="34" charset="0"/>
              </a:rPr>
              <a:t>new strategy</a:t>
            </a:r>
            <a:endParaRPr lang="en-GB" sz="3200" dirty="0">
              <a:latin typeface="Calibri" pitchFamily="34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latin typeface="Calibri" pitchFamily="34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latin typeface="Calibri" pitchFamily="34" charset="0"/>
              </a:rPr>
              <a:t>Identify people</a:t>
            </a:r>
            <a:r>
              <a:rPr lang="en-GB" sz="3200" dirty="0">
                <a:latin typeface="Calibri" pitchFamily="34" charset="0"/>
              </a:rPr>
              <a:t>, resources and tools </a:t>
            </a:r>
            <a:r>
              <a:rPr lang="en-GB" sz="3200" dirty="0" smtClean="0">
                <a:latin typeface="Calibri" pitchFamily="34" charset="0"/>
              </a:rPr>
              <a:t>needed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 smtClean="0">
              <a:latin typeface="Calibri" pitchFamily="34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latin typeface="Calibri" pitchFamily="34" charset="0"/>
              </a:rPr>
              <a:t>Deliver key messages for learners and the public</a:t>
            </a:r>
            <a:endParaRPr lang="en-US" sz="3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endParaRPr lang="en-GB" sz="2800" b="1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itchFamily="34" charset="0"/>
              </a:rPr>
              <a:t> 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23528" y="2780928"/>
            <a:ext cx="856912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Symbol"/>
              <a:buChar char="·"/>
            </a:pPr>
            <a:endParaRPr lang="en-GB" sz="2800" b="1" dirty="0" smtClean="0">
              <a:solidFill>
                <a:srgbClr val="000000"/>
              </a:solidFill>
              <a:latin typeface="Corbel"/>
              <a:ea typeface="Times New Roman"/>
            </a:endParaRPr>
          </a:p>
          <a:p>
            <a:pPr marL="252000" indent="-342900" fontAlgn="base">
              <a:spcBef>
                <a:spcPts val="1200"/>
              </a:spcBef>
              <a:spcAft>
                <a:spcPct val="0"/>
              </a:spcAft>
              <a:buFont typeface="Symbol"/>
              <a:buChar char="·"/>
            </a:pPr>
            <a:r>
              <a:rPr lang="en-GB" sz="3200" b="1" dirty="0" smtClean="0">
                <a:solidFill>
                  <a:schemeClr val="bg1"/>
                </a:solidFill>
                <a:latin typeface="Corbel"/>
                <a:ea typeface="Times New Roman"/>
              </a:rPr>
              <a:t>Further detailed interrogation of data</a:t>
            </a:r>
          </a:p>
          <a:p>
            <a:pPr marL="252000" indent="-342900" fontAlgn="base">
              <a:spcBef>
                <a:spcPts val="1200"/>
              </a:spcBef>
              <a:spcAft>
                <a:spcPct val="0"/>
              </a:spcAft>
              <a:buFont typeface="Symbol"/>
              <a:buChar char="·"/>
            </a:pPr>
            <a:r>
              <a:rPr lang="en-GB" sz="3200" b="1" dirty="0" smtClean="0">
                <a:solidFill>
                  <a:schemeClr val="bg1"/>
                </a:solidFill>
                <a:latin typeface="Corbel"/>
                <a:ea typeface="Times New Roman"/>
              </a:rPr>
              <a:t>BIS reports key findings for FECs and HEIs</a:t>
            </a:r>
          </a:p>
          <a:p>
            <a:pPr marL="252000" indent="-342900" fontAlgn="base">
              <a:spcBef>
                <a:spcPts val="1200"/>
              </a:spcBef>
              <a:spcAft>
                <a:spcPct val="0"/>
              </a:spcAft>
              <a:buFont typeface="Symbol"/>
              <a:buChar char="·"/>
            </a:pPr>
            <a:r>
              <a:rPr lang="en-GB" sz="3200" b="1" dirty="0" smtClean="0">
                <a:solidFill>
                  <a:schemeClr val="bg1"/>
                </a:solidFill>
                <a:latin typeface="Corbel"/>
                <a:ea typeface="Times New Roman"/>
              </a:rPr>
              <a:t>New partnerships for progression</a:t>
            </a:r>
          </a:p>
          <a:p>
            <a:pPr marL="252000" indent="-342900" fontAlgn="base">
              <a:spcBef>
                <a:spcPts val="1200"/>
              </a:spcBef>
              <a:spcAft>
                <a:spcPct val="0"/>
              </a:spcAft>
              <a:buFont typeface="Symbol"/>
              <a:buChar char="·"/>
            </a:pPr>
            <a:r>
              <a:rPr lang="en-GB" sz="3200" b="1" dirty="0" smtClean="0">
                <a:solidFill>
                  <a:schemeClr val="bg1"/>
                </a:solidFill>
                <a:latin typeface="Corbel"/>
                <a:ea typeface="Times New Roman"/>
              </a:rPr>
              <a:t>Funds for further progression research</a:t>
            </a:r>
          </a:p>
          <a:p>
            <a:pPr marL="252000" indent="-342900" fontAlgn="base">
              <a:spcBef>
                <a:spcPts val="1200"/>
              </a:spcBef>
              <a:spcAft>
                <a:spcPct val="0"/>
              </a:spcAft>
              <a:buFont typeface="Symbol"/>
              <a:buChar char="·"/>
            </a:pPr>
            <a:r>
              <a:rPr lang="en-GB" sz="3200" b="1" dirty="0" smtClean="0">
                <a:solidFill>
                  <a:schemeClr val="bg1"/>
                </a:solidFill>
                <a:latin typeface="Corbel"/>
                <a:ea typeface="Times New Roman"/>
              </a:rPr>
              <a:t>Enable expansion in learner opportunities</a:t>
            </a:r>
            <a:endParaRPr lang="en-GB" sz="3200" b="1" dirty="0">
              <a:solidFill>
                <a:schemeClr val="bg1"/>
              </a:solidFill>
              <a:latin typeface="Corbel"/>
              <a:ea typeface="Times New Roman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0000"/>
              </a:solidFill>
              <a:latin typeface="Corbel"/>
              <a:ea typeface="Times New Roman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Symbol"/>
              <a:buChar char="·"/>
            </a:pPr>
            <a:endParaRPr lang="en-US" sz="3200" b="1" dirty="0">
              <a:solidFill>
                <a:srgbClr val="000000"/>
              </a:solidFill>
              <a:latin typeface="Corbel"/>
              <a:ea typeface="Times New Roman"/>
            </a:endParaRPr>
          </a:p>
        </p:txBody>
      </p:sp>
      <p:sp>
        <p:nvSpPr>
          <p:cNvPr id="5" name="Pictur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16224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</p:spPr>
        <p:txBody>
          <a:bodyPr tIns="0" rIns="9144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tx1"/>
                </a:solidFill>
                <a:latin typeface="+mn-lt"/>
              </a:rPr>
              <a:t>                </a:t>
            </a:r>
            <a:r>
              <a:rPr lang="en-GB" sz="4800" dirty="0" smtClean="0">
                <a:solidFill>
                  <a:schemeClr val="bg1"/>
                </a:solidFill>
                <a:latin typeface="+mn-lt"/>
              </a:rPr>
              <a:t>Recommendations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060" name="Rectangle 4"/>
          <p:cNvSpPr>
            <a:spLocks noGrp="1"/>
          </p:cNvSpPr>
          <p:nvPr>
            <p:ph type="body" idx="4294967295"/>
          </p:nvPr>
        </p:nvSpPr>
        <p:spPr>
          <a:xfrm>
            <a:off x="0" y="2420938"/>
            <a:ext cx="9144000" cy="685800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31750" cap="rnd">
            <a:solidFill>
              <a:srgbClr val="000000"/>
            </a:solidFill>
            <a:round/>
          </a:ln>
        </p:spPr>
        <p:txBody>
          <a:bodyPr lIns="146304" tIns="0" rIns="45720" bIns="0"/>
          <a:lstStyle/>
          <a:p>
            <a:pPr marL="0" indent="0" eaLnBrk="1" hangingPunct="1">
              <a:buFont typeface="Wingdings 2"/>
              <a:buNone/>
            </a:pPr>
            <a:endParaRPr lang="en-GB" sz="800" b="1" dirty="0">
              <a:cs typeface="Times New Roman"/>
            </a:endParaRPr>
          </a:p>
          <a:p>
            <a:pPr marL="0" indent="0" algn="ctr" eaLnBrk="1" hangingPunct="1">
              <a:buFont typeface="Wingdings 2"/>
              <a:buNone/>
            </a:pPr>
            <a:endParaRPr lang="en-GB" sz="2800" b="1" dirty="0">
              <a:solidFill>
                <a:srgbClr val="15FF7F"/>
              </a:solidFill>
              <a:cs typeface="Times New Roman"/>
            </a:endParaRPr>
          </a:p>
          <a:p>
            <a:pPr marL="0" indent="0" algn="ctr" eaLnBrk="1" hangingPunct="1">
              <a:buFont typeface="Wingdings 2"/>
              <a:buNone/>
            </a:pPr>
            <a:endParaRPr lang="en-US" sz="2800" b="1" dirty="0">
              <a:solidFill>
                <a:srgbClr val="15FF7F"/>
              </a:solidFill>
              <a:cs typeface="Times New Roman"/>
            </a:endParaRPr>
          </a:p>
          <a:p>
            <a:pPr marL="0" indent="0" eaLnBrk="1" hangingPunct="1">
              <a:buFont typeface="Wingdings 2"/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487363"/>
            <a:ext cx="882015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F0000"/>
                </a:solidFill>
                <a:latin typeface="Calibri"/>
              </a:rPr>
              <a:t>References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Calibri"/>
              </a:rPr>
              <a:t>Joslin</a:t>
            </a:r>
            <a:r>
              <a:rPr lang="en-GB" sz="2000" dirty="0" smtClean="0">
                <a:latin typeface="Calibri"/>
              </a:rPr>
              <a:t>, H., and Smith, S. (2011). </a:t>
            </a:r>
            <a:r>
              <a:rPr lang="en-GB" sz="2000" i="1" dirty="0" smtClean="0">
                <a:latin typeface="Calibri"/>
              </a:rPr>
              <a:t>Apprentice Progression Tracking Research Project Report.</a:t>
            </a:r>
            <a:r>
              <a:rPr lang="en-GB" sz="2000" dirty="0" smtClean="0">
                <a:latin typeface="Calibri"/>
              </a:rPr>
              <a:t> London: University of Greenwich.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Calibri"/>
              </a:rPr>
              <a:t>Joslin</a:t>
            </a:r>
            <a:r>
              <a:rPr lang="en-US" sz="2000" dirty="0" smtClean="0">
                <a:latin typeface="Calibri"/>
              </a:rPr>
              <a:t>, H. and Smith, S. (2013). </a:t>
            </a:r>
            <a:r>
              <a:rPr lang="en-US" sz="2000" i="1" dirty="0" smtClean="0">
                <a:latin typeface="Calibri"/>
              </a:rPr>
              <a:t>Progression of London College Level 3 Learners to HE. </a:t>
            </a:r>
            <a:r>
              <a:rPr lang="en-US" sz="2000" dirty="0" smtClean="0">
                <a:latin typeface="Calibri"/>
              </a:rPr>
              <a:t>Linking London Research Report.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Calibri"/>
              </a:rPr>
              <a:t>Joslin</a:t>
            </a:r>
            <a:r>
              <a:rPr lang="en-GB" sz="2000" dirty="0" smtClean="0">
                <a:latin typeface="Calibri"/>
              </a:rPr>
              <a:t>, H., &amp; Smith, S. (2013). </a:t>
            </a:r>
            <a:r>
              <a:rPr lang="en-GB" sz="2000" i="1" dirty="0" smtClean="0">
                <a:latin typeface="Calibri"/>
              </a:rPr>
              <a:t>The Progression of Apprentices into Higher Education</a:t>
            </a:r>
            <a:r>
              <a:rPr lang="en-GB" sz="2000" dirty="0" smtClean="0">
                <a:latin typeface="Calibri"/>
              </a:rPr>
              <a:t>. BIS.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/>
              </a:rPr>
              <a:t>King, G., </a:t>
            </a:r>
            <a:r>
              <a:rPr lang="en-US" sz="2000" dirty="0" err="1" smtClean="0">
                <a:latin typeface="Calibri"/>
              </a:rPr>
              <a:t>Servais</a:t>
            </a:r>
            <a:r>
              <a:rPr lang="en-US" sz="2000" dirty="0" smtClean="0">
                <a:latin typeface="Calibri"/>
              </a:rPr>
              <a:t>, M., Currie, M., </a:t>
            </a:r>
            <a:r>
              <a:rPr lang="en-US" sz="2000" dirty="0" err="1" smtClean="0">
                <a:latin typeface="Calibri"/>
              </a:rPr>
              <a:t>Kertoy</a:t>
            </a:r>
            <a:r>
              <a:rPr lang="en-US" sz="2000" dirty="0" smtClean="0">
                <a:latin typeface="Calibri"/>
              </a:rPr>
              <a:t>, M., Law, M., Rosenbaum, P., </a:t>
            </a:r>
            <a:r>
              <a:rPr lang="en-US" sz="2000" dirty="0" err="1" smtClean="0">
                <a:latin typeface="Calibri"/>
              </a:rPr>
              <a:t>Specht</a:t>
            </a:r>
            <a:r>
              <a:rPr lang="en-US" sz="2000" dirty="0" smtClean="0">
                <a:latin typeface="Calibri"/>
              </a:rPr>
              <a:t>, J., Willoughby, T., </a:t>
            </a:r>
            <a:r>
              <a:rPr lang="en-US" sz="2000" dirty="0" err="1" smtClean="0">
                <a:latin typeface="Calibri"/>
              </a:rPr>
              <a:t>Forchuk</a:t>
            </a:r>
            <a:r>
              <a:rPr lang="en-US" sz="2000" dirty="0" smtClean="0">
                <a:latin typeface="Calibri"/>
              </a:rPr>
              <a:t>, C., &amp; Chalmers, H. (2003). </a:t>
            </a:r>
            <a:r>
              <a:rPr lang="en-US" sz="2000" i="1" dirty="0" smtClean="0">
                <a:latin typeface="Calibri"/>
              </a:rPr>
              <a:t>The Community Impacts of Research Oriented Partnerships</a:t>
            </a:r>
            <a:r>
              <a:rPr lang="en-US" sz="2000" dirty="0" smtClean="0">
                <a:latin typeface="Calibri"/>
              </a:rPr>
              <a:t> (The CIROP Measure). Accessed 17 Oct 2011: www.impactmeasure.org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alibri"/>
              </a:rPr>
              <a:t> </a:t>
            </a:r>
            <a:endParaRPr lang="en-US" b="1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333137"/>
            <a:ext cx="882015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/>
              </a:rPr>
              <a:t>Jameson, J. (2008) </a:t>
            </a:r>
            <a:r>
              <a:rPr lang="en-US" sz="2000" i="1" dirty="0" smtClean="0">
                <a:latin typeface="Calibri"/>
              </a:rPr>
              <a:t>Leadership: Professional communities of leadership practice in post-compulsory education,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Stirling</a:t>
            </a:r>
            <a:r>
              <a:rPr lang="en-US" sz="2000" dirty="0" smtClean="0">
                <a:latin typeface="Calibri"/>
              </a:rPr>
              <a:t> University: </a:t>
            </a:r>
            <a:r>
              <a:rPr lang="en-US" sz="2000" dirty="0" err="1" smtClean="0">
                <a:latin typeface="Calibri"/>
              </a:rPr>
              <a:t>ESCalate</a:t>
            </a:r>
            <a:r>
              <a:rPr lang="en-US" sz="2000" dirty="0" smtClean="0">
                <a:latin typeface="Calibri"/>
              </a:rPr>
              <a:t>: Discussions in Education Series: HE Subject Centre for Education.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"/>
              </a:rPr>
              <a:t>Jameson, J. and Hillier, Y. (2003) </a:t>
            </a:r>
            <a:r>
              <a:rPr lang="en-GB" sz="2000" i="1" dirty="0" smtClean="0">
                <a:latin typeface="Calibri"/>
              </a:rPr>
              <a:t>Researching Post-compulsory Education</a:t>
            </a:r>
            <a:r>
              <a:rPr lang="en-GB" sz="2000" dirty="0" smtClean="0">
                <a:latin typeface="Calibri"/>
              </a:rPr>
              <a:t>.   Research Methods Series. London: Continuum.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"/>
              </a:rPr>
              <a:t>Evans, K. </a:t>
            </a:r>
            <a:r>
              <a:rPr lang="en-GB" sz="2000" dirty="0" err="1" smtClean="0">
                <a:latin typeface="Calibri"/>
              </a:rPr>
              <a:t>Schoon</a:t>
            </a:r>
            <a:r>
              <a:rPr lang="en-GB" sz="2000" dirty="0" smtClean="0">
                <a:latin typeface="Calibri"/>
              </a:rPr>
              <a:t> I and </a:t>
            </a:r>
            <a:r>
              <a:rPr lang="en-GB" sz="2000" dirty="0" err="1" smtClean="0">
                <a:latin typeface="Calibri"/>
              </a:rPr>
              <a:t>Weale</a:t>
            </a:r>
            <a:r>
              <a:rPr lang="en-GB" sz="2000" dirty="0" smtClean="0">
                <a:latin typeface="Calibri"/>
              </a:rPr>
              <a:t> M. (2013) 'Can Lifelong Learning Reshape Life Chances?' </a:t>
            </a:r>
            <a:r>
              <a:rPr lang="en-GB" sz="2000" i="1" dirty="0" smtClean="0">
                <a:latin typeface="Calibri"/>
              </a:rPr>
              <a:t>British Journal of Educational Studies</a:t>
            </a:r>
            <a:r>
              <a:rPr lang="en-GB" sz="2000" dirty="0" smtClean="0">
                <a:latin typeface="Calibri"/>
              </a:rPr>
              <a:t>. 61, 2.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"/>
              </a:rPr>
              <a:t>Francis, B. (2012). </a:t>
            </a:r>
            <a:r>
              <a:rPr lang="en-GB" sz="2000" i="1" dirty="0" smtClean="0">
                <a:latin typeface="Calibri"/>
              </a:rPr>
              <a:t>Identities and Practices of High Achieving Pupils. </a:t>
            </a:r>
            <a:r>
              <a:rPr lang="en-GB" sz="2000" dirty="0" smtClean="0">
                <a:latin typeface="Calibri"/>
              </a:rPr>
              <a:t>London: Continuum.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"/>
              </a:rPr>
              <a:t>Fuller, A., &amp; </a:t>
            </a:r>
            <a:r>
              <a:rPr lang="en-GB" sz="2000" dirty="0" err="1" smtClean="0">
                <a:latin typeface="Calibri"/>
              </a:rPr>
              <a:t>Unwin</a:t>
            </a:r>
            <a:r>
              <a:rPr lang="en-GB" sz="2000" dirty="0" smtClean="0">
                <a:latin typeface="Calibri"/>
              </a:rPr>
              <a:t>, L. (2012) </a:t>
            </a:r>
            <a:r>
              <a:rPr lang="en-GB" sz="2000" i="1" dirty="0" smtClean="0">
                <a:latin typeface="Calibri"/>
              </a:rPr>
              <a:t>Banging on the Door of the University: The Complexities of Progression from Apprenticeship and other Vocational Programmes in England. </a:t>
            </a:r>
            <a:r>
              <a:rPr lang="en-GB" sz="2000" dirty="0" smtClean="0">
                <a:latin typeface="Calibri"/>
              </a:rPr>
              <a:t>SKOPE Monograph No. 14 LLAKES Centre, Institute of Education and the University of Southampton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0526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bg1"/>
                </a:solidFill>
              </a:rPr>
              <a:t>Seminar Four</a:t>
            </a: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Crafty work: re-forming, re-making &amp; re-thinking vocational &amp; technical education 2010-15</a:t>
            </a: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Friday 6 March 2015 University of Greenwich 11.00 – 3.00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Devonport House, King William Walk, Greenwich, London, SE10 9JW</a:t>
            </a: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</a:rPr>
              <a:t/>
            </a:r>
            <a:br>
              <a:rPr lang="en-GB" sz="67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C:\Users\Hugh\AppData\Local\Microsoft\Windows\INetCache\IE\08CF2R9O\C&amp;G_FC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808312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marL="533400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bg1"/>
                </a:solidFill>
              </a:rPr>
              <a:t>ESRC  Research Series Vision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:</a:t>
            </a:r>
            <a:br>
              <a:rPr lang="en-GB" sz="5400" dirty="0" smtClean="0">
                <a:solidFill>
                  <a:schemeClr val="bg1"/>
                </a:solidFill>
                <a:latin typeface="+mj-lt"/>
              </a:rPr>
            </a:br>
            <a:r>
              <a:rPr lang="en-GB" sz="4000" dirty="0" smtClean="0">
                <a:solidFill>
                  <a:schemeClr val="bg1"/>
                </a:solidFill>
              </a:rPr>
              <a:t>'HIVE-PED: Higher Vocational Education and Pedagogy in England 2013-16’</a:t>
            </a:r>
            <a:r>
              <a:rPr lang="en-GB" sz="3600" i="1" dirty="0" smtClean="0">
                <a:solidFill>
                  <a:schemeClr val="bg1"/>
                </a:solidFill>
              </a:rPr>
              <a:t/>
            </a:r>
            <a:br>
              <a:rPr lang="en-GB" sz="3600" i="1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nine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expert research seminars/ events 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</a:t>
            </a:r>
            <a:r>
              <a:rPr lang="en-GB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overarching research themes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parity, progression and social mobility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 fontScale="90000"/>
          </a:bodyPr>
          <a:lstStyle/>
          <a:p>
            <a:pPr marL="361950"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GB" sz="4900" dirty="0" smtClean="0">
                <a:solidFill>
                  <a:schemeClr val="bg1"/>
                </a:solidFill>
              </a:rPr>
              <a:t>   </a:t>
            </a:r>
            <a:r>
              <a:rPr lang="en-GB" sz="5400" dirty="0" smtClean="0">
                <a:solidFill>
                  <a:schemeClr val="bg1"/>
                </a:solidFill>
              </a:rPr>
              <a:t>Series sub-themes</a:t>
            </a: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* Parity, vocational </a:t>
            </a:r>
            <a:r>
              <a:rPr lang="en-GB" sz="3600" dirty="0" smtClean="0">
                <a:solidFill>
                  <a:srgbClr val="15FF7F"/>
                </a:solidFill>
              </a:rPr>
              <a:t>pedagogy</a:t>
            </a:r>
            <a:r>
              <a:rPr lang="en-GB" sz="3600" dirty="0" smtClean="0">
                <a:solidFill>
                  <a:schemeClr val="bg1"/>
                </a:solidFill>
              </a:rPr>
              <a:t>, leadership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* Democratic citizenship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* Progression into HE, social </a:t>
            </a:r>
            <a:r>
              <a:rPr lang="en-GB" sz="3600" dirty="0" smtClean="0">
                <a:solidFill>
                  <a:srgbClr val="FF0000"/>
                </a:solidFill>
              </a:rPr>
              <a:t>mobility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* Professionalism, HIVE qualifications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* Changing the training culture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* Student </a:t>
            </a:r>
            <a:r>
              <a:rPr lang="en-GB" sz="3600" dirty="0" smtClean="0">
                <a:solidFill>
                  <a:srgbClr val="FFFF00"/>
                </a:solidFill>
              </a:rPr>
              <a:t>success</a:t>
            </a:r>
            <a:r>
              <a:rPr lang="en-GB" sz="3600" dirty="0" smtClean="0">
                <a:solidFill>
                  <a:schemeClr val="bg1"/>
                </a:solidFill>
              </a:rPr>
              <a:t> in and beyond HE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  * Motivation, trust and drop-out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25344"/>
          </a:xfrm>
          <a:solidFill>
            <a:schemeClr val="tx1"/>
          </a:solidFill>
        </p:spPr>
        <p:txBody>
          <a:bodyPr tIns="0" rIns="91440" bIns="0" anchor="t">
            <a:normAutofit/>
          </a:bodyPr>
          <a:lstStyle/>
          <a:p>
            <a:pPr marL="17145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bg1"/>
                </a:solidFill>
              </a:rPr>
              <a:t>C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ontextual </a:t>
            </a:r>
            <a:r>
              <a:rPr lang="en-GB" sz="5400" dirty="0" smtClean="0">
                <a:solidFill>
                  <a:schemeClr val="bg1"/>
                </a:solidFill>
              </a:rPr>
              <a:t>f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actors:</a:t>
            </a:r>
            <a:br>
              <a:rPr lang="en-GB" sz="5400" dirty="0" smtClean="0">
                <a:solidFill>
                  <a:schemeClr val="bg1"/>
                </a:solidFill>
                <a:latin typeface="+mj-lt"/>
              </a:rPr>
            </a:br>
            <a:r>
              <a:rPr lang="en-GB" sz="3600" dirty="0" smtClean="0">
                <a:solidFill>
                  <a:schemeClr val="bg1"/>
                </a:solidFill>
              </a:rPr>
              <a:t>* </a:t>
            </a:r>
            <a:r>
              <a:rPr lang="en-GB" sz="3600" dirty="0" smtClean="0">
                <a:solidFill>
                  <a:srgbClr val="FFFF00"/>
                </a:solidFill>
              </a:rPr>
              <a:t>election</a:t>
            </a:r>
            <a:r>
              <a:rPr lang="en-GB" sz="3600" dirty="0" smtClean="0">
                <a:solidFill>
                  <a:schemeClr val="bg1"/>
                </a:solidFill>
              </a:rPr>
              <a:t>, roles FE, HE, employers, govt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challenges </a:t>
            </a:r>
            <a:r>
              <a:rPr lang="en-GB" sz="4000" dirty="0" smtClean="0">
                <a:solidFill>
                  <a:schemeClr val="bg1"/>
                </a:solidFill>
                <a:latin typeface="+mn-lt"/>
              </a:rPr>
              <a:t>££</a:t>
            </a:r>
            <a:r>
              <a:rPr lang="en-GB" sz="3600" dirty="0" smtClean="0">
                <a:solidFill>
                  <a:schemeClr val="bg1"/>
                </a:solidFill>
              </a:rPr>
              <a:t> cuts, global </a:t>
            </a:r>
            <a:r>
              <a:rPr lang="en-GB" sz="3600" dirty="0" smtClean="0">
                <a:solidFill>
                  <a:srgbClr val="FF00FF"/>
                </a:solidFill>
              </a:rPr>
              <a:t>competition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‘training</a:t>
            </a:r>
            <a:r>
              <a:rPr lang="en-GB" sz="3600" dirty="0" smtClean="0">
                <a:solidFill>
                  <a:srgbClr val="FF0000"/>
                </a:solidFill>
              </a:rPr>
              <a:t> without jobs</a:t>
            </a:r>
            <a:r>
              <a:rPr lang="en-GB" sz="3600" dirty="0" smtClean="0">
                <a:solidFill>
                  <a:schemeClr val="bg1"/>
                </a:solidFill>
              </a:rPr>
              <a:t>’/robbery issues 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stratification of elites, social inequity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UK-EU-international debates, models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* research of partners: see website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882047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89013" lvl="1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BUT exciting potential of new research, new partnerships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812800" lvl="1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/>
          </a:p>
          <a:p>
            <a:pPr marL="889000" lvl="2" indent="6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/>
              <a:t>New understandings of Apprenticeships </a:t>
            </a:r>
          </a:p>
          <a:p>
            <a:pPr marL="889000" lvl="2" indent="6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/>
              <a:t>key Progression and employment issues: longitudinal tracking; data mining</a:t>
            </a:r>
            <a:endParaRPr lang="en-US" sz="3200" b="1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/>
          </a:p>
          <a:p>
            <a:pPr marL="895350" lvl="2" indent="190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/>
              <a:t>Facilitators of and barriers to progression more identifiable: target removal of barriers</a:t>
            </a:r>
          </a:p>
          <a:p>
            <a:pPr marL="895350" lvl="2" indent="190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 smtClean="0"/>
          </a:p>
          <a:p>
            <a:pPr marL="895350" lvl="2" indent="190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/>
              <a:t>Increased collaboration: UK-</a:t>
            </a:r>
            <a:r>
              <a:rPr lang="en-GB" sz="3200" b="1" dirty="0" err="1" smtClean="0"/>
              <a:t>wide,EU</a:t>
            </a:r>
            <a:r>
              <a:rPr lang="en-GB" sz="3200" b="1" dirty="0" smtClean="0"/>
              <a:t>/global provider-funder-employer partnerships</a:t>
            </a:r>
          </a:p>
          <a:p>
            <a:pPr marL="895350" lvl="2" indent="190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/>
              <a:t> </a:t>
            </a:r>
            <a:endParaRPr lang="en-GB" b="1" dirty="0">
              <a:latin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itchFamily="34" charset="0"/>
              </a:rPr>
              <a:t> 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013192" cy="1132720"/>
          </a:xfrm>
        </p:spPr>
        <p:txBody>
          <a:bodyPr tIns="0" rIns="91440"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7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The Series so far ...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54929"/>
          <a:ext cx="9144000" cy="5650183"/>
        </p:xfrm>
        <a:graphic>
          <a:graphicData uri="http://schemas.openxmlformats.org/drawingml/2006/table">
            <a:tbl>
              <a:tblPr/>
              <a:tblGrid>
                <a:gridCol w="436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Dates: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2013–14</a:t>
                      </a: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Seminar</a:t>
                      </a: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73">
                <a:tc gridSpan="2">
                  <a:txBody>
                    <a:bodyPr/>
                    <a:lstStyle/>
                    <a:p>
                      <a:pPr marL="457200" indent="0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207">
                <a:tc>
                  <a:txBody>
                    <a:bodyPr/>
                    <a:lstStyle/>
                    <a:p>
                      <a:pPr marL="457200" indent="0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4 October 2013</a:t>
                      </a: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Conference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BIS Conference Centre, London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Journeys to Higher Education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  <a:hlinkClick r:id="rId2"/>
                        </a:rPr>
                        <a:t>Programme and presentations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07">
                <a:tc>
                  <a:txBody>
                    <a:bodyPr/>
                    <a:lstStyle/>
                    <a:p>
                      <a:pPr marL="457200" indent="0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28 February 2014</a:t>
                      </a: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Seminar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University of Greenwich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Higher Vocational Education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  <a:hlinkClick r:id="rId3"/>
                        </a:rPr>
                        <a:t>Programme and presentations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229">
                <a:tc>
                  <a:txBody>
                    <a:bodyPr/>
                    <a:lstStyle/>
                    <a:p>
                      <a:pPr marL="457200" indent="0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23 June 2014</a:t>
                      </a: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Seminar Two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University of Birmingham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Parity, progression and social mobility: critical issues for higher vocational education pathways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Presentations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Programme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hlinkClick r:id="rId5"/>
                        </a:rPr>
                        <a:t>and Papers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207">
                <a:tc>
                  <a:txBody>
                    <a:bodyPr/>
                    <a:lstStyle/>
                    <a:p>
                      <a:pPr marL="457200" indent="0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10 October 2014</a:t>
                      </a: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Seminar Three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University of Greenwich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Apprenticeships and Progression 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  <a:hlinkClick r:id="rId6"/>
                        </a:rPr>
                        <a:t>Programme and Papers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7630" marR="37630" marT="18815" marB="18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HIV-PED Seminar Programme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title" idx="4294967295"/>
          </p:nvPr>
        </p:nvSpPr>
        <p:spPr>
          <a:xfrm>
            <a:off x="827584" y="476672"/>
            <a:ext cx="8013192" cy="1132720"/>
          </a:xfrm>
        </p:spPr>
        <p:txBody>
          <a:bodyPr tIns="0" rIns="91440"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7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GB" sz="5400" dirty="0" smtClean="0">
                <a:solidFill>
                  <a:schemeClr val="bg1"/>
                </a:solidFill>
                <a:latin typeface="+mj-lt"/>
              </a:rPr>
              <a:t>Supporting progression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teachers_career_692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42218"/>
            <a:ext cx="5256584" cy="4215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332656"/>
            <a:ext cx="8820472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89013" lvl="1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Strategic thinking/decision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making on progression to HE/jobs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812800" lvl="1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/>
              <a:t>Tactical alignment </a:t>
            </a:r>
            <a:r>
              <a:rPr lang="en-US" sz="3200" b="1" dirty="0" smtClean="0"/>
              <a:t>of progression partners</a:t>
            </a:r>
            <a:endParaRPr lang="en-US" sz="3200" b="1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/>
              <a:t>Consider new partnership strategies</a:t>
            </a:r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/>
              <a:t>Make </a:t>
            </a:r>
            <a:r>
              <a:rPr lang="en-GB" sz="3200" b="1" dirty="0" smtClean="0"/>
              <a:t>decisions/goals </a:t>
            </a:r>
            <a:r>
              <a:rPr lang="en-GB" sz="3200" dirty="0"/>
              <a:t>based </a:t>
            </a:r>
            <a:r>
              <a:rPr lang="en-GB" sz="3200" dirty="0" smtClean="0"/>
              <a:t>on data</a:t>
            </a:r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/>
              <a:t>Allocate resources </a:t>
            </a:r>
            <a:r>
              <a:rPr lang="en-GB" sz="3200" dirty="0"/>
              <a:t>to achieve planned </a:t>
            </a:r>
            <a:r>
              <a:rPr lang="en-GB" sz="3200" dirty="0" smtClean="0"/>
              <a:t>goals</a:t>
            </a:r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/>
          </a:p>
          <a:p>
            <a:pPr marL="1270000" lvl="2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/>
              <a:t>Key alliances </a:t>
            </a:r>
            <a:r>
              <a:rPr lang="en-GB" sz="3200" dirty="0" smtClean="0"/>
              <a:t>of progression partnerships</a:t>
            </a:r>
            <a:endParaRPr lang="en-GB" sz="3200" dirty="0"/>
          </a:p>
          <a:p>
            <a:pPr marL="812800" lvl="1" indent="-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/>
              <a:t> </a:t>
            </a:r>
            <a:endParaRPr lang="en-GB" sz="3200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atin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itchFamily="34" charset="0"/>
              </a:rPr>
              <a:t> 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du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1944</TotalTime>
  <Words>471</Words>
  <Application>Microsoft Office PowerPoint</Application>
  <PresentationFormat>On-screen Show (4:3)</PresentationFormat>
  <Paragraphs>110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Module</vt:lpstr>
      <vt:lpstr>1_Module</vt:lpstr>
      <vt:lpstr>2_Module</vt:lpstr>
      <vt:lpstr>3_Module</vt:lpstr>
      <vt:lpstr>4_Module</vt:lpstr>
      <vt:lpstr>5_Module</vt:lpstr>
      <vt:lpstr>6_Module</vt:lpstr>
      <vt:lpstr>University of Greenwich Faculty of Education and Health Friday 6th March 2015</vt:lpstr>
      <vt:lpstr>Seminar Four   Crafty work: re-forming, re-making &amp; re-thinking vocational &amp; technical education 2010-15   Friday 6 March 2015 University of Greenwich 11.00 – 3.00 Devonport House, King William Walk, Greenwich, London, SE10 9JW   </vt:lpstr>
      <vt:lpstr>ESRC  Research Series Vision: 'HIVE-PED: Higher Vocational Education and Pedagogy in England 2013-16’  * nine expert research seminars/ events  * three overarching research themes * parity, progression and social mobility      </vt:lpstr>
      <vt:lpstr>   Series sub-themes   * Parity, vocational pedagogy, leadership   * Democratic citizenship    * Progression into HE, social mobility    * Professionalism, HIVE qualifications    * Changing the training culture    * Student success in and beyond HE    * Motivation, trust and drop-out </vt:lpstr>
      <vt:lpstr>Contextual factors: * election, roles FE, HE, employers, govt * challenges ££ cuts, global competition * ‘training without jobs’/robbery issues  * stratification of elites, social inequity * UK-EU-international debates, models * research of partners: see website</vt:lpstr>
      <vt:lpstr>PowerPoint Presentation</vt:lpstr>
      <vt:lpstr>    The Series so far ...</vt:lpstr>
      <vt:lpstr>    Supporting progression</vt:lpstr>
      <vt:lpstr>PowerPoint Presentation</vt:lpstr>
      <vt:lpstr>     Conclusions </vt:lpstr>
      <vt:lpstr>PowerPoint Presentation</vt:lpstr>
      <vt:lpstr>                Recommendations</vt:lpstr>
      <vt:lpstr>PowerPoint Presentation</vt:lpstr>
      <vt:lpstr>PowerPoint Presentation</vt:lpstr>
    </vt:vector>
  </TitlesOfParts>
  <Company>the University of Greenwich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Journeys to HE</dc:title>
  <dc:creator>Prof Jill Jameson</dc:creator>
  <cp:lastModifiedBy>Hugh Joslin</cp:lastModifiedBy>
  <cp:revision>206</cp:revision>
  <dcterms:created xsi:type="dcterms:W3CDTF">2011-09-30T23:20:28Z</dcterms:created>
  <dcterms:modified xsi:type="dcterms:W3CDTF">2016-01-25T15:17:07Z</dcterms:modified>
</cp:coreProperties>
</file>