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14"/>
  </p:notesMasterIdLst>
  <p:handoutMasterIdLst>
    <p:handoutMasterId r:id="rId15"/>
  </p:handoutMasterIdLst>
  <p:sldIdLst>
    <p:sldId id="265" r:id="rId2"/>
    <p:sldId id="316" r:id="rId3"/>
    <p:sldId id="325" r:id="rId4"/>
    <p:sldId id="317" r:id="rId5"/>
    <p:sldId id="322" r:id="rId6"/>
    <p:sldId id="319" r:id="rId7"/>
    <p:sldId id="326" r:id="rId8"/>
    <p:sldId id="327" r:id="rId9"/>
    <p:sldId id="328" r:id="rId10"/>
    <p:sldId id="329" r:id="rId11"/>
    <p:sldId id="330" r:id="rId12"/>
    <p:sldId id="331" r:id="rId13"/>
  </p:sldIdLst>
  <p:sldSz cx="9906000" cy="6858000" type="A4"/>
  <p:notesSz cx="6858000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82080"/>
    <a:srgbClr val="DFA1AB"/>
    <a:srgbClr val="C46C7F"/>
    <a:srgbClr val="FC9A9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65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602" y="-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64" y="10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C2C1F8-3FE1-488A-823C-E271B8EEFD0A}" type="datetimeFigureOut">
              <a:rPr lang="en-GB" smtClean="0"/>
              <a:pPr/>
              <a:t>30/09/2016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71800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377317"/>
            <a:ext cx="2971800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7B772-EA66-44D4-8579-104403B68A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71034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BB82A-11CF-4D5C-B4DB-49F25E899BFD}" type="datetimeFigureOut">
              <a:rPr lang="en-GB" smtClean="0"/>
              <a:pPr/>
              <a:t>30/09/2016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3938" y="1233488"/>
            <a:ext cx="48101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51219"/>
            <a:ext cx="548640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71800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377317"/>
            <a:ext cx="2971800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AFF95A-7CE1-4EB0-87A1-161898F628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90577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6013" y="802300"/>
            <a:ext cx="608672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6013" y="3531206"/>
            <a:ext cx="608672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6012" y="329309"/>
            <a:ext cx="3343483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54262" y="798973"/>
            <a:ext cx="868839" cy="503578"/>
          </a:xfrm>
        </p:spPr>
        <p:txBody>
          <a:bodyPr/>
          <a:lstStyle/>
          <a:p>
            <a:fld id="{B6F15528-21DE-4FAA-801E-634DDDAF4B2B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596013" y="3528542"/>
            <a:ext cx="608672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2618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563782" y="1847088"/>
            <a:ext cx="711895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54268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94531" y="798975"/>
            <a:ext cx="1194946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3782" y="798975"/>
            <a:ext cx="5742853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7494530" y="798975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43083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563782" y="1847088"/>
            <a:ext cx="711895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78159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782" y="1756130"/>
            <a:ext cx="6085086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783" y="3806197"/>
            <a:ext cx="608508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563782" y="3804985"/>
            <a:ext cx="608508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26102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782" y="804891"/>
            <a:ext cx="711895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3781" y="2013936"/>
            <a:ext cx="3386360" cy="34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6614" y="2013937"/>
            <a:ext cx="3386123" cy="3437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563782" y="1847088"/>
            <a:ext cx="711895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83438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563782" y="1847088"/>
            <a:ext cx="711895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782" y="804165"/>
            <a:ext cx="7118956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782" y="2019551"/>
            <a:ext cx="3386247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3782" y="2824271"/>
            <a:ext cx="3386247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6614" y="2023005"/>
            <a:ext cx="3386123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96614" y="2821491"/>
            <a:ext cx="3386123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2079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563782" y="1847088"/>
            <a:ext cx="711895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93727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15508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8962" y="798973"/>
            <a:ext cx="2628113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5544" y="798974"/>
            <a:ext cx="4147193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8963" y="3205493"/>
            <a:ext cx="2629650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1561894" y="3205491"/>
            <a:ext cx="262521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94051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5412876" y="482172"/>
            <a:ext cx="3804003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4494" y="1129513"/>
            <a:ext cx="3515346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10139" y="1122544"/>
            <a:ext cx="242124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3783" y="3145992"/>
            <a:ext cx="3510310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56386" y="5469858"/>
            <a:ext cx="3523455" cy="320123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57325" y="318642"/>
            <a:ext cx="3522516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561388" y="3143605"/>
            <a:ext cx="351218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09011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906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500" t="1538" r="12500" b="-1538"/>
          <a:stretch/>
        </p:blipFill>
        <p:spPr>
          <a:xfrm>
            <a:off x="-1" y="6095254"/>
            <a:ext cx="9906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906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63782" y="804521"/>
            <a:ext cx="711895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782" y="2015734"/>
            <a:ext cx="711895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17087" y="330370"/>
            <a:ext cx="2565650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3782" y="329309"/>
            <a:ext cx="4370171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8369" y="798973"/>
            <a:ext cx="862058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39797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2997185"/>
            <a:ext cx="9906000" cy="3717676"/>
            <a:chOff x="0" y="3179298"/>
            <a:chExt cx="9906000" cy="371767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3179298"/>
              <a:ext cx="9906000" cy="3715465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10426" y="3179298"/>
              <a:ext cx="9129227" cy="3717676"/>
            </a:xfrm>
            <a:prstGeom prst="rect">
              <a:avLst/>
            </a:prstGeom>
          </p:spPr>
        </p:pic>
      </p:grp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35528" y="1666573"/>
            <a:ext cx="9402378" cy="104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Final Event: Higher Vocational Education and Pedagogy (HIVE-PED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) ESRC Research Seminar Series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17987" y="3038856"/>
            <a:ext cx="858740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 of Greenwich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</a:t>
            </a:r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September 2016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Professor Jill Jameson</a:t>
            </a:r>
          </a:p>
          <a:p>
            <a:pPr algn="ctr"/>
            <a:r>
              <a:rPr lang="en-GB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Hugh </a:t>
            </a:r>
            <a:r>
              <a:rPr lang="en-GB" sz="1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Joslin</a:t>
            </a:r>
            <a:r>
              <a:rPr lang="en-GB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Sharon Smith</a:t>
            </a:r>
          </a:p>
          <a:p>
            <a:pPr algn="ctr"/>
            <a:r>
              <a:rPr lang="en-GB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HIVE-PED Partners</a:t>
            </a:r>
            <a:endParaRPr lang="en-GB" sz="1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0631" y="163326"/>
            <a:ext cx="1320691" cy="11093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76135" y="183644"/>
            <a:ext cx="2029261" cy="1068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0951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2"/>
          <p:cNvSpPr>
            <a:spLocks noGrp="1"/>
          </p:cNvSpPr>
          <p:nvPr>
            <p:ph type="title" idx="4294967295"/>
          </p:nvPr>
        </p:nvSpPr>
        <p:spPr>
          <a:xfrm>
            <a:off x="671442" y="0"/>
            <a:ext cx="8965257" cy="1272707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Thematic THREADS</a:t>
            </a:r>
            <a:endParaRPr lang="en-US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0631" y="163326"/>
            <a:ext cx="1320691" cy="11093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07439" y="203963"/>
            <a:ext cx="2029261" cy="106874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52861" y="3523024"/>
            <a:ext cx="4953000" cy="153888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Higher Vocational Education,  Student Success, Motivation, Trust and Drop-out </a:t>
            </a:r>
            <a:r>
              <a:rPr lang="en-GB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(Hayes, 2014; Jameson, Joslin and Smith, 2016; Kandiko-Howson, 2016; Kersh, 2016; Wolf, 2016). 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452861" y="1796676"/>
            <a:ext cx="4953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Role of Austerity in the Disappearance of Opportunities for Adults </a:t>
            </a:r>
            <a:r>
              <a:rPr lang="en-GB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(Field, 2016; </a:t>
            </a:r>
            <a:r>
              <a:rPr lang="en-GB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Popovic</a:t>
            </a:r>
            <a:r>
              <a:rPr lang="en-GB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2016; Slowey, 2016; Tuckett, 2016)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5299844" y="5209643"/>
            <a:ext cx="4953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History and Nature of Vocational Training </a:t>
            </a:r>
            <a:r>
              <a:rPr lang="en-GB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(Ainley and Allen, 2014)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405861" y="3650540"/>
            <a:ext cx="37636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Progression in London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(Betts, 2016; Spours, 2016; Tindell, 2016; Burgess, 2016;)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504622" y="1841142"/>
            <a:ext cx="432186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Occupational Qualifications and Progression Into Employment </a:t>
            </a:r>
            <a:r>
              <a:rPr lang="en-GB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(Bragg, 2014, Fuller 2013 and 2014)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451835" y="5225032"/>
            <a:ext cx="4953000" cy="98488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Critical Perspectives, </a:t>
            </a:r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Leadership </a:t>
            </a:r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and Democratic Citizenship </a:t>
            </a:r>
            <a:r>
              <a:rPr lang="en-GB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(Avis, 2016, Jameson</a:t>
            </a:r>
            <a:r>
              <a:rPr lang="en-GB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2016),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5587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4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2"/>
          <p:cNvSpPr>
            <a:spLocks noGrp="1"/>
          </p:cNvSpPr>
          <p:nvPr>
            <p:ph type="title" idx="4294967295"/>
          </p:nvPr>
        </p:nvSpPr>
        <p:spPr>
          <a:xfrm>
            <a:off x="671442" y="0"/>
            <a:ext cx="8965257" cy="1272707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PUBLICATIONS AND MOOC</a:t>
            </a:r>
            <a:endParaRPr lang="en-US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0631" y="163326"/>
            <a:ext cx="1320691" cy="11093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07439" y="203963"/>
            <a:ext cx="2029261" cy="10687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0804" y="1549207"/>
            <a:ext cx="4268857" cy="4616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PUBLICATIONS</a:t>
            </a:r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2013 </a:t>
            </a:r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168" y="2207465"/>
            <a:ext cx="35804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63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expert series presentations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inc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 presenters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7167" y="3024883"/>
            <a:ext cx="35804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conference presentations at BERA, SRHE, UALL,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AoC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, FERA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04876" y="3773029"/>
            <a:ext cx="35804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Routledge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edited books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9457" y="4922956"/>
            <a:ext cx="35804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book chapters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91022" y="4368774"/>
            <a:ext cx="35804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special journal editions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21749" y="5532556"/>
            <a:ext cx="35804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journal papers planned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21927" y="1563061"/>
            <a:ext cx="3605152" cy="4616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MOOC 2016 </a:t>
            </a:r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00475" y="2437202"/>
            <a:ext cx="427217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HIVE-PED MOOC to be designed following completion of series:</a:t>
            </a: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presentations from events</a:t>
            </a:r>
          </a:p>
          <a:p>
            <a:pPr>
              <a:buFont typeface="Arial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commentary on themes</a:t>
            </a:r>
          </a:p>
          <a:p>
            <a:pPr>
              <a:buFont typeface="Arial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publications</a:t>
            </a:r>
          </a:p>
          <a:p>
            <a:pPr>
              <a:buFont typeface="Arial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video materials collected</a:t>
            </a:r>
          </a:p>
          <a:p>
            <a:pPr>
              <a:buFont typeface="Arial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overview of findings</a:t>
            </a:r>
          </a:p>
          <a:p>
            <a:pPr>
              <a:buFont typeface="Arial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overview of policy implications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297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0631" y="163326"/>
            <a:ext cx="1320691" cy="11093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07439" y="203963"/>
            <a:ext cx="2029261" cy="106874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29492" y="2265703"/>
            <a:ext cx="917170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do we go from here…?</a:t>
            </a: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over to Chris </a:t>
            </a:r>
            <a:r>
              <a:rPr lang="en-GB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Philpott,DPVC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…..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213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0631" y="163326"/>
            <a:ext cx="1320691" cy="11093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76135" y="183644"/>
            <a:ext cx="2029261" cy="106874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" y="1690063"/>
            <a:ext cx="9906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ESRC Research Series</a:t>
            </a:r>
            <a:b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HIVE-PED 2013-16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Vocational Education </a:t>
            </a:r>
            <a:r>
              <a:rPr lang="en-GB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Pedagogy </a:t>
            </a:r>
            <a:r>
              <a:rPr lang="en-GB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England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Led by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: Professor Jill Jameson, University of Greenwich</a:t>
            </a: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Co-Investigators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: Professor Patrick Ainley, University of Greenwich; 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Professor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Ann-Marie Bathmaker, University of Birmingham; </a:t>
            </a: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Professor Kevin Orr, Huddersfield; </a:t>
            </a: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Dr Natasha Kersh, UCL Institute of Education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6162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0631" y="163326"/>
            <a:ext cx="1320691" cy="11093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76135" y="183644"/>
            <a:ext cx="2029261" cy="10687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90422" y="2219870"/>
            <a:ext cx="7351796" cy="156966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SEMINAR SERIES </a:t>
            </a:r>
          </a:p>
          <a:p>
            <a:pPr algn="ctr"/>
            <a:r>
              <a:rPr lang="en-GB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2013 - 2016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4592" y="2898743"/>
            <a:ext cx="839111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471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0631" y="163326"/>
            <a:ext cx="1320691" cy="11093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76135" y="183644"/>
            <a:ext cx="2029261" cy="106874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82656" y="1827648"/>
            <a:ext cx="3981526" cy="4616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ORIGINAL AGREEMENT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2656" y="2528939"/>
            <a:ext cx="4558632" cy="461665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9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expert research seminars/events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5136" y="3152704"/>
            <a:ext cx="4558632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3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overarching research themes: </a:t>
            </a:r>
          </a:p>
          <a:p>
            <a:pPr algn="ctr"/>
            <a:r>
              <a:rPr lang="en-GB" sz="2800" dirty="0">
                <a:latin typeface="Arial" pitchFamily="34" charset="0"/>
                <a:cs typeface="Arial" pitchFamily="34" charset="0"/>
              </a:rPr>
              <a:t>parity, progression and social mobility</a:t>
            </a:r>
          </a:p>
        </p:txBody>
      </p:sp>
      <p:sp>
        <p:nvSpPr>
          <p:cNvPr id="17" name="Arrow: Bent-Up 16"/>
          <p:cNvSpPr/>
          <p:nvPr/>
        </p:nvSpPr>
        <p:spPr>
          <a:xfrm rot="5400000">
            <a:off x="1951374" y="4416092"/>
            <a:ext cx="1646156" cy="1944312"/>
          </a:xfrm>
          <a:prstGeom prst="bentUpArrow">
            <a:avLst>
              <a:gd name="adj1" fmla="val 41101"/>
              <a:gd name="adj2" fmla="val 25000"/>
              <a:gd name="adj3" fmla="val 25000"/>
            </a:avLst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5670274" y="1813244"/>
            <a:ext cx="3447222" cy="4616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SUB-THEMES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917385" y="2528939"/>
            <a:ext cx="4953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Parity, vocational pedagogy, leadership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Democratic citizenship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Progression to HE, social mobility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Professionalism, HIVE qualifications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Pedagogy: changing ‘training culture’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Student success, motivation, trust, drop-out</a:t>
            </a:r>
          </a:p>
        </p:txBody>
      </p:sp>
    </p:spTree>
    <p:extLst>
      <p:ext uri="{BB962C8B-B14F-4D97-AF65-F5344CB8AC3E}">
        <p14:creationId xmlns:p14="http://schemas.microsoft.com/office/powerpoint/2010/main" xmlns="" val="2619506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  <p:bldP spid="11" grpId="0"/>
      <p:bldP spid="17" grpId="0" animBg="1"/>
      <p:bldP spid="18" grpId="0" animBg="1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0631" y="163326"/>
            <a:ext cx="1320691" cy="11093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76135" y="183644"/>
            <a:ext cx="2029261" cy="10687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55799" y="1618479"/>
            <a:ext cx="3008092" cy="4616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 </a:t>
            </a:r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2013-16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00475" y="2437202"/>
            <a:ext cx="427217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Political change: Coalition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govt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to conservative government; Conservative policy pre and post Brexit vote; HE White Paper; Sainsbury Review and Post 16 Skills Plan; universities and colleges move to DfE; area reviews; new apprenticeship standards; lifting of student number cap…….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4593" y="2898743"/>
            <a:ext cx="455863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1531" y="1632334"/>
            <a:ext cx="4806215" cy="4616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SERIES DID 2013-16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9458" y="2451701"/>
            <a:ext cx="3737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seminars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inc. policy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colloquium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49458" y="3204864"/>
            <a:ext cx="3725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conferences (inc. final event) 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749458" y="3800738"/>
            <a:ext cx="41827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63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different expert presentations 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inc. 8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 perspectives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8156" y="4816401"/>
            <a:ext cx="461584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526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delegates including research experts, policymakers, policy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advisers, professional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research and charitable organisations,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post-graduate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researchers, University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researchers,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Further Education College academics…..</a:t>
            </a:r>
          </a:p>
        </p:txBody>
      </p:sp>
    </p:spTree>
    <p:extLst>
      <p:ext uri="{BB962C8B-B14F-4D97-AF65-F5344CB8AC3E}">
        <p14:creationId xmlns:p14="http://schemas.microsoft.com/office/powerpoint/2010/main" xmlns="" val="111332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13" grpId="0" animBg="1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2"/>
          <p:cNvSpPr>
            <a:spLocks noGrp="1"/>
          </p:cNvSpPr>
          <p:nvPr>
            <p:ph type="title" idx="4294967295"/>
          </p:nvPr>
        </p:nvSpPr>
        <p:spPr>
          <a:xfrm>
            <a:off x="671442" y="0"/>
            <a:ext cx="8965257" cy="1272707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Series ..</a:t>
            </a:r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2013-14</a:t>
            </a:r>
            <a:endParaRPr lang="en-US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93940090"/>
              </p:ext>
            </p:extLst>
          </p:nvPr>
        </p:nvGraphicFramePr>
        <p:xfrm>
          <a:off x="808382" y="1676973"/>
          <a:ext cx="8560905" cy="4900593"/>
        </p:xfrm>
        <a:graphic>
          <a:graphicData uri="http://schemas.openxmlformats.org/drawingml/2006/table">
            <a:tbl>
              <a:tblPr/>
              <a:tblGrid>
                <a:gridCol w="2509338">
                  <a:extLst>
                    <a:ext uri="{9D8B030D-6E8A-4147-A177-3AD203B41FA5}">
                      <a16:colId xmlns:a16="http://schemas.microsoft.com/office/drawing/2014/main" xmlns="" val="3729618208"/>
                    </a:ext>
                  </a:extLst>
                </a:gridCol>
                <a:gridCol w="6051567">
                  <a:extLst>
                    <a:ext uri="{9D8B030D-6E8A-4147-A177-3AD203B41FA5}">
                      <a16:colId xmlns:a16="http://schemas.microsoft.com/office/drawing/2014/main" xmlns="" val="3356108011"/>
                    </a:ext>
                  </a:extLst>
                </a:gridCol>
              </a:tblGrid>
              <a:tr h="1115745">
                <a:tc>
                  <a:txBody>
                    <a:bodyPr/>
                    <a:lstStyle/>
                    <a:p>
                      <a:pPr marL="457200" indent="0"/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October 2013</a:t>
                      </a:r>
                    </a:p>
                  </a:txBody>
                  <a:tcPr marL="37630" marR="37630" marT="18815" marB="188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Conference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 Conference Centre, London</a:t>
                      </a:r>
                      <a:b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800" b="0" i="1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Journeys to Higher Education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GB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7630" marR="37630" marT="18815" marB="188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73468879"/>
                  </a:ext>
                </a:extLst>
              </a:tr>
              <a:tr h="1115745">
                <a:tc>
                  <a:txBody>
                    <a:bodyPr/>
                    <a:lstStyle/>
                    <a:p>
                      <a:pPr marL="457200" indent="0"/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February 2014</a:t>
                      </a:r>
                    </a:p>
                  </a:txBody>
                  <a:tcPr marL="37630" marR="37630" marT="18815" marB="188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Seminar One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University of Greenwich</a:t>
                      </a:r>
                      <a:b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800" b="0" i="1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Higher Vocational Education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GB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7630" marR="37630" marT="18815" marB="188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0312432"/>
                  </a:ext>
                </a:extLst>
              </a:tr>
              <a:tr h="1495863">
                <a:tc>
                  <a:txBody>
                    <a:bodyPr/>
                    <a:lstStyle/>
                    <a:p>
                      <a:pPr marL="457200" indent="0"/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June 2014</a:t>
                      </a:r>
                    </a:p>
                  </a:txBody>
                  <a:tcPr marL="37630" marR="37630" marT="18815" marB="188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Seminar Two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University of Birmingham</a:t>
                      </a:r>
                      <a:b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800" b="0" i="1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Parity, progression,</a:t>
                      </a:r>
                      <a:r>
                        <a:rPr lang="en-GB" sz="1800" b="0" i="1" baseline="0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b="0" i="1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mobility: critical issues for higher vocational ed</a:t>
                      </a:r>
                      <a:r>
                        <a:rPr lang="en-GB" sz="1800" b="0" i="1" baseline="0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ucation </a:t>
                      </a:r>
                      <a:r>
                        <a:rPr lang="en-GB" sz="1800" b="0" i="1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pathways</a:t>
                      </a:r>
                      <a:r>
                        <a:rPr lang="en-GB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GB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GB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7630" marR="37630" marT="18815" marB="188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217341"/>
                  </a:ext>
                </a:extLst>
              </a:tr>
              <a:tr h="1115745">
                <a:tc>
                  <a:txBody>
                    <a:bodyPr/>
                    <a:lstStyle/>
                    <a:p>
                      <a:pPr marL="457200" indent="0"/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October 2014</a:t>
                      </a:r>
                    </a:p>
                  </a:txBody>
                  <a:tcPr marL="37630" marR="37630" marT="18815" marB="188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Seminar Three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8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University of Greenwich</a:t>
                      </a:r>
                      <a:r>
                        <a:rPr lang="en-GB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GB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800" b="0" i="1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Apprenticeships and Progression </a:t>
                      </a:r>
                      <a:r>
                        <a:rPr lang="en-GB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GB" sz="18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GB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7630" marR="37630" marT="18815" marB="188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4307082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0631" y="163326"/>
            <a:ext cx="1320691" cy="11093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07439" y="203963"/>
            <a:ext cx="2029261" cy="1068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21609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2"/>
          <p:cNvSpPr>
            <a:spLocks noGrp="1"/>
          </p:cNvSpPr>
          <p:nvPr>
            <p:ph type="title" idx="4294967295"/>
          </p:nvPr>
        </p:nvSpPr>
        <p:spPr>
          <a:xfrm>
            <a:off x="671442" y="0"/>
            <a:ext cx="8965257" cy="1272707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Series </a:t>
            </a:r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..2015-16</a:t>
            </a:r>
            <a:endParaRPr lang="en-US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0631" y="163326"/>
            <a:ext cx="1320691" cy="11093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07439" y="203963"/>
            <a:ext cx="2029261" cy="1068744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98927028"/>
              </p:ext>
            </p:extLst>
          </p:nvPr>
        </p:nvGraphicFramePr>
        <p:xfrm>
          <a:off x="640630" y="1449496"/>
          <a:ext cx="8596135" cy="4789094"/>
        </p:xfrm>
        <a:graphic>
          <a:graphicData uri="http://schemas.openxmlformats.org/drawingml/2006/table">
            <a:tbl>
              <a:tblPr/>
              <a:tblGrid>
                <a:gridCol w="2616215">
                  <a:extLst>
                    <a:ext uri="{9D8B030D-6E8A-4147-A177-3AD203B41FA5}">
                      <a16:colId xmlns:a16="http://schemas.microsoft.com/office/drawing/2014/main" xmlns="" val="4036535854"/>
                    </a:ext>
                  </a:extLst>
                </a:gridCol>
                <a:gridCol w="5979920">
                  <a:extLst>
                    <a:ext uri="{9D8B030D-6E8A-4147-A177-3AD203B41FA5}">
                      <a16:colId xmlns:a16="http://schemas.microsoft.com/office/drawing/2014/main" xmlns="" val="1351513902"/>
                    </a:ext>
                  </a:extLst>
                </a:gridCol>
              </a:tblGrid>
              <a:tr h="1371066">
                <a:tc>
                  <a:txBody>
                    <a:bodyPr/>
                    <a:lstStyle/>
                    <a:p>
                      <a:pPr marL="457200" indent="0"/>
                      <a:r>
                        <a:rPr lang="en-GB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March 2015 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7630" marR="37630" marT="18815" marB="188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Seminar Four</a:t>
                      </a:r>
                    </a:p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City &amp; Guilds,</a:t>
                      </a:r>
                      <a:r>
                        <a:rPr lang="en-GB" sz="1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London</a:t>
                      </a:r>
                    </a:p>
                    <a:p>
                      <a:r>
                        <a:rPr lang="en-GB" sz="1800" b="0" i="1" dirty="0">
                          <a:solidFill>
                            <a:srgbClr val="58208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Crafty work: re-forming, re-making,</a:t>
                      </a:r>
                      <a:r>
                        <a:rPr lang="en-GB" sz="1800" b="0" i="1" baseline="0" dirty="0">
                          <a:solidFill>
                            <a:srgbClr val="58208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b="0" i="1" dirty="0">
                          <a:solidFill>
                            <a:srgbClr val="58208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re-thinking vocational and technical education 2010-2015</a:t>
                      </a:r>
                    </a:p>
                    <a:p>
                      <a:endParaRPr lang="en-GB" sz="1800" b="0" i="1" dirty="0">
                        <a:solidFill>
                          <a:srgbClr val="582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7630" marR="37630" marT="18815" marB="188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935816"/>
                  </a:ext>
                </a:extLst>
              </a:tr>
              <a:tr h="1371066">
                <a:tc>
                  <a:txBody>
                    <a:bodyPr/>
                    <a:lstStyle/>
                    <a:p>
                      <a:pPr marL="457200" indent="0"/>
                      <a:r>
                        <a:rPr lang="en-GB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October 2015 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7630" marR="37630" marT="18815" marB="188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Seminar Five</a:t>
                      </a:r>
                    </a:p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University of Huddersfield</a:t>
                      </a:r>
                    </a:p>
                    <a:p>
                      <a:r>
                        <a:rPr lang="en-GB" sz="1800" b="0" i="1" dirty="0">
                          <a:solidFill>
                            <a:srgbClr val="58208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International Perspectives on Policy, Pedagogy and Practice in Higher Vocational Education</a:t>
                      </a:r>
                    </a:p>
                    <a:p>
                      <a:endParaRPr lang="en-GB" sz="1800" b="0" i="1" dirty="0">
                        <a:solidFill>
                          <a:srgbClr val="582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7630" marR="37630" marT="18815" marB="188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6660347"/>
                  </a:ext>
                </a:extLst>
              </a:tr>
              <a:tr h="981161">
                <a:tc>
                  <a:txBody>
                    <a:bodyPr/>
                    <a:lstStyle/>
                    <a:p>
                      <a:pPr marL="457200" indent="0"/>
                      <a:r>
                        <a:rPr lang="en-GB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February 2016 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7630" marR="37630" marT="18815" marB="188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Seminar Six</a:t>
                      </a:r>
                    </a:p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University of Wolverhampton</a:t>
                      </a:r>
                    </a:p>
                    <a:p>
                      <a:r>
                        <a:rPr lang="en-GB" sz="1800" b="0" i="1" dirty="0">
                          <a:solidFill>
                            <a:srgbClr val="58208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Adult Learning in a Time of Austerity</a:t>
                      </a:r>
                    </a:p>
                  </a:txBody>
                  <a:tcPr marL="37630" marR="37630" marT="18815" marB="188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8990737"/>
                  </a:ext>
                </a:extLst>
              </a:tr>
              <a:tr h="989473">
                <a:tc>
                  <a:txBody>
                    <a:bodyPr/>
                    <a:lstStyle/>
                    <a:p>
                      <a:pPr marL="457200" indent="0"/>
                      <a:r>
                        <a:rPr lang="en-GB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4th March 2016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7630" marR="37630" marT="18815" marB="188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Seminar Seven</a:t>
                      </a:r>
                    </a:p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Linking London: Birkbeck College,  London</a:t>
                      </a:r>
                    </a:p>
                    <a:p>
                      <a:r>
                        <a:rPr lang="en-GB" sz="1800" b="0" i="1" dirty="0">
                          <a:solidFill>
                            <a:srgbClr val="58208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Perspectives on Higher Vocational Education in London </a:t>
                      </a:r>
                    </a:p>
                  </a:txBody>
                  <a:tcPr marL="37630" marR="37630" marT="18815" marB="188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6777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7640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2"/>
          <p:cNvSpPr>
            <a:spLocks noGrp="1"/>
          </p:cNvSpPr>
          <p:nvPr>
            <p:ph type="title" idx="4294967295"/>
          </p:nvPr>
        </p:nvSpPr>
        <p:spPr>
          <a:xfrm>
            <a:off x="671442" y="0"/>
            <a:ext cx="8965257" cy="1272707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Series ROUNDS UP 2016</a:t>
            </a:r>
            <a:endParaRPr lang="en-US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0631" y="163326"/>
            <a:ext cx="1320691" cy="11093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07439" y="203963"/>
            <a:ext cx="2029261" cy="1068744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38991811"/>
              </p:ext>
            </p:extLst>
          </p:nvPr>
        </p:nvGraphicFramePr>
        <p:xfrm>
          <a:off x="942560" y="1830594"/>
          <a:ext cx="8307457" cy="4299703"/>
        </p:xfrm>
        <a:graphic>
          <a:graphicData uri="http://schemas.openxmlformats.org/drawingml/2006/table">
            <a:tbl>
              <a:tblPr/>
              <a:tblGrid>
                <a:gridCol w="2659289">
                  <a:extLst>
                    <a:ext uri="{9D8B030D-6E8A-4147-A177-3AD203B41FA5}">
                      <a16:colId xmlns:a16="http://schemas.microsoft.com/office/drawing/2014/main" xmlns="" val="2284000612"/>
                    </a:ext>
                  </a:extLst>
                </a:gridCol>
                <a:gridCol w="5648168">
                  <a:extLst>
                    <a:ext uri="{9D8B030D-6E8A-4147-A177-3AD203B41FA5}">
                      <a16:colId xmlns:a16="http://schemas.microsoft.com/office/drawing/2014/main" xmlns="" val="504932762"/>
                    </a:ext>
                  </a:extLst>
                </a:gridCol>
              </a:tblGrid>
              <a:tr h="1127117">
                <a:tc>
                  <a:txBody>
                    <a:bodyPr/>
                    <a:lstStyle/>
                    <a:p>
                      <a:pPr marL="457200" indent="0"/>
                      <a:r>
                        <a:rPr lang="en-GB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May 2016 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7630" marR="37630" marT="18815" marB="188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Seminar Eight</a:t>
                      </a:r>
                    </a:p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UCL Institute of Education, UCL</a:t>
                      </a:r>
                    </a:p>
                    <a:p>
                      <a:r>
                        <a:rPr lang="en-GB" sz="1800" b="0" i="1" dirty="0">
                          <a:solidFill>
                            <a:srgbClr val="58208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academic and vocational divide</a:t>
                      </a:r>
                    </a:p>
                    <a:p>
                      <a:endParaRPr lang="en-GB" sz="18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7630" marR="37630" marT="18815" marB="188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4029858"/>
                  </a:ext>
                </a:extLst>
              </a:tr>
              <a:tr h="1057893">
                <a:tc>
                  <a:txBody>
                    <a:bodyPr/>
                    <a:lstStyle/>
                    <a:p>
                      <a:pPr marL="457200" indent="0"/>
                      <a:r>
                        <a:rPr lang="en-GB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June 2016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7630" marR="37630" marT="18815" marB="188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Seminar </a:t>
                      </a:r>
                      <a:r>
                        <a:rPr lang="en-GB" sz="1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Nine: Policy Colloquium </a:t>
                      </a:r>
                      <a:endParaRPr lang="en-GB" sz="1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King's College, University of London</a:t>
                      </a:r>
                    </a:p>
                    <a:p>
                      <a:r>
                        <a:rPr lang="en-GB" sz="1800" b="0" i="1" dirty="0">
                          <a:solidFill>
                            <a:srgbClr val="58208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Policy Colloquium:</a:t>
                      </a:r>
                      <a:r>
                        <a:rPr lang="en-GB" sz="1800" b="0" i="1" baseline="0" dirty="0">
                          <a:solidFill>
                            <a:srgbClr val="58208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Higher Vocational Education</a:t>
                      </a:r>
                      <a:endParaRPr lang="en-GB" sz="1800" b="0" i="1" dirty="0">
                        <a:solidFill>
                          <a:srgbClr val="582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7630" marR="37630" marT="18815" marB="188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8655676"/>
                  </a:ext>
                </a:extLst>
              </a:tr>
              <a:tr h="1049007">
                <a:tc>
                  <a:txBody>
                    <a:bodyPr/>
                    <a:lstStyle/>
                    <a:p>
                      <a:pPr marL="457200" indent="0"/>
                      <a:r>
                        <a:rPr lang="en-GB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September 2016 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7630" marR="37630" marT="18815" marB="188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 </a:t>
                      </a:r>
                      <a:r>
                        <a:rPr lang="en-GB" sz="1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Conference Event</a:t>
                      </a:r>
                      <a:endParaRPr lang="en-GB" sz="1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University of Greenwich: Queen Mary Undercroft</a:t>
                      </a:r>
                      <a:br>
                        <a:rPr lang="en-GB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800" b="0" i="1" dirty="0">
                          <a:solidFill>
                            <a:srgbClr val="58208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 do we go from here?</a:t>
                      </a:r>
                      <a:endParaRPr lang="en-GB" sz="1800" b="0" i="1" dirty="0">
                        <a:solidFill>
                          <a:srgbClr val="582080"/>
                        </a:solidFill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7630" marR="37630" marT="18815" marB="188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4986831"/>
                  </a:ext>
                </a:extLst>
              </a:tr>
              <a:tr h="1057893">
                <a:tc>
                  <a:txBody>
                    <a:bodyPr/>
                    <a:lstStyle/>
                    <a:p>
                      <a:pPr marL="457200" indent="0"/>
                      <a:r>
                        <a:rPr lang="en-GB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October 2016 onwards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7630" marR="37630" marT="18815" marB="188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Publications</a:t>
                      </a:r>
                      <a:r>
                        <a:rPr lang="en-GB" sz="1800" b="1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MOOC</a:t>
                      </a:r>
                      <a:endParaRPr lang="en-GB" sz="1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partners with key</a:t>
                      </a:r>
                      <a:r>
                        <a:rPr lang="en-GB" sz="1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institutions</a:t>
                      </a:r>
                    </a:p>
                    <a:p>
                      <a:endParaRPr lang="en-GB" sz="18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7630" marR="37630" marT="18815" marB="188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2607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33606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2"/>
          <p:cNvSpPr>
            <a:spLocks noGrp="1"/>
          </p:cNvSpPr>
          <p:nvPr>
            <p:ph type="title" idx="4294967295"/>
          </p:nvPr>
        </p:nvSpPr>
        <p:spPr>
          <a:xfrm>
            <a:off x="671442" y="0"/>
            <a:ext cx="8965257" cy="1272707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Thematic </a:t>
            </a:r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threads</a:t>
            </a:r>
            <a:endParaRPr lang="en-US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0631" y="163326"/>
            <a:ext cx="1320691" cy="11093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07439" y="203963"/>
            <a:ext cx="2029261" cy="106874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01070" y="1798694"/>
            <a:ext cx="4953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Journeys to Higher Education </a:t>
            </a:r>
            <a:r>
              <a:rPr lang="en-GB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(Carter, 2013; </a:t>
            </a:r>
            <a:r>
              <a:rPr lang="en-GB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Betts, 2013, Jameson</a:t>
            </a:r>
            <a:r>
              <a:rPr lang="en-GB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2013; </a:t>
            </a:r>
            <a:r>
              <a:rPr lang="en-GB" dirty="0" err="1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Joslin</a:t>
            </a:r>
            <a:r>
              <a:rPr lang="en-GB" dirty="0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and Smith, 2013, </a:t>
            </a:r>
            <a:r>
              <a:rPr lang="en-GB" dirty="0" err="1" smtClean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Wheelahan</a:t>
            </a:r>
            <a:r>
              <a:rPr lang="en-GB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2014)</a:t>
            </a:r>
            <a:endParaRPr lang="en-GB" sz="2000" dirty="0"/>
          </a:p>
        </p:txBody>
      </p:sp>
      <p:sp>
        <p:nvSpPr>
          <p:cNvPr id="4" name="Rectangle 3"/>
          <p:cNvSpPr/>
          <p:nvPr/>
        </p:nvSpPr>
        <p:spPr>
          <a:xfrm>
            <a:off x="5112507" y="1840249"/>
            <a:ext cx="44560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Vocational Pathways and Social Mobility </a:t>
            </a:r>
            <a:r>
              <a:rPr lang="en-GB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(Bathmaker, 2014; Bragg, 2014) 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67694" y="2820617"/>
            <a:ext cx="4953000" cy="19082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Progression, Access, the Comparative Nature and Dilemmas of Higher Vocational Education and HE in FE in England, the EU and International Contexts </a:t>
            </a:r>
            <a:r>
              <a:rPr lang="en-GB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(Parry, 2014; Forster, 2015; </a:t>
            </a:r>
            <a:r>
              <a:rPr lang="en-GB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Jørgensen</a:t>
            </a:r>
            <a:r>
              <a:rPr lang="en-GB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2015; Orr, 2015; </a:t>
            </a:r>
            <a:r>
              <a:rPr lang="en-GB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Virolainen</a:t>
            </a:r>
            <a:r>
              <a:rPr lang="en-GB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2015) 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5079999" y="2772892"/>
            <a:ext cx="48260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Professionalism</a:t>
            </a:r>
            <a:r>
              <a:rPr lang="en-GB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(Avis, 2015; Winch, 2015) 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67694" y="4862359"/>
            <a:ext cx="4953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Higher Vocational Pedagogic Theory and Practice </a:t>
            </a:r>
            <a:r>
              <a:rPr lang="en-GB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(Lucas, 2015)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5174673" y="3584349"/>
            <a:ext cx="4953000" cy="12618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Complexity of Progression from Apprenticeships </a:t>
            </a:r>
            <a:r>
              <a:rPr lang="en-GB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(Fuller, 2013; Smith and Joslin, 2013; Morris, 2014; Ainley and Allen, 2014)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05761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8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10034</TotalTime>
  <Words>678</Words>
  <Application>Microsoft Office PowerPoint</Application>
  <PresentationFormat>A4 Paper (210x297 mm)</PresentationFormat>
  <Paragraphs>107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Gallery</vt:lpstr>
      <vt:lpstr>Slide 1</vt:lpstr>
      <vt:lpstr>Slide 2</vt:lpstr>
      <vt:lpstr>Slide 3</vt:lpstr>
      <vt:lpstr>Slide 4</vt:lpstr>
      <vt:lpstr>Slide 5</vt:lpstr>
      <vt:lpstr>           The Series ..2013-14</vt:lpstr>
      <vt:lpstr>           The Series ..2015-16</vt:lpstr>
      <vt:lpstr>           The Series ROUNDS UP 2016</vt:lpstr>
      <vt:lpstr>          EXAMPLE Thematic threads</vt:lpstr>
      <vt:lpstr>             Thematic THREADS</vt:lpstr>
      <vt:lpstr>           PUBLICATIONS AND MOOC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 Smith</dc:creator>
  <cp:lastModifiedBy>Reviewer</cp:lastModifiedBy>
  <cp:revision>243</cp:revision>
  <cp:lastPrinted>2016-04-22T07:36:51Z</cp:lastPrinted>
  <dcterms:created xsi:type="dcterms:W3CDTF">2015-06-09T20:17:19Z</dcterms:created>
  <dcterms:modified xsi:type="dcterms:W3CDTF">2016-09-30T00:05:41Z</dcterms:modified>
</cp:coreProperties>
</file>