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4" r:id="rId1"/>
    <p:sldMasterId id="2147483716" r:id="rId2"/>
    <p:sldMasterId id="2147483730" r:id="rId3"/>
  </p:sldMasterIdLst>
  <p:notesMasterIdLst>
    <p:notesMasterId r:id="rId33"/>
  </p:notesMasterIdLst>
  <p:sldIdLst>
    <p:sldId id="573" r:id="rId4"/>
    <p:sldId id="590" r:id="rId5"/>
    <p:sldId id="579" r:id="rId6"/>
    <p:sldId id="582" r:id="rId7"/>
    <p:sldId id="584" r:id="rId8"/>
    <p:sldId id="587" r:id="rId9"/>
    <p:sldId id="592" r:id="rId10"/>
    <p:sldId id="627" r:id="rId11"/>
    <p:sldId id="628" r:id="rId12"/>
    <p:sldId id="662" r:id="rId13"/>
    <p:sldId id="637" r:id="rId14"/>
    <p:sldId id="629" r:id="rId15"/>
    <p:sldId id="630" r:id="rId16"/>
    <p:sldId id="665" r:id="rId17"/>
    <p:sldId id="632" r:id="rId18"/>
    <p:sldId id="597" r:id="rId19"/>
    <p:sldId id="634" r:id="rId20"/>
    <p:sldId id="598" r:id="rId21"/>
    <p:sldId id="599" r:id="rId22"/>
    <p:sldId id="521" r:id="rId23"/>
    <p:sldId id="626" r:id="rId24"/>
    <p:sldId id="648" r:id="rId25"/>
    <p:sldId id="645" r:id="rId26"/>
    <p:sldId id="644" r:id="rId27"/>
    <p:sldId id="640" r:id="rId28"/>
    <p:sldId id="641" r:id="rId29"/>
    <p:sldId id="663" r:id="rId30"/>
    <p:sldId id="656" r:id="rId31"/>
    <p:sldId id="664" r:id="rId32"/>
  </p:sldIdLst>
  <p:sldSz cx="9144000" cy="6858000" type="screen4x3"/>
  <p:notesSz cx="6858000" cy="9144000"/>
  <p:defaultTextStyle>
    <a:lvl1pPr defTabSz="457200">
      <a:defRPr sz="1200">
        <a:latin typeface="+mj-lt"/>
        <a:ea typeface="+mj-ea"/>
        <a:cs typeface="+mj-cs"/>
        <a:sym typeface="Helvetica"/>
      </a:defRPr>
    </a:lvl1pPr>
    <a:lvl2pPr indent="228600" defTabSz="457200">
      <a:defRPr sz="1200">
        <a:latin typeface="+mj-lt"/>
        <a:ea typeface="+mj-ea"/>
        <a:cs typeface="+mj-cs"/>
        <a:sym typeface="Helvetica"/>
      </a:defRPr>
    </a:lvl2pPr>
    <a:lvl3pPr indent="457200" defTabSz="457200">
      <a:defRPr sz="1200">
        <a:latin typeface="+mj-lt"/>
        <a:ea typeface="+mj-ea"/>
        <a:cs typeface="+mj-cs"/>
        <a:sym typeface="Helvetica"/>
      </a:defRPr>
    </a:lvl3pPr>
    <a:lvl4pPr indent="685800" defTabSz="457200">
      <a:defRPr sz="1200">
        <a:latin typeface="+mj-lt"/>
        <a:ea typeface="+mj-ea"/>
        <a:cs typeface="+mj-cs"/>
        <a:sym typeface="Helvetica"/>
      </a:defRPr>
    </a:lvl4pPr>
    <a:lvl5pPr indent="914400" defTabSz="457200">
      <a:defRPr sz="1200">
        <a:latin typeface="+mj-lt"/>
        <a:ea typeface="+mj-ea"/>
        <a:cs typeface="+mj-cs"/>
        <a:sym typeface="Helvetica"/>
      </a:defRPr>
    </a:lvl5pPr>
    <a:lvl6pPr defTabSz="457200">
      <a:defRPr sz="1200">
        <a:latin typeface="+mj-lt"/>
        <a:ea typeface="+mj-ea"/>
        <a:cs typeface="+mj-cs"/>
        <a:sym typeface="Helvetica"/>
      </a:defRPr>
    </a:lvl6pPr>
    <a:lvl7pPr defTabSz="457200">
      <a:defRPr sz="1200">
        <a:latin typeface="+mj-lt"/>
        <a:ea typeface="+mj-ea"/>
        <a:cs typeface="+mj-cs"/>
        <a:sym typeface="Helvetica"/>
      </a:defRPr>
    </a:lvl7pPr>
    <a:lvl8pPr defTabSz="457200">
      <a:defRPr sz="1200">
        <a:latin typeface="+mj-lt"/>
        <a:ea typeface="+mj-ea"/>
        <a:cs typeface="+mj-cs"/>
        <a:sym typeface="Helvetica"/>
      </a:defRPr>
    </a:lvl8pPr>
    <a:lvl9pPr defTabSz="457200">
      <a:defRPr sz="1200">
        <a:latin typeface="+mj-lt"/>
        <a:ea typeface="+mj-ea"/>
        <a:cs typeface="+mj-cs"/>
        <a:sym typeface="Helvetica"/>
      </a:defRPr>
    </a:lvl9pPr>
  </p:defaultTextStyle>
  <p:extLst>
    <p:ext uri="{521415D9-36F7-43E2-AB2F-B90AF26B5E84}">
      <p14:sectionLst xmlns:p14="http://schemas.microsoft.com/office/powerpoint/2010/main">
        <p14:section name="Default Section" id="{41261BCF-2AA4-47BC-900F-9DBB379A486C}">
          <p14:sldIdLst>
            <p14:sldId id="573"/>
            <p14:sldId id="590"/>
          </p14:sldIdLst>
        </p14:section>
        <p14:section name="Untitled Section" id="{201197E4-EE63-48BE-A430-55987B536E8C}">
          <p14:sldIdLst>
            <p14:sldId id="579"/>
            <p14:sldId id="582"/>
            <p14:sldId id="584"/>
            <p14:sldId id="587"/>
            <p14:sldId id="592"/>
            <p14:sldId id="627"/>
            <p14:sldId id="628"/>
            <p14:sldId id="662"/>
            <p14:sldId id="637"/>
            <p14:sldId id="629"/>
            <p14:sldId id="630"/>
            <p14:sldId id="665"/>
            <p14:sldId id="632"/>
            <p14:sldId id="597"/>
            <p14:sldId id="634"/>
            <p14:sldId id="598"/>
            <p14:sldId id="599"/>
            <p14:sldId id="521"/>
            <p14:sldId id="626"/>
            <p14:sldId id="648"/>
            <p14:sldId id="645"/>
            <p14:sldId id="644"/>
            <p14:sldId id="640"/>
            <p14:sldId id="641"/>
            <p14:sldId id="663"/>
            <p14:sldId id="656"/>
            <p14:sldId id="6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y Jones" initials="J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66"/>
    <a:srgbClr val="FF9999"/>
    <a:srgbClr val="9966FF"/>
    <a:srgbClr val="6B20D0"/>
    <a:srgbClr val="FF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1F2"/>
          </a:solidFill>
        </a:fill>
      </a:tcStyle>
    </a:wholeTbl>
    <a:band2H>
      <a:tcTxStyle/>
      <a:tcStyle>
        <a:tcBdr/>
        <a:fill>
          <a:solidFill>
            <a:srgbClr val="E7F1F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4A9DE"/>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4A9DE"/>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4A9DE"/>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CADA"/>
          </a:solidFill>
        </a:fill>
      </a:tcStyle>
    </a:wholeTbl>
    <a:band2H>
      <a:tcTxStyle/>
      <a:tcStyle>
        <a:tcBdr/>
        <a:fill>
          <a:solidFill>
            <a:srgbClr val="FAE6ED"/>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008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008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008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4A9DE"/>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14A9DE"/>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8767" autoAdjust="0"/>
  </p:normalViewPr>
  <p:slideViewPr>
    <p:cSldViewPr>
      <p:cViewPr varScale="1">
        <p:scale>
          <a:sx n="65" d="100"/>
          <a:sy n="65" d="100"/>
        </p:scale>
        <p:origin x="1584" y="66"/>
      </p:cViewPr>
      <p:guideLst>
        <p:guide orient="horz" pos="2160"/>
        <p:guide pos="2880"/>
      </p:guideLst>
    </p:cSldViewPr>
  </p:slideViewPr>
  <p:outlineViewPr>
    <p:cViewPr>
      <p:scale>
        <a:sx n="33" d="100"/>
        <a:sy n="33" d="100"/>
      </p:scale>
      <p:origin x="0" y="-22272"/>
    </p:cViewPr>
  </p:outlineViewPr>
  <p:notesTextViewPr>
    <p:cViewPr>
      <p:scale>
        <a:sx n="1" d="1"/>
        <a:sy n="1" d="1"/>
      </p:scale>
      <p:origin x="0" y="0"/>
    </p:cViewPr>
  </p:notesTextViewPr>
  <p:sorterViewPr>
    <p:cViewPr>
      <p:scale>
        <a:sx n="100" d="100"/>
        <a:sy n="100" d="100"/>
      </p:scale>
      <p:origin x="0" y="-3264"/>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8" name="Shape 8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54415930"/>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54939" y="9445170"/>
            <a:ext cx="2949099" cy="498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76288" indent="-298450">
              <a:spcBef>
                <a:spcPct val="30000"/>
              </a:spcBef>
              <a:defRPr sz="1200">
                <a:solidFill>
                  <a:schemeClr val="tx1"/>
                </a:solidFill>
                <a:latin typeface="Arial" pitchFamily="34" charset="0"/>
                <a:cs typeface="Arial" pitchFamily="34" charset="0"/>
              </a:defRPr>
            </a:lvl2pPr>
            <a:lvl3pPr marL="1195388" indent="-238125">
              <a:spcBef>
                <a:spcPct val="30000"/>
              </a:spcBef>
              <a:defRPr sz="1200">
                <a:solidFill>
                  <a:schemeClr val="tx1"/>
                </a:solidFill>
                <a:latin typeface="Arial" pitchFamily="34" charset="0"/>
                <a:cs typeface="Arial" pitchFamily="34" charset="0"/>
              </a:defRPr>
            </a:lvl3pPr>
            <a:lvl4pPr marL="1673225" indent="-238125">
              <a:spcBef>
                <a:spcPct val="30000"/>
              </a:spcBef>
              <a:defRPr sz="1200">
                <a:solidFill>
                  <a:schemeClr val="tx1"/>
                </a:solidFill>
                <a:latin typeface="Arial" pitchFamily="34" charset="0"/>
                <a:cs typeface="Arial" pitchFamily="34" charset="0"/>
              </a:defRPr>
            </a:lvl4pPr>
            <a:lvl5pPr marL="2152650" indent="-238125">
              <a:spcBef>
                <a:spcPct val="30000"/>
              </a:spcBef>
              <a:defRPr sz="1200">
                <a:solidFill>
                  <a:schemeClr val="tx1"/>
                </a:solidFill>
                <a:latin typeface="Arial" pitchFamily="34" charset="0"/>
                <a:cs typeface="Arial" pitchFamily="34" charset="0"/>
              </a:defRPr>
            </a:lvl5pPr>
            <a:lvl6pPr marL="2609850" indent="-238125" eaLnBrk="0" fontAlgn="base" hangingPunct="0">
              <a:spcBef>
                <a:spcPct val="30000"/>
              </a:spcBef>
              <a:spcAft>
                <a:spcPct val="0"/>
              </a:spcAft>
              <a:defRPr sz="1200">
                <a:solidFill>
                  <a:schemeClr val="tx1"/>
                </a:solidFill>
                <a:latin typeface="Arial" pitchFamily="34" charset="0"/>
                <a:cs typeface="Arial" pitchFamily="34" charset="0"/>
              </a:defRPr>
            </a:lvl6pPr>
            <a:lvl7pPr marL="3067050" indent="-238125" eaLnBrk="0" fontAlgn="base" hangingPunct="0">
              <a:spcBef>
                <a:spcPct val="30000"/>
              </a:spcBef>
              <a:spcAft>
                <a:spcPct val="0"/>
              </a:spcAft>
              <a:defRPr sz="1200">
                <a:solidFill>
                  <a:schemeClr val="tx1"/>
                </a:solidFill>
                <a:latin typeface="Arial" pitchFamily="34" charset="0"/>
                <a:cs typeface="Arial" pitchFamily="34" charset="0"/>
              </a:defRPr>
            </a:lvl7pPr>
            <a:lvl8pPr marL="3524250" indent="-238125" eaLnBrk="0" fontAlgn="base" hangingPunct="0">
              <a:spcBef>
                <a:spcPct val="30000"/>
              </a:spcBef>
              <a:spcAft>
                <a:spcPct val="0"/>
              </a:spcAft>
              <a:defRPr sz="1200">
                <a:solidFill>
                  <a:schemeClr val="tx1"/>
                </a:solidFill>
                <a:latin typeface="Arial" pitchFamily="34" charset="0"/>
                <a:cs typeface="Arial" pitchFamily="34" charset="0"/>
              </a:defRPr>
            </a:lvl8pPr>
            <a:lvl9pPr marL="3981450" indent="-238125"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03919C32-0C0A-4663-BAAB-B623DF83A6E5}" type="slidenum">
              <a:rPr lang="en-GB" altLang="en-US" sz="1300">
                <a:solidFill>
                  <a:srgbClr val="000000"/>
                </a:solidFill>
              </a:rPr>
              <a:pPr>
                <a:spcBef>
                  <a:spcPct val="0"/>
                </a:spcBef>
              </a:pPr>
              <a:t>1</a:t>
            </a:fld>
            <a:endParaRPr lang="en-GB" altLang="en-US" sz="1300" dirty="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cs typeface="Arial" pitchFamily="34" charset="0"/>
            </a:endParaRPr>
          </a:p>
        </p:txBody>
      </p:sp>
      <p:sp>
        <p:nvSpPr>
          <p:cNvPr id="2" name="Header Placeholder 1"/>
          <p:cNvSpPr>
            <a:spLocks noGrp="1"/>
          </p:cNvSpPr>
          <p:nvPr>
            <p:ph type="hdr" sz="quarter" idx="10"/>
          </p:nvPr>
        </p:nvSpPr>
        <p:spPr>
          <a:xfrm>
            <a:off x="0" y="0"/>
            <a:ext cx="2949099" cy="498932"/>
          </a:xfrm>
          <a:prstGeom prst="rect">
            <a:avLst/>
          </a:prstGeom>
        </p:spPr>
        <p:txBody>
          <a:bodyPr/>
          <a:lstStyle/>
          <a:p>
            <a:endParaRPr lang="en-GB" dirty="0">
              <a:solidFill>
                <a:prstClr val="black"/>
              </a:solidFill>
              <a:latin typeface="Calibri" panose="020F0502020204030204"/>
            </a:endParaRPr>
          </a:p>
        </p:txBody>
      </p:sp>
    </p:spTree>
    <p:extLst>
      <p:ext uri="{BB962C8B-B14F-4D97-AF65-F5344CB8AC3E}">
        <p14:creationId xmlns:p14="http://schemas.microsoft.com/office/powerpoint/2010/main" val="274454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057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19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Do you mean Advanced</a:t>
            </a:r>
            <a:r>
              <a:rPr lang="en-GB" baseline="0" dirty="0" smtClean="0"/>
              <a:t> or Applied General?   This is just vocational view so assume people know that GCSEs and A Levels still count.   Would be worth expanding on descriptor for Applied General Level 3 as well to try and tease out the difference or not.</a:t>
            </a:r>
            <a:endParaRPr lang="en-GB" dirty="0"/>
          </a:p>
        </p:txBody>
      </p:sp>
    </p:spTree>
    <p:extLst>
      <p:ext uri="{BB962C8B-B14F-4D97-AF65-F5344CB8AC3E}">
        <p14:creationId xmlns:p14="http://schemas.microsoft.com/office/powerpoint/2010/main" val="3424478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2800" dirty="0" smtClean="0">
                <a:solidFill>
                  <a:schemeClr val="tx1"/>
                </a:solidFill>
                <a:latin typeface="Arial" panose="020B0604020202020204" pitchFamily="34" charset="0"/>
                <a:cs typeface="Arial" panose="020B0604020202020204" pitchFamily="34" charset="0"/>
              </a:rPr>
              <a:t>Substantial size </a:t>
            </a:r>
          </a:p>
          <a:p>
            <a:pPr>
              <a:defRPr/>
            </a:pPr>
            <a:r>
              <a:rPr lang="en-GB" sz="2400" b="0" dirty="0" smtClean="0">
                <a:solidFill>
                  <a:schemeClr val="tx1"/>
                </a:solidFill>
                <a:latin typeface="Arial" panose="020B0604020202020204" pitchFamily="34" charset="0"/>
                <a:cs typeface="Arial" panose="020B0604020202020204" pitchFamily="34" charset="0"/>
              </a:rPr>
              <a:t>at least 150 glh (TA, AGQ or TC) or 300glh (TLQ)</a:t>
            </a:r>
          </a:p>
          <a:p>
            <a:pPr>
              <a:defRPr/>
            </a:pPr>
            <a:r>
              <a:rPr lang="en-GB" sz="2800" dirty="0" smtClean="0">
                <a:solidFill>
                  <a:schemeClr val="tx1"/>
                </a:solidFill>
                <a:latin typeface="Arial" panose="020B0604020202020204" pitchFamily="34" charset="0"/>
                <a:cs typeface="Arial" panose="020B0604020202020204" pitchFamily="34" charset="0"/>
              </a:rPr>
              <a:t>Purpose</a:t>
            </a:r>
          </a:p>
          <a:p>
            <a:pPr>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Explicit statement of where it leads (</a:t>
            </a:r>
            <a:r>
              <a:rPr lang="en-GB" sz="2400" b="0" i="1" dirty="0" smtClean="0">
                <a:solidFill>
                  <a:schemeClr val="tx1"/>
                </a:solidFill>
                <a:latin typeface="Arial" panose="020B0604020202020204" pitchFamily="34" charset="0"/>
                <a:cs typeface="Arial" panose="020B0604020202020204" pitchFamily="34" charset="0"/>
              </a:rPr>
              <a:t>employment – </a:t>
            </a:r>
            <a:r>
              <a:rPr lang="en-GB" sz="2400" b="0" dirty="0" smtClean="0">
                <a:solidFill>
                  <a:schemeClr val="tx1"/>
                </a:solidFill>
                <a:latin typeface="Arial" panose="020B0604020202020204" pitchFamily="34" charset="0"/>
                <a:cs typeface="Arial" panose="020B0604020202020204" pitchFamily="34" charset="0"/>
              </a:rPr>
              <a:t>in terms of </a:t>
            </a:r>
            <a:r>
              <a:rPr lang="en-GB" sz="2400" b="0" i="1" dirty="0" smtClean="0">
                <a:solidFill>
                  <a:schemeClr val="tx1"/>
                </a:solidFill>
                <a:latin typeface="Arial" panose="020B0604020202020204" pitchFamily="34" charset="0"/>
                <a:cs typeface="Arial" panose="020B0604020202020204" pitchFamily="34" charset="0"/>
              </a:rPr>
              <a:t>specific job roles, HE</a:t>
            </a:r>
            <a:r>
              <a:rPr lang="en-GB" sz="2400" b="0" dirty="0" smtClean="0">
                <a:solidFill>
                  <a:schemeClr val="tx1"/>
                </a:solidFill>
                <a:latin typeface="Arial" panose="020B0604020202020204" pitchFamily="34" charset="0"/>
                <a:cs typeface="Arial" panose="020B0604020202020204" pitchFamily="34" charset="0"/>
              </a:rPr>
              <a:t> </a:t>
            </a:r>
            <a:r>
              <a:rPr lang="en-GB" sz="2400" b="0" i="1" dirty="0" smtClean="0">
                <a:solidFill>
                  <a:schemeClr val="tx1"/>
                </a:solidFill>
                <a:latin typeface="Arial" panose="020B0604020202020204" pitchFamily="34" charset="0"/>
                <a:cs typeface="Arial" panose="020B0604020202020204" pitchFamily="34" charset="0"/>
              </a:rPr>
              <a:t>– </a:t>
            </a:r>
            <a:r>
              <a:rPr lang="en-GB" sz="2400" b="0" dirty="0" smtClean="0">
                <a:solidFill>
                  <a:schemeClr val="tx1"/>
                </a:solidFill>
                <a:latin typeface="Arial" panose="020B0604020202020204" pitchFamily="34" charset="0"/>
                <a:cs typeface="Arial" panose="020B0604020202020204" pitchFamily="34" charset="0"/>
              </a:rPr>
              <a:t>in terms of </a:t>
            </a:r>
            <a:r>
              <a:rPr lang="en-GB" sz="2400" b="0" i="1" dirty="0" smtClean="0">
                <a:solidFill>
                  <a:schemeClr val="tx1"/>
                </a:solidFill>
                <a:latin typeface="Arial" panose="020B0604020202020204" pitchFamily="34" charset="0"/>
                <a:cs typeface="Arial" panose="020B0604020202020204" pitchFamily="34" charset="0"/>
              </a:rPr>
              <a:t>specific courses</a:t>
            </a:r>
            <a:r>
              <a:rPr lang="en-GB" sz="2400" b="0" dirty="0" smtClean="0">
                <a:solidFill>
                  <a:schemeClr val="tx1"/>
                </a:solidFill>
                <a:latin typeface="Arial" panose="020B0604020202020204" pitchFamily="34" charset="0"/>
                <a:cs typeface="Arial" panose="020B0604020202020204" pitchFamily="34" charset="0"/>
              </a:rPr>
              <a:t>, or </a:t>
            </a:r>
            <a:r>
              <a:rPr lang="en-GB" sz="2400" b="0" i="1" dirty="0" smtClean="0">
                <a:solidFill>
                  <a:schemeClr val="tx1"/>
                </a:solidFill>
                <a:latin typeface="Arial" panose="020B0604020202020204" pitchFamily="34" charset="0"/>
                <a:cs typeface="Arial" panose="020B0604020202020204" pitchFamily="34" charset="0"/>
              </a:rPr>
              <a:t>other further specific training)</a:t>
            </a:r>
            <a:endParaRPr lang="en-GB" sz="2400"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appropriate content (ie transferable knowledge for TA or AGQ, sector preparation for TC or TLQ)</a:t>
            </a:r>
          </a:p>
          <a:p>
            <a:pPr>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progression (evidence the student can study at a higher level in the appropriate route)</a:t>
            </a:r>
          </a:p>
          <a:p>
            <a:pPr>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proven track record (at least 100 young people)</a:t>
            </a:r>
          </a:p>
          <a:p>
            <a:pPr>
              <a:defRPr/>
            </a:pPr>
            <a:r>
              <a:rPr lang="en-GB" sz="2800" dirty="0" smtClean="0">
                <a:solidFill>
                  <a:schemeClr val="tx1"/>
                </a:solidFill>
                <a:latin typeface="Arial" panose="020B0604020202020204" pitchFamily="34" charset="0"/>
                <a:cs typeface="Arial" panose="020B0604020202020204" pitchFamily="34" charset="0"/>
              </a:rPr>
              <a:t>Recognition</a:t>
            </a:r>
          </a:p>
          <a:p>
            <a:pPr marL="0" marR="0" lvl="1" indent="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2400" b="0" dirty="0" smtClean="0">
                <a:solidFill>
                  <a:schemeClr val="tx1"/>
                </a:solidFill>
                <a:latin typeface="Arial" panose="020B0604020202020204" pitchFamily="34" charset="0"/>
                <a:cs typeface="Arial" panose="020B0604020202020204" pitchFamily="34" charset="0"/>
              </a:rPr>
              <a:t>letters of recognition for TC, AGQ and TLQ (trade associations, employers who employ at least ten staff, HE as appropriate)</a:t>
            </a:r>
            <a:r>
              <a:rPr lang="en-GB" sz="2400" dirty="0" smtClean="0">
                <a:solidFill>
                  <a:schemeClr val="tx1"/>
                </a:solidFill>
                <a:latin typeface="Arial" panose="020B0604020202020204" pitchFamily="34" charset="0"/>
                <a:cs typeface="Arial" panose="020B0604020202020204" pitchFamily="34" charset="0"/>
              </a:rPr>
              <a:t> </a:t>
            </a:r>
          </a:p>
          <a:p>
            <a:pPr marL="0" marR="0" lvl="1" indent="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2400" dirty="0" smtClean="0">
                <a:solidFill>
                  <a:schemeClr val="tx1"/>
                </a:solidFill>
              </a:rPr>
              <a:t>“significant” synoptic and external assessment (by 2018, 25% for TLQ, 30% for TC, 40% for TA)</a:t>
            </a:r>
          </a:p>
          <a:p>
            <a:pPr>
              <a:buFont typeface="Arial" panose="020B0604020202020204" pitchFamily="34" charset="0"/>
              <a:buChar char="•"/>
              <a:defRPr/>
            </a:pPr>
            <a:endParaRPr lang="en-GB" sz="2400" dirty="0" smtClean="0">
              <a:solidFill>
                <a:schemeClr val="tx1"/>
              </a:solidFill>
              <a:latin typeface="Arial" panose="020B0604020202020204" pitchFamily="34" charset="0"/>
              <a:cs typeface="Arial" panose="020B0604020202020204" pitchFamily="34" charset="0"/>
            </a:endParaRPr>
          </a:p>
          <a:p>
            <a:pPr marL="88900" indent="-88900">
              <a:defRPr/>
            </a:pPr>
            <a:endParaRPr lang="en-GB" sz="2800" b="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42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Introducing the City &amp; Guilds TechBac</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response, we are developing the City &amp; Guilds TechBac, a complete programme of study that is transforming education for 14-19 year olds. Designed to sit comfortably alongside GCSEs and AS/A-Levels, the TechBac programme will provide clear progression for young people on to an apprenticeship, higher education, or into a job.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programme is </a:t>
            </a:r>
            <a:r>
              <a:rPr lang="en-GB" baseline="0" dirty="0" smtClean="0"/>
              <a:t>available at Levels 2 and 3 which meets the needs of 16-19 learners and can be used by specialist 14-16 providers. </a:t>
            </a:r>
            <a:r>
              <a:rPr lang="en-GB" sz="1200" kern="1200" dirty="0" smtClean="0">
                <a:solidFill>
                  <a:schemeClr val="tx1"/>
                </a:solidFill>
                <a:effectLst/>
                <a:latin typeface="+mn-lt"/>
                <a:ea typeface="+mn-ea"/>
                <a:cs typeface="+mn-cs"/>
              </a:rPr>
              <a:t>At its core the TechBac includes new technical qualifications that have been designed and endorsed by both employers and universities. </a:t>
            </a:r>
            <a:r>
              <a:rPr lang="en-GB" baseline="0" dirty="0" smtClean="0"/>
              <a:t>This is complimented by a range other products and services designed to produce learners with the technical skills they need to start their careers, and the understanding of what it takes to be successful in their chosen field.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City &amp; Guilds TechBac will bring you closer to employers of all shapes and sizes.  From qualification and assessment design and endorsement, through to industry mentors, and ideas for bringing employers into the classroom we will help you make connections. </a:t>
            </a:r>
            <a:r>
              <a:rPr lang="en-GB" sz="1200" b="0" baseline="0" dirty="0" smtClean="0">
                <a:solidFill>
                  <a:schemeClr val="tx2">
                    <a:lumMod val="75000"/>
                    <a:lumOff val="25000"/>
                  </a:schemeClr>
                </a:solidFill>
                <a:latin typeface="Arial" panose="020B0604020202020204" pitchFamily="34" charset="0"/>
                <a:cs typeface="Arial" panose="020B0604020202020204" pitchFamily="34" charset="0"/>
              </a:rPr>
              <a:t>The TechBac will also reduce the training burden on employers as throughout the programme young people be taught and encouraged to practice the skills needed for employment.</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TechBac will inspire and engage a new generation of learners and the result will be young people who are confident, competent and ready for work.</a:t>
            </a:r>
          </a:p>
        </p:txBody>
      </p:sp>
      <p:sp>
        <p:nvSpPr>
          <p:cNvPr id="4" name="Slide Number Placeholder 3"/>
          <p:cNvSpPr>
            <a:spLocks noGrp="1"/>
          </p:cNvSpPr>
          <p:nvPr>
            <p:ph type="sldNum" sz="quarter" idx="10"/>
          </p:nvPr>
        </p:nvSpPr>
        <p:spPr>
          <a:xfrm>
            <a:off x="3854939" y="9445170"/>
            <a:ext cx="2949099" cy="498931"/>
          </a:xfrm>
          <a:prstGeom prst="rect">
            <a:avLst/>
          </a:prstGeom>
        </p:spPr>
        <p:txBody>
          <a:bodyPr/>
          <a:lstStyle/>
          <a:p>
            <a:fld id="{F29C41C5-EEC2-4ECF-826D-BF331977D5B1}"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83539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3321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35038" y="739775"/>
            <a:ext cx="4929187" cy="3695700"/>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PJC - Moderated vs verified largely depends on peoples understanding</a:t>
            </a:r>
            <a:r>
              <a:rPr lang="en-US" altLang="en-US" baseline="0" dirty="0" smtClean="0"/>
              <a:t> of what those methods actually entail.  Grading is still open for debate within sectors and occupations and GCSE only really an aspiration for those close to it at 16 (grade D) but is still a preference.</a:t>
            </a:r>
            <a:endParaRPr lang="en-US" altLang="en-US" dirty="0" smtClean="0"/>
          </a:p>
        </p:txBody>
      </p:sp>
    </p:spTree>
    <p:extLst>
      <p:ext uri="{BB962C8B-B14F-4D97-AF65-F5344CB8AC3E}">
        <p14:creationId xmlns:p14="http://schemas.microsoft.com/office/powerpoint/2010/main" val="1436506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1811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This whole area</a:t>
            </a:r>
            <a:r>
              <a:rPr lang="en-GB" baseline="0" dirty="0" smtClean="0"/>
              <a:t> seems more relevant and the selective slides beforehand should emphasise how vocational reform may better prepare some learners for these options as legitimate progression routes.</a:t>
            </a:r>
            <a:endParaRPr lang="en-GB" dirty="0"/>
          </a:p>
        </p:txBody>
      </p:sp>
    </p:spTree>
    <p:extLst>
      <p:ext uri="{BB962C8B-B14F-4D97-AF65-F5344CB8AC3E}">
        <p14:creationId xmlns:p14="http://schemas.microsoft.com/office/powerpoint/2010/main" val="143807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This seems to be the main theme so we do not need so much before it</a:t>
            </a:r>
            <a:endParaRPr lang="en-GB" dirty="0"/>
          </a:p>
        </p:txBody>
      </p:sp>
    </p:spTree>
    <p:extLst>
      <p:ext uri="{BB962C8B-B14F-4D97-AF65-F5344CB8AC3E}">
        <p14:creationId xmlns:p14="http://schemas.microsoft.com/office/powerpoint/2010/main" val="46178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3325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As</a:t>
            </a:r>
            <a:r>
              <a:rPr lang="en-GB" baseline="0" dirty="0" smtClean="0"/>
              <a:t> a nation there is no money and so education and training need to take some ownership of that challenge rather than feel they are victims.</a:t>
            </a:r>
            <a:endParaRPr lang="en-GB" dirty="0"/>
          </a:p>
        </p:txBody>
      </p:sp>
    </p:spTree>
    <p:extLst>
      <p:ext uri="{BB962C8B-B14F-4D97-AF65-F5344CB8AC3E}">
        <p14:creationId xmlns:p14="http://schemas.microsoft.com/office/powerpoint/2010/main" val="259119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And the alternative is??   We need to be presenting</a:t>
            </a:r>
            <a:r>
              <a:rPr lang="en-GB" baseline="0" dirty="0" smtClean="0"/>
              <a:t> viable alternatives if we are to be critical of proposals.</a:t>
            </a:r>
            <a:endParaRPr lang="en-GB" dirty="0"/>
          </a:p>
        </p:txBody>
      </p:sp>
    </p:spTree>
    <p:extLst>
      <p:ext uri="{BB962C8B-B14F-4D97-AF65-F5344CB8AC3E}">
        <p14:creationId xmlns:p14="http://schemas.microsoft.com/office/powerpoint/2010/main" val="253389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One could argue that all education/training</a:t>
            </a:r>
            <a:r>
              <a:rPr lang="en-GB" baseline="0" dirty="0" smtClean="0"/>
              <a:t> loans are unacknowledged public subsidy if they are not repaid.  Again what is the alternative?   Some of this seems to strike at the heart of whether there is any point in a national vocational offer if nobody values it.  We need to think carefully about what we say about that.</a:t>
            </a:r>
            <a:endParaRPr lang="en-GB" dirty="0"/>
          </a:p>
        </p:txBody>
      </p:sp>
    </p:spTree>
    <p:extLst>
      <p:ext uri="{BB962C8B-B14F-4D97-AF65-F5344CB8AC3E}">
        <p14:creationId xmlns:p14="http://schemas.microsoft.com/office/powerpoint/2010/main" val="3763794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A bit off message here with emphasis on the negatives.</a:t>
            </a:r>
            <a:r>
              <a:rPr lang="en-GB" baseline="0" dirty="0" smtClean="0"/>
              <a:t>  Needs rewording to emphasise how to avoid the potential negative consequences.  At the moment it comes across as a soapbox rant.</a:t>
            </a:r>
            <a:endParaRPr lang="en-GB" dirty="0"/>
          </a:p>
        </p:txBody>
      </p:sp>
    </p:spTree>
    <p:extLst>
      <p:ext uri="{BB962C8B-B14F-4D97-AF65-F5344CB8AC3E}">
        <p14:creationId xmlns:p14="http://schemas.microsoft.com/office/powerpoint/2010/main" val="859327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some valid points or concerns in here but</a:t>
            </a:r>
            <a:r>
              <a:rPr lang="en-GB" baseline="0" dirty="0" smtClean="0"/>
              <a:t> again needs some rephrasing.</a:t>
            </a:r>
            <a:endParaRPr lang="en-GB" dirty="0"/>
          </a:p>
        </p:txBody>
      </p:sp>
    </p:spTree>
    <p:extLst>
      <p:ext uri="{BB962C8B-B14F-4D97-AF65-F5344CB8AC3E}">
        <p14:creationId xmlns:p14="http://schemas.microsoft.com/office/powerpoint/2010/main" val="892793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i="1" dirty="0" smtClean="0">
                <a:solidFill>
                  <a:srgbClr val="FF0000"/>
                </a:solidFill>
                <a:latin typeface="Arial" panose="020B0604020202020204" pitchFamily="34" charset="0"/>
                <a:cs typeface="Arial" panose="020B0604020202020204" pitchFamily="34" charset="0"/>
              </a:rPr>
              <a:t>(Ofsted and QAA)</a:t>
            </a:r>
          </a:p>
          <a:p>
            <a:r>
              <a:rPr lang="en-GB" sz="2400" i="1" dirty="0" smtClean="0">
                <a:solidFill>
                  <a:srgbClr val="FF0000"/>
                </a:solidFill>
                <a:latin typeface="Arial" panose="020B0604020202020204" pitchFamily="34" charset="0"/>
                <a:cs typeface="Arial" panose="020B0604020202020204" pitchFamily="34" charset="0"/>
              </a:rPr>
              <a:t>Learner/employer pays?</a:t>
            </a:r>
            <a:endParaRPr lang="en-GB" dirty="0"/>
          </a:p>
        </p:txBody>
      </p:sp>
    </p:spTree>
    <p:extLst>
      <p:ext uri="{BB962C8B-B14F-4D97-AF65-F5344CB8AC3E}">
        <p14:creationId xmlns:p14="http://schemas.microsoft.com/office/powerpoint/2010/main" val="104239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Again this seems too off message.  14-19 makes money???   Surely the issue is again what focus will ensure learners are developed</a:t>
            </a:r>
            <a:r>
              <a:rPr lang="en-GB" baseline="0" dirty="0" smtClean="0"/>
              <a:t> in sectors that have a chance of leading to meaningful employment.  Niche sectors will still be supported just as minority curriculum areas pre-16 are supported by other offers.   This comes across as an idealistic slide rather than one that seeks to find a suitable and viable option.</a:t>
            </a:r>
            <a:endParaRPr lang="en-GB" dirty="0"/>
          </a:p>
        </p:txBody>
      </p:sp>
    </p:spTree>
    <p:extLst>
      <p:ext uri="{BB962C8B-B14F-4D97-AF65-F5344CB8AC3E}">
        <p14:creationId xmlns:p14="http://schemas.microsoft.com/office/powerpoint/2010/main" val="2049803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54939" y="9445170"/>
            <a:ext cx="2949099" cy="498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76288" indent="-298450">
              <a:spcBef>
                <a:spcPct val="30000"/>
              </a:spcBef>
              <a:defRPr sz="1200">
                <a:solidFill>
                  <a:schemeClr val="tx1"/>
                </a:solidFill>
                <a:latin typeface="Arial" pitchFamily="34" charset="0"/>
                <a:cs typeface="Arial" pitchFamily="34" charset="0"/>
              </a:defRPr>
            </a:lvl2pPr>
            <a:lvl3pPr marL="1195388" indent="-238125">
              <a:spcBef>
                <a:spcPct val="30000"/>
              </a:spcBef>
              <a:defRPr sz="1200">
                <a:solidFill>
                  <a:schemeClr val="tx1"/>
                </a:solidFill>
                <a:latin typeface="Arial" pitchFamily="34" charset="0"/>
                <a:cs typeface="Arial" pitchFamily="34" charset="0"/>
              </a:defRPr>
            </a:lvl3pPr>
            <a:lvl4pPr marL="1673225" indent="-238125">
              <a:spcBef>
                <a:spcPct val="30000"/>
              </a:spcBef>
              <a:defRPr sz="1200">
                <a:solidFill>
                  <a:schemeClr val="tx1"/>
                </a:solidFill>
                <a:latin typeface="Arial" pitchFamily="34" charset="0"/>
                <a:cs typeface="Arial" pitchFamily="34" charset="0"/>
              </a:defRPr>
            </a:lvl4pPr>
            <a:lvl5pPr marL="2152650" indent="-238125">
              <a:spcBef>
                <a:spcPct val="30000"/>
              </a:spcBef>
              <a:defRPr sz="1200">
                <a:solidFill>
                  <a:schemeClr val="tx1"/>
                </a:solidFill>
                <a:latin typeface="Arial" pitchFamily="34" charset="0"/>
                <a:cs typeface="Arial" pitchFamily="34" charset="0"/>
              </a:defRPr>
            </a:lvl5pPr>
            <a:lvl6pPr marL="2609850" indent="-238125" eaLnBrk="0" fontAlgn="base" hangingPunct="0">
              <a:spcBef>
                <a:spcPct val="30000"/>
              </a:spcBef>
              <a:spcAft>
                <a:spcPct val="0"/>
              </a:spcAft>
              <a:defRPr sz="1200">
                <a:solidFill>
                  <a:schemeClr val="tx1"/>
                </a:solidFill>
                <a:latin typeface="Arial" pitchFamily="34" charset="0"/>
                <a:cs typeface="Arial" pitchFamily="34" charset="0"/>
              </a:defRPr>
            </a:lvl6pPr>
            <a:lvl7pPr marL="3067050" indent="-238125" eaLnBrk="0" fontAlgn="base" hangingPunct="0">
              <a:spcBef>
                <a:spcPct val="30000"/>
              </a:spcBef>
              <a:spcAft>
                <a:spcPct val="0"/>
              </a:spcAft>
              <a:defRPr sz="1200">
                <a:solidFill>
                  <a:schemeClr val="tx1"/>
                </a:solidFill>
                <a:latin typeface="Arial" pitchFamily="34" charset="0"/>
                <a:cs typeface="Arial" pitchFamily="34" charset="0"/>
              </a:defRPr>
            </a:lvl7pPr>
            <a:lvl8pPr marL="3524250" indent="-238125" eaLnBrk="0" fontAlgn="base" hangingPunct="0">
              <a:spcBef>
                <a:spcPct val="30000"/>
              </a:spcBef>
              <a:spcAft>
                <a:spcPct val="0"/>
              </a:spcAft>
              <a:defRPr sz="1200">
                <a:solidFill>
                  <a:schemeClr val="tx1"/>
                </a:solidFill>
                <a:latin typeface="Arial" pitchFamily="34" charset="0"/>
                <a:cs typeface="Arial" pitchFamily="34" charset="0"/>
              </a:defRPr>
            </a:lvl8pPr>
            <a:lvl9pPr marL="3981450" indent="-238125"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03919C32-0C0A-4663-BAAB-B623DF83A6E5}" type="slidenum">
              <a:rPr lang="en-GB" altLang="en-US" sz="1300">
                <a:solidFill>
                  <a:srgbClr val="000000"/>
                </a:solidFill>
              </a:rPr>
              <a:pPr>
                <a:spcBef>
                  <a:spcPct val="0"/>
                </a:spcBef>
              </a:pPr>
              <a:t>29</a:t>
            </a:fld>
            <a:endParaRPr lang="en-GB" altLang="en-US" sz="1300" dirty="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cs typeface="Arial" pitchFamily="34" charset="0"/>
            </a:endParaRPr>
          </a:p>
        </p:txBody>
      </p:sp>
      <p:sp>
        <p:nvSpPr>
          <p:cNvPr id="2" name="Header Placeholder 1"/>
          <p:cNvSpPr>
            <a:spLocks noGrp="1"/>
          </p:cNvSpPr>
          <p:nvPr>
            <p:ph type="hdr" sz="quarter" idx="10"/>
          </p:nvPr>
        </p:nvSpPr>
        <p:spPr>
          <a:xfrm>
            <a:off x="0" y="0"/>
            <a:ext cx="2949099" cy="498932"/>
          </a:xfrm>
          <a:prstGeom prst="rect">
            <a:avLst/>
          </a:prstGeom>
        </p:spPr>
        <p:txBody>
          <a:bodyPr/>
          <a:lstStyle/>
          <a:p>
            <a:endParaRPr lang="en-GB" dirty="0">
              <a:solidFill>
                <a:prstClr val="black"/>
              </a:solidFill>
              <a:latin typeface="Calibri" panose="020F0502020204030204"/>
            </a:endParaRPr>
          </a:p>
        </p:txBody>
      </p:sp>
    </p:spTree>
    <p:extLst>
      <p:ext uri="{BB962C8B-B14F-4D97-AF65-F5344CB8AC3E}">
        <p14:creationId xmlns:p14="http://schemas.microsoft.com/office/powerpoint/2010/main" val="299289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GB" altLang="en-US" sz="1400" dirty="0" smtClean="0">
              <a:solidFill>
                <a:schemeClr val="bg1"/>
              </a:solidFill>
            </a:endParaRPr>
          </a:p>
          <a:p>
            <a:pPr marL="171450" indent="-171450" eaLnBrk="1" hangingPunct="1">
              <a:spcBef>
                <a:spcPct val="0"/>
              </a:spcBef>
              <a:buFontTx/>
              <a:buChar char="•"/>
            </a:pPr>
            <a:r>
              <a:rPr lang="en-GB" altLang="en-US" sz="1400" dirty="0" smtClean="0"/>
              <a:t>Over the past three decades, there have been numerous reports, skills strategies, consultations, white papers and Acts of Parliament.</a:t>
            </a:r>
          </a:p>
          <a:p>
            <a:pPr marL="171450" indent="-171450" eaLnBrk="1" hangingPunct="1">
              <a:spcBef>
                <a:spcPct val="0"/>
              </a:spcBef>
              <a:buFontTx/>
              <a:buChar char="•"/>
            </a:pPr>
            <a:endParaRPr lang="en-GB" altLang="en-US" sz="1400" dirty="0" smtClean="0"/>
          </a:p>
          <a:p>
            <a:pPr marL="171450" indent="-171450" eaLnBrk="1" hangingPunct="1">
              <a:spcBef>
                <a:spcPct val="0"/>
              </a:spcBef>
              <a:buFontTx/>
              <a:buChar char="•"/>
            </a:pPr>
            <a:r>
              <a:rPr lang="en-GB" altLang="en-US" sz="1400" dirty="0" smtClean="0"/>
              <a:t>Debate surrounding the status and content of vocational education and skills continues today, with employers expressing concern over the perceived gap between the skills that they need and the skills that are provided by the skills and employment system.</a:t>
            </a:r>
          </a:p>
          <a:p>
            <a:pPr marL="171450" indent="-171450" eaLnBrk="1" hangingPunct="1">
              <a:spcBef>
                <a:spcPct val="0"/>
              </a:spcBef>
              <a:buFontTx/>
              <a:buChar char="•"/>
            </a:pPr>
            <a:endParaRPr lang="en-GB" altLang="en-US" sz="1400" dirty="0" smtClean="0"/>
          </a:p>
          <a:p>
            <a:pPr marL="171450" indent="-171450" eaLnBrk="1" hangingPunct="1">
              <a:spcBef>
                <a:spcPct val="0"/>
              </a:spcBef>
              <a:buFontTx/>
              <a:buChar char="•"/>
            </a:pPr>
            <a:r>
              <a:rPr lang="en-GB" altLang="en-US" sz="1400" dirty="0" smtClean="0"/>
              <a:t>Many policies unveiled since the early 1980s have been intended to rectify the perception that the academic route is superior to the vocational. </a:t>
            </a:r>
          </a:p>
          <a:p>
            <a:pPr marL="171450" indent="-171450" eaLnBrk="1" hangingPunct="1">
              <a:spcBef>
                <a:spcPct val="0"/>
              </a:spcBef>
              <a:buFontTx/>
              <a:buChar char="•"/>
            </a:pPr>
            <a:endParaRPr lang="en-GB" altLang="en-US" sz="1400" dirty="0" smtClean="0"/>
          </a:p>
          <a:p>
            <a:pPr marL="171450" indent="-171450" eaLnBrk="1" hangingPunct="1">
              <a:spcBef>
                <a:spcPct val="0"/>
              </a:spcBef>
              <a:buFontTx/>
              <a:buChar char="•"/>
            </a:pPr>
            <a:r>
              <a:rPr lang="en-GB" altLang="en-US" sz="1400" dirty="0" smtClean="0"/>
              <a:t>While the academic route has structures (schools and sixth forms), pathways (university) and qualifications (GSCEs and A levels) that are well understood, the vocational route is often more complex. It offers a broader range of qualifications and services multiple stakeholder groups, including young people, those undertaking job-specific training and the unemployed. </a:t>
            </a:r>
          </a:p>
          <a:p>
            <a:pPr marL="171450" indent="-171450" eaLnBrk="1" hangingPunct="1">
              <a:spcBef>
                <a:spcPct val="0"/>
              </a:spcBef>
              <a:buFontTx/>
              <a:buChar char="•"/>
            </a:pPr>
            <a:endParaRPr lang="en-GB" altLang="en-US" sz="1400" dirty="0" smtClean="0"/>
          </a:p>
          <a:p>
            <a:pPr marL="171450" indent="-171450" eaLnBrk="1" hangingPunct="1">
              <a:spcBef>
                <a:spcPct val="0"/>
              </a:spcBef>
              <a:buFontTx/>
              <a:buChar char="•"/>
            </a:pPr>
            <a:r>
              <a:rPr lang="en-GB" altLang="en-US" sz="1400" dirty="0" smtClean="0"/>
              <a:t>The challenge of achieving a holistic approach, which meets the needs of a range of stakeholders, has both informed policy and contributed to the ongoing changes in and the skills and employment system. </a:t>
            </a:r>
          </a:p>
          <a:p>
            <a:pPr marL="171450" indent="-171450" eaLnBrk="1" hangingPunct="1">
              <a:spcBef>
                <a:spcPct val="0"/>
              </a:spcBef>
              <a:buFontTx/>
              <a:buChar char="•"/>
            </a:pPr>
            <a:endParaRPr lang="en-GB" altLang="en-US" sz="1400" dirty="0" smtClean="0"/>
          </a:p>
          <a:p>
            <a:pPr marL="171450" indent="-171450" eaLnBrk="1" hangingPunct="1">
              <a:spcBef>
                <a:spcPct val="0"/>
              </a:spcBef>
              <a:buFontTx/>
              <a:buChar char="•"/>
            </a:pPr>
            <a:r>
              <a:rPr lang="en-GB" altLang="en-US" sz="1400" dirty="0" smtClean="0"/>
              <a:t>There is little evaluation or evidence about what has and has not worked, or even a reliable repository of information. </a:t>
            </a:r>
          </a:p>
          <a:p>
            <a:pPr>
              <a:defRPr/>
            </a:pPr>
            <a:r>
              <a:rPr lang="en-GB" altLang="en-US" sz="1400" dirty="0" smtClean="0">
                <a:solidFill>
                  <a:schemeClr val="bg1"/>
                </a:solidFill>
              </a:rPr>
              <a:t>The report reveals that in the last 30 years there have been:</a:t>
            </a:r>
          </a:p>
          <a:p>
            <a:pPr>
              <a:defRPr/>
            </a:pPr>
            <a:endParaRPr lang="en-GB" altLang="en-US" sz="1400" dirty="0" smtClean="0">
              <a:solidFill>
                <a:schemeClr val="bg1"/>
              </a:solidFill>
            </a:endParaRPr>
          </a:p>
          <a:p>
            <a:pPr marL="742950" lvl="1" indent="-285750">
              <a:buFont typeface="Arial" charset="0"/>
              <a:buChar char="•"/>
              <a:defRPr/>
            </a:pPr>
            <a:r>
              <a:rPr lang="en-GB" altLang="en-US" sz="1400" b="1" dirty="0" smtClean="0">
                <a:solidFill>
                  <a:schemeClr val="bg1"/>
                </a:solidFill>
              </a:rPr>
              <a:t>61</a:t>
            </a:r>
            <a:r>
              <a:rPr lang="en-GB" altLang="en-US" sz="1400" dirty="0" smtClean="0">
                <a:solidFill>
                  <a:schemeClr val="bg1"/>
                </a:solidFill>
              </a:rPr>
              <a:t> Secretaries of State responsible for skills and employment policy - compared with </a:t>
            </a:r>
            <a:r>
              <a:rPr lang="en-GB" altLang="en-US" sz="1400" b="1" dirty="0" smtClean="0">
                <a:solidFill>
                  <a:schemeClr val="bg1"/>
                </a:solidFill>
              </a:rPr>
              <a:t>18</a:t>
            </a:r>
            <a:r>
              <a:rPr lang="en-GB" altLang="en-US" sz="1400" dirty="0" smtClean="0">
                <a:solidFill>
                  <a:schemeClr val="bg1"/>
                </a:solidFill>
              </a:rPr>
              <a:t> for schools policy and </a:t>
            </a:r>
            <a:r>
              <a:rPr lang="en-GB" altLang="en-US" sz="1400" b="1" dirty="0" smtClean="0">
                <a:solidFill>
                  <a:schemeClr val="bg1"/>
                </a:solidFill>
              </a:rPr>
              <a:t>16</a:t>
            </a:r>
            <a:r>
              <a:rPr lang="en-GB" altLang="en-US" sz="1400" dirty="0" smtClean="0">
                <a:solidFill>
                  <a:schemeClr val="bg1"/>
                </a:solidFill>
              </a:rPr>
              <a:t> for higher education</a:t>
            </a:r>
          </a:p>
          <a:p>
            <a:pPr marL="742950" lvl="1" indent="-285750">
              <a:buFont typeface="Arial" charset="0"/>
              <a:buChar char="•"/>
              <a:defRPr/>
            </a:pPr>
            <a:r>
              <a:rPr lang="en-GB" altLang="en-US" sz="1400" dirty="0" smtClean="0">
                <a:solidFill>
                  <a:schemeClr val="bg1"/>
                </a:solidFill>
              </a:rPr>
              <a:t>At least </a:t>
            </a:r>
            <a:r>
              <a:rPr lang="en-GB" altLang="en-US" sz="1400" b="1" dirty="0" smtClean="0">
                <a:solidFill>
                  <a:schemeClr val="bg1"/>
                </a:solidFill>
              </a:rPr>
              <a:t>13</a:t>
            </a:r>
            <a:r>
              <a:rPr lang="en-GB" altLang="en-US" sz="1400" dirty="0" smtClean="0">
                <a:solidFill>
                  <a:schemeClr val="bg1"/>
                </a:solidFill>
              </a:rPr>
              <a:t> major Acts of Parliament</a:t>
            </a:r>
          </a:p>
          <a:p>
            <a:pPr marL="742950" lvl="1" indent="-285750">
              <a:buFont typeface="Arial" charset="0"/>
              <a:buChar char="•"/>
              <a:defRPr/>
            </a:pPr>
            <a:r>
              <a:rPr lang="en-GB" altLang="en-US" sz="1400" dirty="0" smtClean="0">
                <a:solidFill>
                  <a:schemeClr val="bg1"/>
                </a:solidFill>
              </a:rPr>
              <a:t>No fewer than </a:t>
            </a:r>
            <a:r>
              <a:rPr lang="en-GB" altLang="en-US" sz="1400" b="1" dirty="0" smtClean="0">
                <a:solidFill>
                  <a:schemeClr val="bg1"/>
                </a:solidFill>
              </a:rPr>
              <a:t>7 </a:t>
            </a:r>
            <a:r>
              <a:rPr lang="en-GB" altLang="en-US" sz="1400" dirty="0" smtClean="0">
                <a:solidFill>
                  <a:schemeClr val="bg1"/>
                </a:solidFill>
              </a:rPr>
              <a:t>major national reviews of skills and training policy, which have made more than </a:t>
            </a:r>
            <a:r>
              <a:rPr lang="en-GB" altLang="en-US" sz="1400" b="1" dirty="0" smtClean="0">
                <a:solidFill>
                  <a:schemeClr val="bg1"/>
                </a:solidFill>
              </a:rPr>
              <a:t>200</a:t>
            </a:r>
            <a:r>
              <a:rPr lang="en-GB" altLang="en-US" sz="1400" dirty="0" smtClean="0">
                <a:solidFill>
                  <a:schemeClr val="bg1"/>
                </a:solidFill>
              </a:rPr>
              <a:t> </a:t>
            </a:r>
            <a:r>
              <a:rPr lang="en-US" altLang="en-US" sz="1400" dirty="0" smtClean="0">
                <a:solidFill>
                  <a:schemeClr val="bg1"/>
                </a:solidFill>
              </a:rPr>
              <a:t>recommendations in total</a:t>
            </a:r>
            <a:endParaRPr lang="en-GB" altLang="en-US" sz="1400" dirty="0" smtClean="0">
              <a:solidFill>
                <a:schemeClr val="bg1"/>
              </a:solidFill>
            </a:endParaRPr>
          </a:p>
          <a:p>
            <a:pPr marL="742950" lvl="1" indent="-285750">
              <a:buFont typeface="Arial" charset="0"/>
              <a:buChar char="•"/>
              <a:defRPr/>
            </a:pPr>
            <a:endParaRPr lang="en-GB" altLang="en-US" sz="1400" dirty="0" smtClean="0">
              <a:solidFill>
                <a:schemeClr val="bg1"/>
              </a:solidFill>
            </a:endParaRPr>
          </a:p>
          <a:p>
            <a:pPr>
              <a:defRPr/>
            </a:pPr>
            <a:r>
              <a:rPr lang="en-GB" altLang="en-US" sz="1400" dirty="0" smtClean="0">
                <a:solidFill>
                  <a:schemeClr val="bg1"/>
                </a:solidFill>
              </a:rPr>
              <a:t>The report also showed that:</a:t>
            </a:r>
          </a:p>
          <a:p>
            <a:pPr>
              <a:defRPr/>
            </a:pPr>
            <a:endParaRPr lang="en-GB" altLang="en-US" sz="1400" dirty="0" smtClean="0">
              <a:solidFill>
                <a:schemeClr val="bg1"/>
              </a:solidFill>
            </a:endParaRPr>
          </a:p>
          <a:p>
            <a:pPr marL="742950" lvl="1" indent="-285750">
              <a:buFont typeface="Arial" charset="0"/>
              <a:buChar char="•"/>
              <a:defRPr/>
            </a:pPr>
            <a:r>
              <a:rPr lang="en-GB" altLang="en-US" sz="1400" dirty="0" smtClean="0">
                <a:solidFill>
                  <a:schemeClr val="bg1"/>
                </a:solidFill>
              </a:rPr>
              <a:t>The policy area has flipped between departments or been shared with multiple departments no fewer than </a:t>
            </a:r>
            <a:r>
              <a:rPr lang="en-GB" altLang="en-US" sz="1400" b="1" dirty="0" smtClean="0">
                <a:solidFill>
                  <a:schemeClr val="bg1"/>
                </a:solidFill>
              </a:rPr>
              <a:t>10</a:t>
            </a:r>
            <a:r>
              <a:rPr lang="en-GB" altLang="en-US" sz="1400" dirty="0" smtClean="0">
                <a:solidFill>
                  <a:schemeClr val="bg1"/>
                </a:solidFill>
              </a:rPr>
              <a:t> times since the 1980s</a:t>
            </a:r>
          </a:p>
          <a:p>
            <a:pPr marL="742950" lvl="1" indent="-285750">
              <a:buFont typeface="Arial" charset="0"/>
              <a:buChar char="•"/>
              <a:defRPr/>
            </a:pPr>
            <a:r>
              <a:rPr lang="en-GB" altLang="en-US" sz="1400" dirty="0" smtClean="0">
                <a:solidFill>
                  <a:schemeClr val="bg1"/>
                </a:solidFill>
              </a:rPr>
              <a:t>Since 1981 you could have taken part in one of at least </a:t>
            </a:r>
            <a:r>
              <a:rPr lang="en-GB" altLang="en-US" sz="1400" b="1" dirty="0" smtClean="0">
                <a:solidFill>
                  <a:schemeClr val="bg1"/>
                </a:solidFill>
              </a:rPr>
              <a:t>19</a:t>
            </a:r>
            <a:r>
              <a:rPr lang="en-GB" altLang="en-US" sz="1400" dirty="0" smtClean="0">
                <a:solidFill>
                  <a:schemeClr val="bg1"/>
                </a:solidFill>
              </a:rPr>
              <a:t> different major vocational programmes and initiatives </a:t>
            </a:r>
          </a:p>
          <a:p>
            <a:pPr marL="171450" indent="-171450" eaLnBrk="1" hangingPunct="1">
              <a:spcBef>
                <a:spcPct val="0"/>
              </a:spcBef>
              <a:buFontTx/>
              <a:buChar char="•"/>
            </a:pPr>
            <a:r>
              <a:rPr lang="en-GB" altLang="en-US" sz="1400" dirty="0" smtClean="0">
                <a:solidFill>
                  <a:schemeClr val="bg1"/>
                </a:solidFill>
              </a:rPr>
              <a:t>Consistent churn has created a </a:t>
            </a:r>
            <a:r>
              <a:rPr lang="en-GB" altLang="en-US" sz="1400" b="1" dirty="0" smtClean="0">
                <a:solidFill>
                  <a:schemeClr val="bg1"/>
                </a:solidFill>
              </a:rPr>
              <a:t>collective amnesia</a:t>
            </a:r>
            <a:r>
              <a:rPr lang="en-GB" altLang="en-US" sz="1400" dirty="0" smtClean="0">
                <a:solidFill>
                  <a:schemeClr val="bg1"/>
                </a:solidFill>
              </a:rPr>
              <a:t> and growing lack of organisational memory at political and official levels. </a:t>
            </a:r>
            <a:r>
              <a:rPr lang="en-GB" altLang="en-US" dirty="0" smtClean="0"/>
              <a:t>Over the past three decades, there have been numerous reports, skills strategies, consultations, white papers and Acts of Parliament.</a:t>
            </a:r>
          </a:p>
          <a:p>
            <a:pPr marL="171450" indent="-171450" eaLnBrk="1" hangingPunct="1">
              <a:spcBef>
                <a:spcPct val="0"/>
              </a:spcBef>
              <a:buFontTx/>
              <a:buChar char="•"/>
            </a:pPr>
            <a:endParaRPr lang="en-GB" altLang="en-US" dirty="0" smtClean="0"/>
          </a:p>
          <a:p>
            <a:pPr marL="171450" indent="-171450" eaLnBrk="1" hangingPunct="1">
              <a:spcBef>
                <a:spcPct val="0"/>
              </a:spcBef>
              <a:buFontTx/>
              <a:buChar char="•"/>
            </a:pPr>
            <a:r>
              <a:rPr lang="en-GB" altLang="en-US" dirty="0" smtClean="0"/>
              <a:t>Debate surrounding the status and content of vocational education and skills continues today, with employers expressing concern over the perceived gap between the skills that they need and the skills that are provided by the skills and employment system.</a:t>
            </a:r>
          </a:p>
          <a:p>
            <a:pPr marL="171450" indent="-171450" eaLnBrk="1" hangingPunct="1">
              <a:spcBef>
                <a:spcPct val="0"/>
              </a:spcBef>
              <a:buFontTx/>
              <a:buChar char="•"/>
            </a:pPr>
            <a:endParaRPr lang="en-GB" altLang="en-US" dirty="0" smtClean="0"/>
          </a:p>
          <a:p>
            <a:pPr marL="171450" indent="-171450" eaLnBrk="1" hangingPunct="1">
              <a:spcBef>
                <a:spcPct val="0"/>
              </a:spcBef>
              <a:buFontTx/>
              <a:buChar char="•"/>
            </a:pPr>
            <a:r>
              <a:rPr lang="en-GB" altLang="en-US" dirty="0" smtClean="0"/>
              <a:t>Many policies unveiled since the early 1980s have been intended to rectify the perception that the academic route is superior to the vocational. </a:t>
            </a:r>
          </a:p>
          <a:p>
            <a:pPr marL="171450" indent="-171450" eaLnBrk="1" hangingPunct="1">
              <a:spcBef>
                <a:spcPct val="0"/>
              </a:spcBef>
              <a:buFontTx/>
              <a:buChar char="•"/>
            </a:pPr>
            <a:endParaRPr lang="en-GB" altLang="en-US" dirty="0" smtClean="0"/>
          </a:p>
          <a:p>
            <a:pPr marL="171450" indent="-171450" eaLnBrk="1" hangingPunct="1">
              <a:spcBef>
                <a:spcPct val="0"/>
              </a:spcBef>
              <a:buFontTx/>
              <a:buChar char="•"/>
            </a:pPr>
            <a:r>
              <a:rPr lang="en-GB" altLang="en-US" dirty="0" smtClean="0"/>
              <a:t>While the academic route has structures (schools and sixth forms), pathways (university) and qualifications (GSCEs and A levels) that are well understood, the vocational route is often more complex. It offers a broader range of qualifications and services multiple stakeholder groups, including young people, those undertaking job-specific training and the unemployed. </a:t>
            </a:r>
          </a:p>
          <a:p>
            <a:pPr marL="171450" indent="-171450" eaLnBrk="1" hangingPunct="1">
              <a:spcBef>
                <a:spcPct val="0"/>
              </a:spcBef>
              <a:buFontTx/>
              <a:buChar char="•"/>
            </a:pPr>
            <a:endParaRPr lang="en-GB" altLang="en-US" dirty="0" smtClean="0"/>
          </a:p>
          <a:p>
            <a:pPr marL="171450" indent="-171450" eaLnBrk="1" hangingPunct="1">
              <a:spcBef>
                <a:spcPct val="0"/>
              </a:spcBef>
              <a:buFontTx/>
              <a:buChar char="•"/>
            </a:pPr>
            <a:r>
              <a:rPr lang="en-GB" altLang="en-US" dirty="0" smtClean="0"/>
              <a:t>The challenge of achieving a holistic approach, which meets the needs of a range of stakeholders, has both informed policy and contributed to the ongoing changes in and the skills and employment system. </a:t>
            </a:r>
          </a:p>
          <a:p>
            <a:pPr marL="171450" indent="-171450" eaLnBrk="1" hangingPunct="1">
              <a:spcBef>
                <a:spcPct val="0"/>
              </a:spcBef>
              <a:buFontTx/>
              <a:buChar char="•"/>
            </a:pPr>
            <a:endParaRPr lang="en-GB" altLang="en-US" dirty="0" smtClean="0"/>
          </a:p>
          <a:p>
            <a:pPr marL="171450" indent="-171450" eaLnBrk="1" hangingPunct="1">
              <a:spcBef>
                <a:spcPct val="0"/>
              </a:spcBef>
              <a:buFontTx/>
              <a:buChar char="•"/>
            </a:pPr>
            <a:r>
              <a:rPr lang="en-GB" altLang="en-US" dirty="0" smtClean="0"/>
              <a:t>There is little evaluation or evidence about what has and has not worked, or even a reliable repository of information. </a:t>
            </a:r>
          </a:p>
          <a:p>
            <a:pPr marL="171450" indent="-171450" eaLnBrk="1" hangingPunct="1">
              <a:spcBef>
                <a:spcPct val="0"/>
              </a:spcBef>
              <a:buFontTx/>
              <a:buChar char="•"/>
            </a:pPr>
            <a:endParaRPr lang="en-GB" altLang="en-US" sz="1400" dirty="0" smtClean="0">
              <a:solidFill>
                <a:schemeClr val="bg1"/>
              </a:solidFill>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GB" altLang="en-US" sz="1400" dirty="0" smtClean="0">
                <a:solidFill>
                  <a:schemeClr val="bg1"/>
                </a:solidFill>
                <a:latin typeface="Arial" panose="020B0604020202020204" pitchFamily="34" charset="0"/>
                <a:cs typeface="Arial" panose="020B0604020202020204" pitchFamily="34" charset="0"/>
              </a:rPr>
              <a:t>For </a:t>
            </a:r>
            <a:r>
              <a:rPr lang="en-GB" altLang="en-US" sz="1400" b="1" i="1" dirty="0" smtClean="0">
                <a:solidFill>
                  <a:schemeClr val="bg1"/>
                </a:solidFill>
                <a:latin typeface="Arial" panose="020B0604020202020204" pitchFamily="34" charset="0"/>
                <a:cs typeface="Arial" panose="020B0604020202020204" pitchFamily="34" charset="0"/>
              </a:rPr>
              <a:t>Sense and Instability</a:t>
            </a:r>
            <a:r>
              <a:rPr lang="en-GB" altLang="en-US" sz="1400" b="1" dirty="0" smtClean="0">
                <a:solidFill>
                  <a:schemeClr val="bg1"/>
                </a:solidFill>
                <a:latin typeface="Arial" panose="020B0604020202020204" pitchFamily="34" charset="0"/>
                <a:cs typeface="Arial" panose="020B0604020202020204" pitchFamily="34" charset="0"/>
              </a:rPr>
              <a:t> </a:t>
            </a:r>
            <a:r>
              <a:rPr lang="en-GB" altLang="en-US" sz="1400" dirty="0" smtClean="0">
                <a:solidFill>
                  <a:schemeClr val="bg1"/>
                </a:solidFill>
                <a:latin typeface="Arial" panose="020B0604020202020204" pitchFamily="34" charset="0"/>
                <a:cs typeface="Arial" panose="020B0604020202020204" pitchFamily="34" charset="0"/>
              </a:rPr>
              <a:t>we looked at policy affecting young people, employed adults, and unemployed adults, to:</a:t>
            </a:r>
          </a:p>
          <a:p>
            <a:pPr marL="742950" lvl="1" indent="-285750">
              <a:buFontTx/>
              <a:buChar char="•"/>
            </a:pPr>
            <a:r>
              <a:rPr lang="en-GB" altLang="en-US" sz="1400" b="1" dirty="0" smtClean="0">
                <a:solidFill>
                  <a:schemeClr val="bg1"/>
                </a:solidFill>
                <a:latin typeface="Arial" panose="020B0604020202020204" pitchFamily="34" charset="0"/>
                <a:cs typeface="Arial" panose="020B0604020202020204" pitchFamily="34" charset="0"/>
              </a:rPr>
              <a:t>Learn</a:t>
            </a:r>
            <a:r>
              <a:rPr lang="en-GB" altLang="en-US" sz="1400" dirty="0" smtClean="0">
                <a:solidFill>
                  <a:schemeClr val="bg1"/>
                </a:solidFill>
                <a:latin typeface="Arial" panose="020B0604020202020204" pitchFamily="34" charset="0"/>
                <a:cs typeface="Arial" panose="020B0604020202020204" pitchFamily="34" charset="0"/>
              </a:rPr>
              <a:t> from past reviews and policy implementation by exploring what has been successful and what has stood the test of time </a:t>
            </a:r>
          </a:p>
          <a:p>
            <a:pPr marL="742950" lvl="1" indent="-285750">
              <a:buFontTx/>
              <a:buChar char="•"/>
            </a:pPr>
            <a:r>
              <a:rPr lang="en-GB" altLang="en-US" sz="1400" b="1" dirty="0" smtClean="0">
                <a:solidFill>
                  <a:schemeClr val="bg1"/>
                </a:solidFill>
                <a:latin typeface="Arial" panose="020B0604020202020204" pitchFamily="34" charset="0"/>
                <a:cs typeface="Arial" panose="020B0604020202020204" pitchFamily="34" charset="0"/>
              </a:rPr>
              <a:t>Analyse</a:t>
            </a:r>
            <a:r>
              <a:rPr lang="en-GB" altLang="en-US" sz="1400" dirty="0" smtClean="0">
                <a:solidFill>
                  <a:schemeClr val="bg1"/>
                </a:solidFill>
                <a:latin typeface="Arial" panose="020B0604020202020204" pitchFamily="34" charset="0"/>
                <a:cs typeface="Arial" panose="020B0604020202020204" pitchFamily="34" charset="0"/>
              </a:rPr>
              <a:t> the problems that have been most intractable and assess how they might be better dealt with in the future</a:t>
            </a:r>
          </a:p>
          <a:p>
            <a:pPr marL="742950" lvl="1" indent="-285750">
              <a:buFontTx/>
              <a:buChar char="•"/>
            </a:pPr>
            <a:r>
              <a:rPr lang="en-GB" altLang="en-US" sz="1400" b="1" dirty="0" smtClean="0">
                <a:solidFill>
                  <a:schemeClr val="bg1"/>
                </a:solidFill>
                <a:latin typeface="Arial" panose="020B0604020202020204" pitchFamily="34" charset="0"/>
                <a:cs typeface="Arial" panose="020B0604020202020204" pitchFamily="34" charset="0"/>
              </a:rPr>
              <a:t>Define</a:t>
            </a:r>
            <a:r>
              <a:rPr lang="en-GB" altLang="en-US" sz="1400" dirty="0" smtClean="0">
                <a:solidFill>
                  <a:schemeClr val="bg1"/>
                </a:solidFill>
                <a:latin typeface="Arial" panose="020B0604020202020204" pitchFamily="34" charset="0"/>
                <a:cs typeface="Arial" panose="020B0604020202020204" pitchFamily="34" charset="0"/>
              </a:rPr>
              <a:t> the central and local structural mechanisms that have been the most effective </a:t>
            </a:r>
          </a:p>
          <a:p>
            <a:pPr marL="742950" lvl="1" indent="-285750">
              <a:buFontTx/>
              <a:buChar char="•"/>
            </a:pPr>
            <a:r>
              <a:rPr lang="en-GB" altLang="en-US" sz="1400" b="1" dirty="0" smtClean="0">
                <a:solidFill>
                  <a:schemeClr val="bg1"/>
                </a:solidFill>
                <a:latin typeface="Arial" panose="020B0604020202020204" pitchFamily="34" charset="0"/>
                <a:cs typeface="Arial" panose="020B0604020202020204" pitchFamily="34" charset="0"/>
              </a:rPr>
              <a:t>Evaluate</a:t>
            </a:r>
            <a:r>
              <a:rPr lang="en-GB" altLang="en-US" sz="1400" dirty="0" smtClean="0">
                <a:solidFill>
                  <a:schemeClr val="bg1"/>
                </a:solidFill>
                <a:latin typeface="Arial" panose="020B0604020202020204" pitchFamily="34" charset="0"/>
                <a:cs typeface="Arial" panose="020B0604020202020204" pitchFamily="34" charset="0"/>
              </a:rPr>
              <a:t> which aspects of the system have been short-lived and caused instability </a:t>
            </a:r>
          </a:p>
          <a:p>
            <a:pPr marL="742950" lvl="1" indent="-285750">
              <a:buFontTx/>
              <a:buChar char="•"/>
            </a:pPr>
            <a:r>
              <a:rPr lang="en-GB" altLang="en-US" sz="1400" b="1" dirty="0" smtClean="0">
                <a:solidFill>
                  <a:schemeClr val="bg1"/>
                </a:solidFill>
                <a:latin typeface="Arial" panose="020B0604020202020204" pitchFamily="34" charset="0"/>
                <a:cs typeface="Arial" panose="020B0604020202020204" pitchFamily="34" charset="0"/>
              </a:rPr>
              <a:t>Determine</a:t>
            </a:r>
            <a:r>
              <a:rPr lang="en-GB" altLang="en-US" sz="1400" dirty="0" smtClean="0">
                <a:solidFill>
                  <a:schemeClr val="bg1"/>
                </a:solidFill>
                <a:latin typeface="Arial" panose="020B0604020202020204" pitchFamily="34" charset="0"/>
                <a:cs typeface="Arial" panose="020B0604020202020204" pitchFamily="34" charset="0"/>
              </a:rPr>
              <a:t> what we can do to create a more stable policy environment</a:t>
            </a:r>
          </a:p>
          <a:p>
            <a:pPr marL="171450" indent="-171450" eaLnBrk="1" hangingPunct="1">
              <a:spcBef>
                <a:spcPct val="0"/>
              </a:spcBef>
              <a:buFontTx/>
              <a:buChar char="•"/>
            </a:pPr>
            <a:endParaRPr lang="en-GB" altLang="en-US" dirty="0" smtClean="0"/>
          </a:p>
          <a:p>
            <a:pPr marL="742950" lvl="1" indent="-285750">
              <a:buFont typeface="Arial" charset="0"/>
              <a:buChar char="•"/>
              <a:defRPr/>
            </a:pPr>
            <a:endParaRPr lang="en-GB" altLang="en-US" sz="1400" dirty="0" smtClean="0">
              <a:solidFill>
                <a:schemeClr val="bg1"/>
              </a:solidFill>
            </a:endParaRPr>
          </a:p>
          <a:p>
            <a:pPr marL="171450" indent="-171450" eaLnBrk="1" hangingPunct="1">
              <a:spcBef>
                <a:spcPct val="0"/>
              </a:spcBef>
              <a:buFontTx/>
              <a:buChar char="•"/>
              <a:defRPr/>
            </a:pPr>
            <a:endParaRPr lang="en-GB" altLang="en-US" dirty="0" smtClean="0"/>
          </a:p>
        </p:txBody>
      </p:sp>
      <p:sp>
        <p:nvSpPr>
          <p:cNvPr id="1741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E2905A-EE92-4B15-811A-AF380D69CC01}" type="slidenum">
              <a:rPr lang="en-GB" altLang="en-US"/>
              <a:pPr/>
              <a:t>3</a:t>
            </a:fld>
            <a:endParaRPr lang="en-GB" altLang="en-US" dirty="0"/>
          </a:p>
        </p:txBody>
      </p:sp>
    </p:spTree>
    <p:extLst>
      <p:ext uri="{BB962C8B-B14F-4D97-AF65-F5344CB8AC3E}">
        <p14:creationId xmlns:p14="http://schemas.microsoft.com/office/powerpoint/2010/main" val="232976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GB" altLang="en-US" dirty="0" smtClean="0"/>
          </a:p>
          <a:p>
            <a:pPr marL="171450" lvl="1" indent="-171450" eaLnBrk="1" hangingPunct="1">
              <a:spcBef>
                <a:spcPct val="0"/>
              </a:spcBef>
              <a:buFontTx/>
              <a:buChar char="•"/>
            </a:pPr>
            <a:r>
              <a:rPr lang="en-GB" altLang="en-US" sz="1700" b="1" dirty="0" smtClean="0">
                <a:solidFill>
                  <a:schemeClr val="bg1"/>
                </a:solidFill>
                <a:cs typeface="Arial" panose="020B0604020202020204" pitchFamily="34" charset="0"/>
              </a:rPr>
              <a:t>Qualification reform</a:t>
            </a:r>
            <a:r>
              <a:rPr lang="en-GB" altLang="en-US" sz="1700" dirty="0" smtClean="0">
                <a:solidFill>
                  <a:schemeClr val="bg1"/>
                </a:solidFill>
                <a:cs typeface="Arial" panose="020B0604020202020204" pitchFamily="34" charset="0"/>
              </a:rPr>
              <a:t>, which can take up to a decade to properly embed, has been subject to significant political influence and frequent change </a:t>
            </a:r>
          </a:p>
          <a:p>
            <a:pPr marL="171450" lvl="1" indent="-171450" eaLnBrk="1" hangingPunct="1">
              <a:spcBef>
                <a:spcPct val="0"/>
              </a:spcBef>
              <a:buFontTx/>
              <a:buChar char="•"/>
            </a:pPr>
            <a:endParaRPr lang="en-GB" altLang="en-US" sz="1700" dirty="0" smtClean="0">
              <a:solidFill>
                <a:schemeClr val="bg1"/>
              </a:solidFill>
              <a:cs typeface="Arial" panose="020B0604020202020204" pitchFamily="34" charset="0"/>
            </a:endParaRPr>
          </a:p>
          <a:p>
            <a:pPr marL="171450" indent="-171450" eaLnBrk="1" hangingPunct="1">
              <a:spcBef>
                <a:spcPct val="0"/>
              </a:spcBef>
              <a:buFontTx/>
              <a:buChar char="•"/>
            </a:pPr>
            <a:r>
              <a:rPr lang="en-GB" altLang="en-US" dirty="0" smtClean="0"/>
              <a:t>The introduction of NVQs in 1986 aimed to increase participation amongst young people and also to align qualifications with occupational competence. Only six years later, however, GNVQs were introduced amidst criticisms that occupation-specific qualifications would limit young people’s career prospects. GVNQs further underwent iterations as AVCEs and Applied GCEs before being phased out between 2005 and 2007. </a:t>
            </a:r>
          </a:p>
          <a:p>
            <a:pPr marL="171450" indent="-171450" eaLnBrk="1" hangingPunct="1">
              <a:spcBef>
                <a:spcPct val="0"/>
              </a:spcBef>
              <a:buFontTx/>
              <a:buChar char="•"/>
            </a:pPr>
            <a:endParaRPr lang="en-GB" altLang="en-US" sz="1700" b="1" dirty="0" smtClean="0">
              <a:solidFill>
                <a:schemeClr val="bg1"/>
              </a:solidFill>
              <a:cs typeface="Arial" panose="020B0604020202020204" pitchFamily="34" charset="0"/>
            </a:endParaRPr>
          </a:p>
          <a:p>
            <a:pPr marL="171450" indent="-171450" eaLnBrk="1" hangingPunct="1">
              <a:spcBef>
                <a:spcPct val="0"/>
              </a:spcBef>
              <a:buFontTx/>
              <a:buChar char="•"/>
            </a:pPr>
            <a:r>
              <a:rPr lang="en-GB" altLang="en-US" sz="1700" b="1" dirty="0" smtClean="0">
                <a:solidFill>
                  <a:schemeClr val="bg1"/>
                </a:solidFill>
                <a:cs typeface="Arial" panose="020B0604020202020204" pitchFamily="34" charset="0"/>
              </a:rPr>
              <a:t>Apprenticeships</a:t>
            </a:r>
            <a:r>
              <a:rPr lang="en-GB" altLang="en-US" sz="1700" dirty="0" smtClean="0">
                <a:solidFill>
                  <a:schemeClr val="bg1"/>
                </a:solidFill>
                <a:cs typeface="Arial" panose="020B0604020202020204" pitchFamily="34" charset="0"/>
              </a:rPr>
              <a:t> have been a constant feature but continue to face the same questions of quality, uptake, completion, employer engagement, and diversity.</a:t>
            </a:r>
          </a:p>
          <a:p>
            <a:pPr marL="171450" indent="-171450" eaLnBrk="1" hangingPunct="1">
              <a:spcBef>
                <a:spcPct val="0"/>
              </a:spcBef>
              <a:buFontTx/>
              <a:buChar char="•"/>
            </a:pPr>
            <a:endParaRPr lang="en-GB" altLang="en-US" sz="1700" dirty="0" smtClean="0">
              <a:solidFill>
                <a:schemeClr val="bg1"/>
              </a:solidFill>
              <a:cs typeface="Arial" panose="020B0604020202020204" pitchFamily="34" charset="0"/>
            </a:endParaRPr>
          </a:p>
          <a:p>
            <a:pPr marL="171450" indent="-171450" eaLnBrk="1" hangingPunct="1">
              <a:spcBef>
                <a:spcPct val="0"/>
              </a:spcBef>
              <a:buFontTx/>
              <a:buChar char="•"/>
            </a:pPr>
            <a:r>
              <a:rPr lang="en-GB" altLang="en-US" sz="1800" dirty="0" smtClean="0"/>
              <a:t>Criticisms of the apprenticeship system have focused on the lack of guaranteed employment and/or further training provided; additionally, excessive bureaucracy and a lack of employer engagement were noted as failings by the Dearing Review.</a:t>
            </a:r>
          </a:p>
          <a:p>
            <a:pPr marL="171450" indent="-171450" eaLnBrk="1" hangingPunct="1">
              <a:spcBef>
                <a:spcPct val="0"/>
              </a:spcBef>
              <a:buFontTx/>
              <a:buChar char="•"/>
            </a:pPr>
            <a:endParaRPr lang="en-GB" altLang="en-US" sz="1800" dirty="0" smtClean="0"/>
          </a:p>
          <a:p>
            <a:pPr marL="171450" indent="-171450" eaLnBrk="1" hangingPunct="1">
              <a:spcBef>
                <a:spcPct val="0"/>
              </a:spcBef>
              <a:buFontTx/>
              <a:buChar char="•"/>
            </a:pPr>
            <a:r>
              <a:rPr lang="en-GB" altLang="en-US" sz="1800" dirty="0" smtClean="0"/>
              <a:t>The House of Lords Economic Affairs Committee reported in 2007 that the apprenticeship system has suffered poor leadership and a string of initiatives that have not been implemented successfully.</a:t>
            </a:r>
          </a:p>
          <a:p>
            <a:pPr marL="171450" indent="-171450" eaLnBrk="1" hangingPunct="1">
              <a:spcBef>
                <a:spcPct val="0"/>
              </a:spcBef>
              <a:buFontTx/>
              <a:buChar char="•"/>
            </a:pPr>
            <a:endParaRPr lang="en-GB" altLang="en-US" sz="1800" dirty="0" smtClean="0">
              <a:solidFill>
                <a:schemeClr val="bg1"/>
              </a:solidFill>
              <a:cs typeface="Arial" panose="020B0604020202020204" pitchFamily="34" charset="0"/>
            </a:endParaRPr>
          </a:p>
          <a:p>
            <a:pPr marL="171450" indent="-171450" eaLnBrk="1" hangingPunct="1">
              <a:spcBef>
                <a:spcPct val="0"/>
              </a:spcBef>
              <a:buFontTx/>
              <a:buChar char="•"/>
            </a:pPr>
            <a:r>
              <a:rPr lang="en-GB" altLang="en-US" sz="1700" dirty="0" smtClean="0">
                <a:solidFill>
                  <a:schemeClr val="bg1"/>
                </a:solidFill>
                <a:cs typeface="Arial" panose="020B0604020202020204" pitchFamily="34" charset="0"/>
              </a:rPr>
              <a:t>There is a </a:t>
            </a:r>
            <a:r>
              <a:rPr lang="en-GB" altLang="en-US" sz="1700" b="1" dirty="0" smtClean="0">
                <a:solidFill>
                  <a:schemeClr val="bg1"/>
                </a:solidFill>
                <a:cs typeface="Arial" panose="020B0604020202020204" pitchFamily="34" charset="0"/>
              </a:rPr>
              <a:t>fundamental</a:t>
            </a:r>
            <a:r>
              <a:rPr lang="en-GB" altLang="en-US" sz="1700" dirty="0" smtClean="0">
                <a:solidFill>
                  <a:schemeClr val="bg1"/>
                </a:solidFill>
                <a:cs typeface="Arial" panose="020B0604020202020204" pitchFamily="34" charset="0"/>
              </a:rPr>
              <a:t> </a:t>
            </a:r>
            <a:r>
              <a:rPr lang="en-GB" altLang="en-US" sz="1700" b="1" dirty="0" smtClean="0">
                <a:solidFill>
                  <a:schemeClr val="bg1"/>
                </a:solidFill>
                <a:cs typeface="Arial" panose="020B0604020202020204" pitchFamily="34" charset="0"/>
              </a:rPr>
              <a:t>conflict</a:t>
            </a:r>
            <a:r>
              <a:rPr lang="en-GB" altLang="en-US" sz="1700" dirty="0" smtClean="0">
                <a:solidFill>
                  <a:schemeClr val="bg1"/>
                </a:solidFill>
                <a:cs typeface="Arial" panose="020B0604020202020204" pitchFamily="34" charset="0"/>
              </a:rPr>
              <a:t> between political incentives to make quick changes and the stability required by the education and training system</a:t>
            </a:r>
          </a:p>
        </p:txBody>
      </p:sp>
      <p:sp>
        <p:nvSpPr>
          <p:cNvPr id="2048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BC519F-41EC-40C1-A174-F5A44A9A071F}" type="slidenum">
              <a:rPr lang="en-GB" altLang="en-US"/>
              <a:pPr/>
              <a:t>4</a:t>
            </a:fld>
            <a:endParaRPr lang="en-GB" altLang="en-US" dirty="0"/>
          </a:p>
        </p:txBody>
      </p:sp>
    </p:spTree>
    <p:extLst>
      <p:ext uri="{BB962C8B-B14F-4D97-AF65-F5344CB8AC3E}">
        <p14:creationId xmlns:p14="http://schemas.microsoft.com/office/powerpoint/2010/main" val="160010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GB" altLang="en-US" dirty="0" smtClean="0"/>
              <a:t>Initiatives to improve skills levels have included employer-driven schemes such as Investors in People, and policy-led schemes such as the Skills Pledge and Train to Gain.  </a:t>
            </a:r>
            <a:r>
              <a:rPr lang="en-GB" altLang="en-US" sz="1800" dirty="0" smtClean="0">
                <a:solidFill>
                  <a:schemeClr val="bg1"/>
                </a:solidFill>
                <a:cs typeface="Arial" panose="020B0604020202020204" pitchFamily="34" charset="0"/>
              </a:rPr>
              <a:t>The system has frequently </a:t>
            </a:r>
            <a:r>
              <a:rPr lang="en-GB" altLang="en-US" sz="1800" b="1" dirty="0" smtClean="0">
                <a:solidFill>
                  <a:schemeClr val="bg1"/>
                </a:solidFill>
                <a:cs typeface="Arial" panose="020B0604020202020204" pitchFamily="34" charset="0"/>
              </a:rPr>
              <a:t>flipped between initiatives </a:t>
            </a:r>
            <a:r>
              <a:rPr lang="en-GB" altLang="en-US" sz="1800" dirty="0" smtClean="0">
                <a:solidFill>
                  <a:schemeClr val="bg1"/>
                </a:solidFill>
                <a:cs typeface="Arial" panose="020B0604020202020204" pitchFamily="34" charset="0"/>
              </a:rPr>
              <a:t>that are employer-led or learner centred, leading to a re-routing of funding and lack of clarity around ownership and prioritisation</a:t>
            </a:r>
          </a:p>
          <a:p>
            <a:pPr marL="171450" indent="-171450" eaLnBrk="1" hangingPunct="1">
              <a:spcBef>
                <a:spcPct val="0"/>
              </a:spcBef>
              <a:buFontTx/>
              <a:buChar char="•"/>
            </a:pPr>
            <a:endParaRPr lang="en-GB" altLang="en-US" sz="1800" b="1" dirty="0" smtClean="0">
              <a:solidFill>
                <a:schemeClr val="bg1"/>
              </a:solidFill>
              <a:cs typeface="Arial" panose="020B0604020202020204" pitchFamily="34" charset="0"/>
            </a:endParaRPr>
          </a:p>
          <a:p>
            <a:pPr marL="171450" indent="-171450" eaLnBrk="1" hangingPunct="1">
              <a:spcBef>
                <a:spcPct val="0"/>
              </a:spcBef>
              <a:buFontTx/>
              <a:buChar char="•"/>
            </a:pPr>
            <a:r>
              <a:rPr lang="en-GB" altLang="en-US" sz="1800" dirty="0" smtClean="0"/>
              <a:t>Investors in People, now commercially funded, has had not only longevity but also a strikingly high satisfaction rate amongst employers. </a:t>
            </a:r>
            <a:r>
              <a:rPr lang="en-GB" altLang="en-US" sz="1800" dirty="0" smtClean="0">
                <a:solidFill>
                  <a:schemeClr val="bg1"/>
                </a:solidFill>
                <a:cs typeface="Arial" panose="020B0604020202020204" pitchFamily="34" charset="0"/>
              </a:rPr>
              <a:t>It is an example of a long-standing scheme that has been successful in securing employer support for an external quality standard. </a:t>
            </a:r>
            <a:endParaRPr lang="en-GB" altLang="en-US" sz="1800" dirty="0" smtClean="0"/>
          </a:p>
          <a:p>
            <a:pPr marL="171450" indent="-171450" eaLnBrk="1" hangingPunct="1">
              <a:spcBef>
                <a:spcPct val="0"/>
              </a:spcBef>
              <a:buFontTx/>
              <a:buChar char="•"/>
            </a:pPr>
            <a:endParaRPr lang="en-GB" altLang="en-US" sz="1800" dirty="0" smtClean="0"/>
          </a:p>
          <a:p>
            <a:pPr marL="171450" indent="-171450" eaLnBrk="1" hangingPunct="1">
              <a:spcBef>
                <a:spcPct val="0"/>
              </a:spcBef>
              <a:buFontTx/>
              <a:buChar char="•"/>
            </a:pPr>
            <a:r>
              <a:rPr lang="en-GB" altLang="en-US" sz="1800" b="1" dirty="0" smtClean="0">
                <a:solidFill>
                  <a:schemeClr val="bg1"/>
                </a:solidFill>
                <a:cs typeface="Arial" panose="020B0604020202020204" pitchFamily="34" charset="0"/>
              </a:rPr>
              <a:t>Unrealistic quantitative targets</a:t>
            </a:r>
            <a:r>
              <a:rPr lang="en-GB" altLang="en-US" sz="1800" dirty="0" smtClean="0">
                <a:solidFill>
                  <a:schemeClr val="bg1"/>
                </a:solidFill>
                <a:cs typeface="Arial" panose="020B0604020202020204" pitchFamily="34" charset="0"/>
              </a:rPr>
              <a:t> can have unintended consequences, and in some cases has led to abuses of the system. </a:t>
            </a:r>
            <a:r>
              <a:rPr lang="en-GB" altLang="en-US" sz="1800" dirty="0" smtClean="0"/>
              <a:t>Train to Gain, which was discontinued in 2010 after only four years, was described as a ‘deadweight cost’ and was criticised for being used to accredit current levels of competence without training or for training that employers would have done regardless of public funding. </a:t>
            </a:r>
          </a:p>
          <a:p>
            <a:pPr marL="171450" indent="-171450" eaLnBrk="1" hangingPunct="1">
              <a:spcBef>
                <a:spcPct val="0"/>
              </a:spcBef>
              <a:buFontTx/>
              <a:buChar char="•"/>
            </a:pPr>
            <a:endParaRPr lang="en-GB" altLang="en-US" sz="1800" b="1" dirty="0" smtClean="0">
              <a:solidFill>
                <a:schemeClr val="bg1"/>
              </a:solidFill>
              <a:cs typeface="Arial" panose="020B0604020202020204" pitchFamily="34" charset="0"/>
            </a:endParaRPr>
          </a:p>
          <a:p>
            <a:pPr marL="171450" indent="-171450" eaLnBrk="1" hangingPunct="1">
              <a:spcBef>
                <a:spcPct val="0"/>
              </a:spcBef>
              <a:buFontTx/>
              <a:buChar char="•"/>
            </a:pPr>
            <a:r>
              <a:rPr lang="en-GB" altLang="en-US" sz="1800" b="1" dirty="0" smtClean="0">
                <a:solidFill>
                  <a:schemeClr val="bg1"/>
                </a:solidFill>
                <a:cs typeface="Arial" panose="020B0604020202020204" pitchFamily="34" charset="0"/>
              </a:rPr>
              <a:t>Links</a:t>
            </a:r>
            <a:r>
              <a:rPr lang="en-GB" altLang="en-US" sz="1800" dirty="0" smtClean="0">
                <a:solidFill>
                  <a:schemeClr val="bg1"/>
                </a:solidFill>
                <a:cs typeface="Arial" panose="020B0604020202020204" pitchFamily="34" charset="0"/>
              </a:rPr>
              <a:t> between training targets and the realities of the local labour market are essential</a:t>
            </a:r>
          </a:p>
          <a:p>
            <a:pPr marL="171450" indent="-171450" eaLnBrk="1" hangingPunct="1">
              <a:spcBef>
                <a:spcPct val="0"/>
              </a:spcBef>
              <a:buFontTx/>
              <a:buChar char="•"/>
            </a:pPr>
            <a:endParaRPr lang="en-GB" altLang="en-US" sz="1800" b="1" dirty="0" smtClean="0">
              <a:solidFill>
                <a:schemeClr val="bg1"/>
              </a:solidFill>
              <a:cs typeface="Arial" panose="020B0604020202020204" pitchFamily="34" charset="0"/>
            </a:endParaRPr>
          </a:p>
          <a:p>
            <a:pPr marL="171450" indent="-171450" eaLnBrk="1" hangingPunct="1">
              <a:spcBef>
                <a:spcPct val="0"/>
              </a:spcBef>
              <a:buFontTx/>
              <a:buChar char="•"/>
            </a:pPr>
            <a:r>
              <a:rPr lang="en-GB" altLang="en-US" sz="1800" b="1" dirty="0" smtClean="0">
                <a:solidFill>
                  <a:schemeClr val="bg1"/>
                </a:solidFill>
                <a:cs typeface="Arial" panose="020B0604020202020204" pitchFamily="34" charset="0"/>
              </a:rPr>
              <a:t>Current policies </a:t>
            </a:r>
            <a:r>
              <a:rPr lang="en-GB" altLang="en-US" sz="1800" dirty="0" smtClean="0">
                <a:solidFill>
                  <a:schemeClr val="bg1"/>
                </a:solidFill>
                <a:cs typeface="Arial" panose="020B0604020202020204" pitchFamily="34" charset="0"/>
              </a:rPr>
              <a:t>contain echoes of those developed 30 years ago – but with no discernible improvement in the quality of outcomes</a:t>
            </a:r>
          </a:p>
          <a:p>
            <a:pPr marL="171450" indent="-171450" eaLnBrk="1" hangingPunct="1">
              <a:spcBef>
                <a:spcPct val="0"/>
              </a:spcBef>
              <a:buFontTx/>
              <a:buChar char="•"/>
            </a:pPr>
            <a:endParaRPr lang="en-GB" altLang="en-US" dirty="0" smtClean="0"/>
          </a:p>
        </p:txBody>
      </p:sp>
      <p:sp>
        <p:nvSpPr>
          <p:cNvPr id="2253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07836F-1AB9-46B5-9312-DCE17C3269C6}" type="slidenum">
              <a:rPr lang="en-GB" altLang="en-US"/>
              <a:pPr/>
              <a:t>5</a:t>
            </a:fld>
            <a:endParaRPr lang="en-GB" altLang="en-US" dirty="0"/>
          </a:p>
        </p:txBody>
      </p:sp>
    </p:spTree>
    <p:extLst>
      <p:ext uri="{BB962C8B-B14F-4D97-AF65-F5344CB8AC3E}">
        <p14:creationId xmlns:p14="http://schemas.microsoft.com/office/powerpoint/2010/main" val="373945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n-GB" altLang="en-US" dirty="0" smtClean="0"/>
              <a:t>What begins as a sound policy proposal in Whitehall can often be undermined during the implementation phase through lack of planning, oversight or evaluation. In particular, there has been a clear tension between central control and local autonomy. The current system should be given the opportunity to manage the implementation rather than creating new structures and institutions.</a:t>
            </a:r>
          </a:p>
          <a:p>
            <a:pPr marL="171450" indent="-171450" eaLnBrk="1" hangingPunct="1">
              <a:spcBef>
                <a:spcPct val="0"/>
              </a:spcBef>
              <a:buFontTx/>
              <a:buChar char="•"/>
              <a:defRPr/>
            </a:pPr>
            <a:endParaRPr lang="en-GB" altLang="en-US" dirty="0" smtClean="0"/>
          </a:p>
          <a:p>
            <a:pPr marL="171450" indent="-171450" eaLnBrk="1" hangingPunct="1">
              <a:spcBef>
                <a:spcPct val="0"/>
              </a:spcBef>
              <a:buFontTx/>
              <a:buChar char="•"/>
              <a:defRPr/>
            </a:pPr>
            <a:r>
              <a:rPr lang="en-GB" altLang="en-US" dirty="0" smtClean="0"/>
              <a:t>There have been strong policies in the past that have produced successful results, but were dropped or amended before they could reach their full potential. There have also been failures that do not need repeating. </a:t>
            </a:r>
          </a:p>
          <a:p>
            <a:pPr marL="171450" indent="-171450" eaLnBrk="1" hangingPunct="1">
              <a:spcBef>
                <a:spcPct val="0"/>
              </a:spcBef>
              <a:buFontTx/>
              <a:buChar char="•"/>
              <a:defRPr/>
            </a:pPr>
            <a:endParaRPr lang="en-GB" altLang="en-US" dirty="0" smtClean="0"/>
          </a:p>
          <a:p>
            <a:pPr marL="171450" indent="-171450" eaLnBrk="1" hangingPunct="1">
              <a:spcBef>
                <a:spcPct val="0"/>
              </a:spcBef>
              <a:buFontTx/>
              <a:buChar char="•"/>
              <a:defRPr/>
            </a:pPr>
            <a:r>
              <a:rPr lang="en-GB" altLang="en-US" dirty="0" smtClean="0"/>
              <a:t>The review highlighted a potential mismatch between labour market analysis and subsequent policy interventions and funding commitments. A better understanding of these fundamental assumptions is required to create more continuity and stability within the system, and to ensure that public funding is not wasted on short-term policy measures.</a:t>
            </a:r>
          </a:p>
          <a:p>
            <a:pPr marL="171450" indent="-171450" eaLnBrk="1" hangingPunct="1">
              <a:spcBef>
                <a:spcPct val="0"/>
              </a:spcBef>
              <a:buFontTx/>
              <a:buChar char="•"/>
              <a:defRPr/>
            </a:pPr>
            <a:endParaRPr lang="en-GB" altLang="en-US" dirty="0" smtClean="0"/>
          </a:p>
          <a:p>
            <a:pPr>
              <a:defRPr/>
            </a:pPr>
            <a:endParaRPr lang="en-GB" dirty="0" smtClean="0">
              <a:solidFill>
                <a:schemeClr val="bg1"/>
              </a:solidFill>
            </a:endParaRPr>
          </a:p>
          <a:p>
            <a:pPr marL="285750" indent="-285750">
              <a:buFont typeface="Arial" panose="020B0604020202020204" pitchFamily="34" charset="0"/>
              <a:buChar char="•"/>
              <a:defRPr/>
            </a:pPr>
            <a:r>
              <a:rPr lang="en-GB" b="1" dirty="0" smtClean="0">
                <a:solidFill>
                  <a:schemeClr val="bg1"/>
                </a:solidFill>
              </a:rPr>
              <a:t>Local empowerment through greater continuity</a:t>
            </a:r>
          </a:p>
          <a:p>
            <a:pPr>
              <a:defRPr/>
            </a:pPr>
            <a:r>
              <a:rPr lang="en-GB" dirty="0" smtClean="0">
                <a:solidFill>
                  <a:schemeClr val="bg1"/>
                </a:solidFill>
              </a:rPr>
              <a:t>The current network of LEPs should be maintained for the duration of the next Parliament and established on a statutory basis. This will ensure they have greater accountability and are empowered to deliver.  </a:t>
            </a:r>
            <a:br>
              <a:rPr lang="en-GB" dirty="0" smtClean="0">
                <a:solidFill>
                  <a:schemeClr val="bg1"/>
                </a:solidFill>
              </a:rPr>
            </a:br>
            <a:endParaRPr lang="en-GB" dirty="0" smtClean="0">
              <a:solidFill>
                <a:schemeClr val="bg1"/>
              </a:solidFill>
            </a:endParaRPr>
          </a:p>
          <a:p>
            <a:pPr marL="285750" indent="-285750">
              <a:buFont typeface="Arial" panose="020B0604020202020204" pitchFamily="34" charset="0"/>
              <a:buChar char="•"/>
              <a:defRPr/>
            </a:pPr>
            <a:r>
              <a:rPr lang="en-GB" b="1" dirty="0" smtClean="0">
                <a:solidFill>
                  <a:schemeClr val="bg1"/>
                </a:solidFill>
              </a:rPr>
              <a:t>Using the historical context to inform future policy</a:t>
            </a:r>
          </a:p>
          <a:p>
            <a:pPr>
              <a:defRPr/>
            </a:pPr>
            <a:r>
              <a:rPr lang="en-GB" dirty="0" smtClean="0">
                <a:solidFill>
                  <a:schemeClr val="bg1"/>
                </a:solidFill>
              </a:rPr>
              <a:t>The Business, Innovation &amp; Skills Select Committee should conduct an inquiry in to the skills and employment system and funding over the period, reporting before or shortly after the General Election, to inform the next administration’s skills and training programme and policymaking approach in the skills sector.</a:t>
            </a:r>
          </a:p>
          <a:p>
            <a:pPr>
              <a:defRPr/>
            </a:pPr>
            <a:r>
              <a:rPr lang="en-GB" dirty="0" smtClean="0">
                <a:solidFill>
                  <a:schemeClr val="bg1"/>
                </a:solidFill>
              </a:rPr>
              <a:t> </a:t>
            </a:r>
          </a:p>
          <a:p>
            <a:pPr marL="285750" indent="-285750">
              <a:buFont typeface="Arial" panose="020B0604020202020204" pitchFamily="34" charset="0"/>
              <a:buChar char="•"/>
              <a:defRPr/>
            </a:pPr>
            <a:r>
              <a:rPr lang="en-GB" b="1" dirty="0" smtClean="0">
                <a:solidFill>
                  <a:schemeClr val="bg1"/>
                </a:solidFill>
              </a:rPr>
              <a:t>Coherence through independent oversight</a:t>
            </a:r>
          </a:p>
          <a:p>
            <a:pPr>
              <a:defRPr/>
            </a:pPr>
            <a:r>
              <a:rPr lang="en-GB" dirty="0" smtClean="0">
                <a:solidFill>
                  <a:schemeClr val="bg1"/>
                </a:solidFill>
              </a:rPr>
              <a:t>The next Government should establish an equivalent body to the Office for Budgetary Responsibility (OBR), to provide independent and authoritative analysis of the UK’s long term skills and employment requirement.</a:t>
            </a:r>
          </a:p>
          <a:p>
            <a:pPr marL="171450" indent="-171450" eaLnBrk="1" hangingPunct="1">
              <a:spcBef>
                <a:spcPct val="0"/>
              </a:spcBef>
              <a:buFontTx/>
              <a:buChar char="•"/>
            </a:pPr>
            <a:endParaRPr lang="en-GB" altLang="en-US" dirty="0" smtClean="0"/>
          </a:p>
        </p:txBody>
      </p:sp>
      <p:sp>
        <p:nvSpPr>
          <p:cNvPr id="2560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513219-DEF2-4F3D-A25D-3D35A3B31DBA}" type="slidenum">
              <a:rPr lang="en-GB" altLang="en-US"/>
              <a:pPr/>
              <a:t>6</a:t>
            </a:fld>
            <a:endParaRPr lang="en-GB" altLang="en-US" dirty="0"/>
          </a:p>
        </p:txBody>
      </p:sp>
    </p:spTree>
    <p:extLst>
      <p:ext uri="{BB962C8B-B14F-4D97-AF65-F5344CB8AC3E}">
        <p14:creationId xmlns:p14="http://schemas.microsoft.com/office/powerpoint/2010/main" val="186443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510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PJC</a:t>
            </a:r>
            <a:r>
              <a:rPr lang="en-GB" baseline="0" dirty="0" smtClean="0">
                <a:solidFill>
                  <a:srgbClr val="FF0000"/>
                </a:solidFill>
              </a:rPr>
              <a:t> – will they be that interested in OfQual consultations?</a:t>
            </a:r>
            <a:endParaRPr lang="en-GB" dirty="0">
              <a:solidFill>
                <a:srgbClr val="FF0000"/>
              </a:solidFill>
            </a:endParaRPr>
          </a:p>
        </p:txBody>
      </p:sp>
    </p:spTree>
    <p:extLst>
      <p:ext uri="{BB962C8B-B14F-4D97-AF65-F5344CB8AC3E}">
        <p14:creationId xmlns:p14="http://schemas.microsoft.com/office/powerpoint/2010/main" val="211785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PJC – what does the SSC comment</a:t>
            </a:r>
            <a:r>
              <a:rPr lang="en-GB" baseline="0" dirty="0" smtClean="0"/>
              <a:t> mean?   Rather than criticising funding cuts do we not need to set this in the context of less money and if funding reductions are inevitable where should they be?   It’s a bit like disagreeing with pension reform without any acknowledgement that the old model is just not sustainable with an ageing workforce and increasing need for post employment care and support.   </a:t>
            </a:r>
            <a:endParaRPr lang="en-GB" dirty="0"/>
          </a:p>
        </p:txBody>
      </p:sp>
    </p:spTree>
    <p:extLst>
      <p:ext uri="{BB962C8B-B14F-4D97-AF65-F5344CB8AC3E}">
        <p14:creationId xmlns:p14="http://schemas.microsoft.com/office/powerpoint/2010/main" val="221660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1868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7709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4" y="361952"/>
            <a:ext cx="2078037" cy="57642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71475" y="361952"/>
            <a:ext cx="6084888" cy="57642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99394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303331"/>
            <a:ext cx="3607893" cy="264876"/>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
        <p:nvSpPr>
          <p:cNvPr id="5" name="TextBox 4"/>
          <p:cNvSpPr txBox="1"/>
          <p:nvPr userDrawn="1"/>
        </p:nvSpPr>
        <p:spPr>
          <a:xfrm>
            <a:off x="8453295" y="1"/>
            <a:ext cx="690706" cy="276999"/>
          </a:xfrm>
          <a:prstGeom prst="rect">
            <a:avLst/>
          </a:prstGeom>
          <a:noFill/>
        </p:spPr>
        <p:txBody>
          <a:bodyPr wrap="square" rtlCol="0">
            <a:spAutoFit/>
          </a:bodyPr>
          <a:lstStyle/>
          <a:p>
            <a:pPr algn="r" defTabSz="685800" rtl="0"/>
            <a:fld id="{371E44BA-C53E-41FF-B9BB-64AE01A1D5B4}" type="slidenum">
              <a:rPr lang="en-GB" sz="1200" b="1" kern="1200">
                <a:solidFill>
                  <a:srgbClr val="FF0000"/>
                </a:solidFill>
                <a:latin typeface="Arial"/>
                <a:ea typeface="+mn-ea"/>
              </a:rPr>
              <a:pPr algn="r" defTabSz="685800" rtl="0"/>
              <a:t>‹#›</a:t>
            </a:fld>
            <a:endParaRPr lang="en-GB" sz="1050" b="1" kern="1200" dirty="0">
              <a:solidFill>
                <a:srgbClr val="FF0000"/>
              </a:solidFill>
              <a:latin typeface="Arial"/>
              <a:ea typeface="+mn-ea"/>
            </a:endParaRPr>
          </a:p>
        </p:txBody>
      </p:sp>
    </p:spTree>
    <p:extLst>
      <p:ext uri="{BB962C8B-B14F-4D97-AF65-F5344CB8AC3E}">
        <p14:creationId xmlns:p14="http://schemas.microsoft.com/office/powerpoint/2010/main" val="724104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4"/>
            <a:ext cx="8134773" cy="451850"/>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1758007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303331"/>
            <a:ext cx="3607893" cy="264876"/>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7188" y="1341438"/>
            <a:ext cx="4143375" cy="47117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341438"/>
            <a:ext cx="4144962" cy="47117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2467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3700"/>
            <a:ext cx="3607893" cy="26487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330342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188" y="303331"/>
            <a:ext cx="3607893" cy="264876"/>
          </a:xfrm>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3555225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254851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999"/>
            <a:ext cx="3280880" cy="244101"/>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2"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2771026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5123237"/>
            <a:ext cx="3280880" cy="244101"/>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231087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5370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7188" y="303331"/>
            <a:ext cx="3607893" cy="264876"/>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1194493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069" y="266703"/>
            <a:ext cx="373930" cy="3498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7190" y="266700"/>
            <a:ext cx="6178550"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3533558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303331"/>
            <a:ext cx="3607893" cy="26487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7188" y="1341438"/>
            <a:ext cx="4143375"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2963" y="134143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2963" y="377348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0666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7188" y="303331"/>
            <a:ext cx="3607893" cy="264876"/>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357188" y="1341438"/>
            <a:ext cx="8440737" cy="4711700"/>
          </a:xfrm>
        </p:spPr>
        <p:txBody>
          <a:bodyPr/>
          <a:lstStyle/>
          <a:p>
            <a:pPr lvl="0"/>
            <a:endParaRPr lang="en-US" noProof="0" dirty="0" smtClean="0"/>
          </a:p>
        </p:txBody>
      </p:sp>
    </p:spTree>
    <p:extLst>
      <p:ext uri="{BB962C8B-B14F-4D97-AF65-F5344CB8AC3E}">
        <p14:creationId xmlns:p14="http://schemas.microsoft.com/office/powerpoint/2010/main" val="1196230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303331"/>
            <a:ext cx="3607893" cy="26487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7188" y="1341438"/>
            <a:ext cx="4143375"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341438"/>
            <a:ext cx="4144962"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defRPr>
                <a:ea typeface="ＭＳ Ｐゴシック" pitchFamily="34" charset="-128"/>
              </a:defRPr>
            </a:lvl1pPr>
          </a:lstStyle>
          <a:p>
            <a:pPr>
              <a:defRPr/>
            </a:pPr>
            <a:r>
              <a:rPr lang="en-GB" dirty="0" smtClean="0"/>
              <a:t>Version 1.0 24.04.2014</a:t>
            </a:r>
            <a:endParaRPr lang="en-GB" dirty="0"/>
          </a:p>
        </p:txBody>
      </p:sp>
    </p:spTree>
    <p:extLst>
      <p:ext uri="{BB962C8B-B14F-4D97-AF65-F5344CB8AC3E}">
        <p14:creationId xmlns:p14="http://schemas.microsoft.com/office/powerpoint/2010/main" val="302966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357188" y="1125538"/>
            <a:ext cx="8432800" cy="0"/>
          </a:xfrm>
          <a:prstGeom prst="line">
            <a:avLst/>
          </a:prstGeom>
          <a:noFill/>
          <a:ln w="12700">
            <a:solidFill>
              <a:srgbClr val="BBB1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grpSp>
        <p:nvGrpSpPr>
          <p:cNvPr id="5" name="Group 23"/>
          <p:cNvGrpSpPr>
            <a:grpSpLocks noChangeAspect="1"/>
          </p:cNvGrpSpPr>
          <p:nvPr/>
        </p:nvGrpSpPr>
        <p:grpSpPr bwMode="auto">
          <a:xfrm>
            <a:off x="7962900" y="369888"/>
            <a:ext cx="812800" cy="503237"/>
            <a:chOff x="1610" y="2840"/>
            <a:chExt cx="2130" cy="1318"/>
          </a:xfrm>
        </p:grpSpPr>
        <p:sp>
          <p:nvSpPr>
            <p:cNvPr id="6" name="Freeform 24"/>
            <p:cNvSpPr>
              <a:spLocks noChangeAspect="1" noEditPoints="1"/>
            </p:cNvSpPr>
            <p:nvPr/>
          </p:nvSpPr>
          <p:spPr bwMode="auto">
            <a:xfrm>
              <a:off x="2891" y="2840"/>
              <a:ext cx="849" cy="713"/>
            </a:xfrm>
            <a:custGeom>
              <a:avLst/>
              <a:gdLst>
                <a:gd name="T0" fmla="*/ 1099 w 634"/>
                <a:gd name="T1" fmla="*/ 663 h 532"/>
                <a:gd name="T2" fmla="*/ 1081 w 634"/>
                <a:gd name="T3" fmla="*/ 686 h 532"/>
                <a:gd name="T4" fmla="*/ 1032 w 634"/>
                <a:gd name="T5" fmla="*/ 713 h 532"/>
                <a:gd name="T6" fmla="*/ 916 w 634"/>
                <a:gd name="T7" fmla="*/ 729 h 532"/>
                <a:gd name="T8" fmla="*/ 862 w 634"/>
                <a:gd name="T9" fmla="*/ 704 h 532"/>
                <a:gd name="T10" fmla="*/ 682 w 634"/>
                <a:gd name="T11" fmla="*/ 698 h 532"/>
                <a:gd name="T12" fmla="*/ 719 w 634"/>
                <a:gd name="T13" fmla="*/ 902 h 532"/>
                <a:gd name="T14" fmla="*/ 810 w 634"/>
                <a:gd name="T15" fmla="*/ 899 h 532"/>
                <a:gd name="T16" fmla="*/ 832 w 634"/>
                <a:gd name="T17" fmla="*/ 945 h 532"/>
                <a:gd name="T18" fmla="*/ 658 w 634"/>
                <a:gd name="T19" fmla="*/ 956 h 532"/>
                <a:gd name="T20" fmla="*/ 609 w 634"/>
                <a:gd name="T21" fmla="*/ 871 h 532"/>
                <a:gd name="T22" fmla="*/ 574 w 634"/>
                <a:gd name="T23" fmla="*/ 771 h 532"/>
                <a:gd name="T24" fmla="*/ 454 w 634"/>
                <a:gd name="T25" fmla="*/ 850 h 532"/>
                <a:gd name="T26" fmla="*/ 350 w 634"/>
                <a:gd name="T27" fmla="*/ 897 h 532"/>
                <a:gd name="T28" fmla="*/ 416 w 634"/>
                <a:gd name="T29" fmla="*/ 897 h 532"/>
                <a:gd name="T30" fmla="*/ 443 w 634"/>
                <a:gd name="T31" fmla="*/ 927 h 532"/>
                <a:gd name="T32" fmla="*/ 435 w 634"/>
                <a:gd name="T33" fmla="*/ 956 h 532"/>
                <a:gd name="T34" fmla="*/ 285 w 634"/>
                <a:gd name="T35" fmla="*/ 882 h 532"/>
                <a:gd name="T36" fmla="*/ 280 w 634"/>
                <a:gd name="T37" fmla="*/ 823 h 532"/>
                <a:gd name="T38" fmla="*/ 422 w 634"/>
                <a:gd name="T39" fmla="*/ 675 h 532"/>
                <a:gd name="T40" fmla="*/ 197 w 634"/>
                <a:gd name="T41" fmla="*/ 326 h 532"/>
                <a:gd name="T42" fmla="*/ 502 w 634"/>
                <a:gd name="T43" fmla="*/ 157 h 532"/>
                <a:gd name="T44" fmla="*/ 538 w 634"/>
                <a:gd name="T45" fmla="*/ 448 h 532"/>
                <a:gd name="T46" fmla="*/ 469 w 634"/>
                <a:gd name="T47" fmla="*/ 492 h 532"/>
                <a:gd name="T48" fmla="*/ 271 w 634"/>
                <a:gd name="T49" fmla="*/ 371 h 532"/>
                <a:gd name="T50" fmla="*/ 407 w 634"/>
                <a:gd name="T51" fmla="*/ 619 h 532"/>
                <a:gd name="T52" fmla="*/ 640 w 634"/>
                <a:gd name="T53" fmla="*/ 523 h 532"/>
                <a:gd name="T54" fmla="*/ 580 w 634"/>
                <a:gd name="T55" fmla="*/ 481 h 532"/>
                <a:gd name="T56" fmla="*/ 623 w 634"/>
                <a:gd name="T57" fmla="*/ 336 h 532"/>
                <a:gd name="T58" fmla="*/ 599 w 634"/>
                <a:gd name="T59" fmla="*/ 244 h 532"/>
                <a:gd name="T60" fmla="*/ 778 w 634"/>
                <a:gd name="T61" fmla="*/ 196 h 532"/>
                <a:gd name="T62" fmla="*/ 904 w 634"/>
                <a:gd name="T63" fmla="*/ 239 h 532"/>
                <a:gd name="T64" fmla="*/ 948 w 634"/>
                <a:gd name="T65" fmla="*/ 327 h 532"/>
                <a:gd name="T66" fmla="*/ 868 w 634"/>
                <a:gd name="T67" fmla="*/ 328 h 532"/>
                <a:gd name="T68" fmla="*/ 961 w 634"/>
                <a:gd name="T69" fmla="*/ 350 h 532"/>
                <a:gd name="T70" fmla="*/ 882 w 634"/>
                <a:gd name="T71" fmla="*/ 347 h 532"/>
                <a:gd name="T72" fmla="*/ 929 w 634"/>
                <a:gd name="T73" fmla="*/ 371 h 532"/>
                <a:gd name="T74" fmla="*/ 913 w 634"/>
                <a:gd name="T75" fmla="*/ 429 h 532"/>
                <a:gd name="T76" fmla="*/ 951 w 634"/>
                <a:gd name="T77" fmla="*/ 491 h 532"/>
                <a:gd name="T78" fmla="*/ 1010 w 634"/>
                <a:gd name="T79" fmla="*/ 428 h 532"/>
                <a:gd name="T80" fmla="*/ 1069 w 634"/>
                <a:gd name="T81" fmla="*/ 379 h 532"/>
                <a:gd name="T82" fmla="*/ 1110 w 634"/>
                <a:gd name="T83" fmla="*/ 413 h 532"/>
                <a:gd name="T84" fmla="*/ 1111 w 634"/>
                <a:gd name="T85" fmla="*/ 481 h 532"/>
                <a:gd name="T86" fmla="*/ 1043 w 634"/>
                <a:gd name="T87" fmla="*/ 524 h 532"/>
                <a:gd name="T88" fmla="*/ 1047 w 634"/>
                <a:gd name="T89" fmla="*/ 568 h 532"/>
                <a:gd name="T90" fmla="*/ 924 w 634"/>
                <a:gd name="T91" fmla="*/ 592 h 532"/>
                <a:gd name="T92" fmla="*/ 1079 w 634"/>
                <a:gd name="T93" fmla="*/ 607 h 532"/>
                <a:gd name="T94" fmla="*/ 216 w 634"/>
                <a:gd name="T95" fmla="*/ 154 h 532"/>
                <a:gd name="T96" fmla="*/ 307 w 634"/>
                <a:gd name="T97" fmla="*/ 62 h 532"/>
                <a:gd name="T98" fmla="*/ 877 w 634"/>
                <a:gd name="T99" fmla="*/ 253 h 532"/>
                <a:gd name="T100" fmla="*/ 874 w 634"/>
                <a:gd name="T101" fmla="*/ 269 h 532"/>
                <a:gd name="T102" fmla="*/ 963 w 634"/>
                <a:gd name="T103" fmla="*/ 281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7" name="Freeform 25"/>
            <p:cNvSpPr>
              <a:spLocks noChangeAspect="1"/>
            </p:cNvSpPr>
            <p:nvPr/>
          </p:nvSpPr>
          <p:spPr bwMode="auto">
            <a:xfrm>
              <a:off x="1610" y="2843"/>
              <a:ext cx="432" cy="548"/>
            </a:xfrm>
            <a:custGeom>
              <a:avLst/>
              <a:gdLst>
                <a:gd name="T0" fmla="*/ 502 w 322"/>
                <a:gd name="T1" fmla="*/ 202 h 409"/>
                <a:gd name="T2" fmla="*/ 341 w 322"/>
                <a:gd name="T3" fmla="*/ 121 h 409"/>
                <a:gd name="T4" fmla="*/ 152 w 322"/>
                <a:gd name="T5" fmla="*/ 371 h 409"/>
                <a:gd name="T6" fmla="*/ 330 w 322"/>
                <a:gd name="T7" fmla="*/ 612 h 409"/>
                <a:gd name="T8" fmla="*/ 494 w 322"/>
                <a:gd name="T9" fmla="*/ 528 h 409"/>
                <a:gd name="T10" fmla="*/ 573 w 322"/>
                <a:gd name="T11" fmla="*/ 612 h 409"/>
                <a:gd name="T12" fmla="*/ 311 w 322"/>
                <a:gd name="T13" fmla="*/ 734 h 409"/>
                <a:gd name="T14" fmla="*/ 0 w 322"/>
                <a:gd name="T15" fmla="*/ 368 h 409"/>
                <a:gd name="T16" fmla="*/ 337 w 322"/>
                <a:gd name="T17" fmla="*/ 0 h 409"/>
                <a:gd name="T18" fmla="*/ 580 w 322"/>
                <a:gd name="T19" fmla="*/ 113 h 409"/>
                <a:gd name="T20" fmla="*/ 502 w 322"/>
                <a:gd name="T21" fmla="*/ 202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8" name="Freeform 26"/>
            <p:cNvSpPr>
              <a:spLocks noChangeAspect="1" noEditPoints="1"/>
            </p:cNvSpPr>
            <p:nvPr/>
          </p:nvSpPr>
          <p:spPr bwMode="auto">
            <a:xfrm>
              <a:off x="2097" y="2843"/>
              <a:ext cx="101" cy="537"/>
            </a:xfrm>
            <a:custGeom>
              <a:avLst/>
              <a:gdLst>
                <a:gd name="T0" fmla="*/ 0 w 179"/>
                <a:gd name="T1" fmla="*/ 52 h 947"/>
                <a:gd name="T2" fmla="*/ 0 w 179"/>
                <a:gd name="T3" fmla="*/ 0 h 947"/>
                <a:gd name="T4" fmla="*/ 57 w 179"/>
                <a:gd name="T5" fmla="*/ 0 h 947"/>
                <a:gd name="T6" fmla="*/ 57 w 179"/>
                <a:gd name="T7" fmla="*/ 52 h 947"/>
                <a:gd name="T8" fmla="*/ 0 w 179"/>
                <a:gd name="T9" fmla="*/ 52 h 947"/>
                <a:gd name="T10" fmla="*/ 1 w 179"/>
                <a:gd name="T11" fmla="*/ 305 h 947"/>
                <a:gd name="T12" fmla="*/ 1 w 179"/>
                <a:gd name="T13" fmla="*/ 73 h 947"/>
                <a:gd name="T14" fmla="*/ 56 w 179"/>
                <a:gd name="T15" fmla="*/ 73 h 947"/>
                <a:gd name="T16" fmla="*/ 56 w 179"/>
                <a:gd name="T17" fmla="*/ 305 h 947"/>
                <a:gd name="T18" fmla="*/ 1 w 179"/>
                <a:gd name="T19" fmla="*/ 305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9" name="Freeform 27"/>
            <p:cNvSpPr>
              <a:spLocks noChangeAspect="1"/>
            </p:cNvSpPr>
            <p:nvPr/>
          </p:nvSpPr>
          <p:spPr bwMode="auto">
            <a:xfrm>
              <a:off x="2238" y="2843"/>
              <a:ext cx="270" cy="545"/>
            </a:xfrm>
            <a:custGeom>
              <a:avLst/>
              <a:gdLst>
                <a:gd name="T0" fmla="*/ 216 w 201"/>
                <a:gd name="T1" fmla="*/ 730 h 407"/>
                <a:gd name="T2" fmla="*/ 70 w 201"/>
                <a:gd name="T3" fmla="*/ 587 h 407"/>
                <a:gd name="T4" fmla="*/ 70 w 201"/>
                <a:gd name="T5" fmla="*/ 279 h 407"/>
                <a:gd name="T6" fmla="*/ 0 w 201"/>
                <a:gd name="T7" fmla="*/ 279 h 407"/>
                <a:gd name="T8" fmla="*/ 0 w 201"/>
                <a:gd name="T9" fmla="*/ 173 h 407"/>
                <a:gd name="T10" fmla="*/ 73 w 201"/>
                <a:gd name="T11" fmla="*/ 173 h 407"/>
                <a:gd name="T12" fmla="*/ 75 w 201"/>
                <a:gd name="T13" fmla="*/ 27 h 407"/>
                <a:gd name="T14" fmla="*/ 206 w 201"/>
                <a:gd name="T15" fmla="*/ 0 h 407"/>
                <a:gd name="T16" fmla="*/ 206 w 201"/>
                <a:gd name="T17" fmla="*/ 173 h 407"/>
                <a:gd name="T18" fmla="*/ 316 w 201"/>
                <a:gd name="T19" fmla="*/ 173 h 407"/>
                <a:gd name="T20" fmla="*/ 316 w 201"/>
                <a:gd name="T21" fmla="*/ 279 h 407"/>
                <a:gd name="T22" fmla="*/ 206 w 201"/>
                <a:gd name="T23" fmla="*/ 279 h 407"/>
                <a:gd name="T24" fmla="*/ 206 w 201"/>
                <a:gd name="T25" fmla="*/ 541 h 407"/>
                <a:gd name="T26" fmla="*/ 207 w 201"/>
                <a:gd name="T27" fmla="*/ 587 h 407"/>
                <a:gd name="T28" fmla="*/ 253 w 201"/>
                <a:gd name="T29" fmla="*/ 619 h 407"/>
                <a:gd name="T30" fmla="*/ 330 w 201"/>
                <a:gd name="T31" fmla="*/ 585 h 407"/>
                <a:gd name="T32" fmla="*/ 363 w 201"/>
                <a:gd name="T33" fmla="*/ 678 h 407"/>
                <a:gd name="T34" fmla="*/ 216 w 201"/>
                <a:gd name="T35" fmla="*/ 730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 name="Freeform 28"/>
            <p:cNvSpPr>
              <a:spLocks noChangeAspect="1"/>
            </p:cNvSpPr>
            <p:nvPr/>
          </p:nvSpPr>
          <p:spPr bwMode="auto">
            <a:xfrm>
              <a:off x="2499" y="2972"/>
              <a:ext cx="401" cy="579"/>
            </a:xfrm>
            <a:custGeom>
              <a:avLst/>
              <a:gdLst>
                <a:gd name="T0" fmla="*/ 211 w 300"/>
                <a:gd name="T1" fmla="*/ 774 h 433"/>
                <a:gd name="T2" fmla="*/ 75 w 300"/>
                <a:gd name="T3" fmla="*/ 774 h 433"/>
                <a:gd name="T4" fmla="*/ 182 w 300"/>
                <a:gd name="T5" fmla="*/ 535 h 433"/>
                <a:gd name="T6" fmla="*/ 0 w 300"/>
                <a:gd name="T7" fmla="*/ 0 h 433"/>
                <a:gd name="T8" fmla="*/ 147 w 300"/>
                <a:gd name="T9" fmla="*/ 0 h 433"/>
                <a:gd name="T10" fmla="*/ 230 w 300"/>
                <a:gd name="T11" fmla="*/ 302 h 433"/>
                <a:gd name="T12" fmla="*/ 249 w 300"/>
                <a:gd name="T13" fmla="*/ 376 h 433"/>
                <a:gd name="T14" fmla="*/ 270 w 300"/>
                <a:gd name="T15" fmla="*/ 322 h 433"/>
                <a:gd name="T16" fmla="*/ 394 w 300"/>
                <a:gd name="T17" fmla="*/ 0 h 433"/>
                <a:gd name="T18" fmla="*/ 536 w 300"/>
                <a:gd name="T19" fmla="*/ 0 h 433"/>
                <a:gd name="T20" fmla="*/ 211 w 300"/>
                <a:gd name="T21" fmla="*/ 774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1" name="Freeform 29"/>
            <p:cNvSpPr>
              <a:spLocks noChangeAspect="1" noEditPoints="1"/>
            </p:cNvSpPr>
            <p:nvPr/>
          </p:nvSpPr>
          <p:spPr bwMode="auto">
            <a:xfrm>
              <a:off x="2883" y="3604"/>
              <a:ext cx="393" cy="550"/>
            </a:xfrm>
            <a:custGeom>
              <a:avLst/>
              <a:gdLst>
                <a:gd name="T0" fmla="*/ 397 w 293"/>
                <a:gd name="T1" fmla="*/ 725 h 411"/>
                <a:gd name="T2" fmla="*/ 392 w 293"/>
                <a:gd name="T3" fmla="*/ 634 h 411"/>
                <a:gd name="T4" fmla="*/ 207 w 293"/>
                <a:gd name="T5" fmla="*/ 736 h 411"/>
                <a:gd name="T6" fmla="*/ 0 w 293"/>
                <a:gd name="T7" fmla="*/ 454 h 411"/>
                <a:gd name="T8" fmla="*/ 233 w 293"/>
                <a:gd name="T9" fmla="*/ 159 h 411"/>
                <a:gd name="T10" fmla="*/ 385 w 293"/>
                <a:gd name="T11" fmla="*/ 226 h 411"/>
                <a:gd name="T12" fmla="*/ 384 w 293"/>
                <a:gd name="T13" fmla="*/ 159 h 411"/>
                <a:gd name="T14" fmla="*/ 384 w 293"/>
                <a:gd name="T15" fmla="*/ 0 h 411"/>
                <a:gd name="T16" fmla="*/ 520 w 293"/>
                <a:gd name="T17" fmla="*/ 0 h 411"/>
                <a:gd name="T18" fmla="*/ 520 w 293"/>
                <a:gd name="T19" fmla="*/ 624 h 411"/>
                <a:gd name="T20" fmla="*/ 522 w 293"/>
                <a:gd name="T21" fmla="*/ 661 h 411"/>
                <a:gd name="T22" fmla="*/ 527 w 293"/>
                <a:gd name="T23" fmla="*/ 725 h 411"/>
                <a:gd name="T24" fmla="*/ 397 w 293"/>
                <a:gd name="T25" fmla="*/ 725 h 411"/>
                <a:gd name="T26" fmla="*/ 380 w 293"/>
                <a:gd name="T27" fmla="*/ 361 h 411"/>
                <a:gd name="T28" fmla="*/ 264 w 293"/>
                <a:gd name="T29" fmla="*/ 265 h 411"/>
                <a:gd name="T30" fmla="*/ 137 w 293"/>
                <a:gd name="T31" fmla="*/ 446 h 411"/>
                <a:gd name="T32" fmla="*/ 239 w 293"/>
                <a:gd name="T33" fmla="*/ 621 h 411"/>
                <a:gd name="T34" fmla="*/ 351 w 293"/>
                <a:gd name="T35" fmla="*/ 559 h 411"/>
                <a:gd name="T36" fmla="*/ 389 w 293"/>
                <a:gd name="T37" fmla="*/ 432 h 411"/>
                <a:gd name="T38" fmla="*/ 380 w 293"/>
                <a:gd name="T39" fmla="*/ 361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2" name="Freeform 30"/>
            <p:cNvSpPr>
              <a:spLocks noChangeAspect="1"/>
            </p:cNvSpPr>
            <p:nvPr/>
          </p:nvSpPr>
          <p:spPr bwMode="auto">
            <a:xfrm>
              <a:off x="1610" y="3604"/>
              <a:ext cx="450" cy="554"/>
            </a:xfrm>
            <a:custGeom>
              <a:avLst/>
              <a:gdLst>
                <a:gd name="T0" fmla="*/ 525 w 336"/>
                <a:gd name="T1" fmla="*/ 201 h 414"/>
                <a:gd name="T2" fmla="*/ 358 w 336"/>
                <a:gd name="T3" fmla="*/ 118 h 414"/>
                <a:gd name="T4" fmla="*/ 150 w 336"/>
                <a:gd name="T5" fmla="*/ 369 h 414"/>
                <a:gd name="T6" fmla="*/ 355 w 336"/>
                <a:gd name="T7" fmla="*/ 626 h 414"/>
                <a:gd name="T8" fmla="*/ 471 w 336"/>
                <a:gd name="T9" fmla="*/ 597 h 414"/>
                <a:gd name="T10" fmla="*/ 471 w 336"/>
                <a:gd name="T11" fmla="*/ 454 h 414"/>
                <a:gd name="T12" fmla="*/ 471 w 336"/>
                <a:gd name="T13" fmla="*/ 387 h 414"/>
                <a:gd name="T14" fmla="*/ 599 w 336"/>
                <a:gd name="T15" fmla="*/ 387 h 414"/>
                <a:gd name="T16" fmla="*/ 599 w 336"/>
                <a:gd name="T17" fmla="*/ 668 h 414"/>
                <a:gd name="T18" fmla="*/ 339 w 336"/>
                <a:gd name="T19" fmla="*/ 741 h 414"/>
                <a:gd name="T20" fmla="*/ 0 w 336"/>
                <a:gd name="T21" fmla="*/ 372 h 414"/>
                <a:gd name="T22" fmla="*/ 344 w 336"/>
                <a:gd name="T23" fmla="*/ 0 h 414"/>
                <a:gd name="T24" fmla="*/ 603 w 336"/>
                <a:gd name="T25" fmla="*/ 115 h 414"/>
                <a:gd name="T26" fmla="*/ 525 w 336"/>
                <a:gd name="T27" fmla="*/ 201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3" name="Freeform 31"/>
            <p:cNvSpPr>
              <a:spLocks noChangeAspect="1"/>
            </p:cNvSpPr>
            <p:nvPr/>
          </p:nvSpPr>
          <p:spPr bwMode="auto">
            <a:xfrm>
              <a:off x="2126" y="3735"/>
              <a:ext cx="363" cy="422"/>
            </a:xfrm>
            <a:custGeom>
              <a:avLst/>
              <a:gdLst>
                <a:gd name="T0" fmla="*/ 354 w 271"/>
                <a:gd name="T1" fmla="*/ 551 h 315"/>
                <a:gd name="T2" fmla="*/ 350 w 271"/>
                <a:gd name="T3" fmla="*/ 497 h 315"/>
                <a:gd name="T4" fmla="*/ 350 w 271"/>
                <a:gd name="T5" fmla="*/ 472 h 315"/>
                <a:gd name="T6" fmla="*/ 162 w 271"/>
                <a:gd name="T7" fmla="*/ 565 h 315"/>
                <a:gd name="T8" fmla="*/ 0 w 271"/>
                <a:gd name="T9" fmla="*/ 398 h 315"/>
                <a:gd name="T10" fmla="*/ 0 w 271"/>
                <a:gd name="T11" fmla="*/ 0 h 315"/>
                <a:gd name="T12" fmla="*/ 137 w 271"/>
                <a:gd name="T13" fmla="*/ 0 h 315"/>
                <a:gd name="T14" fmla="*/ 137 w 271"/>
                <a:gd name="T15" fmla="*/ 359 h 315"/>
                <a:gd name="T16" fmla="*/ 200 w 271"/>
                <a:gd name="T17" fmla="*/ 445 h 315"/>
                <a:gd name="T18" fmla="*/ 343 w 271"/>
                <a:gd name="T19" fmla="*/ 279 h 315"/>
                <a:gd name="T20" fmla="*/ 343 w 271"/>
                <a:gd name="T21" fmla="*/ 0 h 315"/>
                <a:gd name="T22" fmla="*/ 480 w 271"/>
                <a:gd name="T23" fmla="*/ 0 h 315"/>
                <a:gd name="T24" fmla="*/ 480 w 271"/>
                <a:gd name="T25" fmla="*/ 443 h 315"/>
                <a:gd name="T26" fmla="*/ 481 w 271"/>
                <a:gd name="T27" fmla="*/ 490 h 315"/>
                <a:gd name="T28" fmla="*/ 486 w 271"/>
                <a:gd name="T29" fmla="*/ 551 h 315"/>
                <a:gd name="T30" fmla="*/ 354 w 271"/>
                <a:gd name="T31" fmla="*/ 551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4" name="Freeform 32"/>
            <p:cNvSpPr>
              <a:spLocks noChangeAspect="1" noEditPoints="1"/>
            </p:cNvSpPr>
            <p:nvPr/>
          </p:nvSpPr>
          <p:spPr bwMode="auto">
            <a:xfrm>
              <a:off x="2551" y="3602"/>
              <a:ext cx="103" cy="544"/>
            </a:xfrm>
            <a:custGeom>
              <a:avLst/>
              <a:gdLst>
                <a:gd name="T0" fmla="*/ 0 w 182"/>
                <a:gd name="T1" fmla="*/ 53 h 959"/>
                <a:gd name="T2" fmla="*/ 0 w 182"/>
                <a:gd name="T3" fmla="*/ 0 h 959"/>
                <a:gd name="T4" fmla="*/ 58 w 182"/>
                <a:gd name="T5" fmla="*/ 0 h 959"/>
                <a:gd name="T6" fmla="*/ 58 w 182"/>
                <a:gd name="T7" fmla="*/ 53 h 959"/>
                <a:gd name="T8" fmla="*/ 0 w 182"/>
                <a:gd name="T9" fmla="*/ 53 h 959"/>
                <a:gd name="T10" fmla="*/ 1 w 182"/>
                <a:gd name="T11" fmla="*/ 309 h 959"/>
                <a:gd name="T12" fmla="*/ 1 w 182"/>
                <a:gd name="T13" fmla="*/ 75 h 959"/>
                <a:gd name="T14" fmla="*/ 57 w 182"/>
                <a:gd name="T15" fmla="*/ 75 h 959"/>
                <a:gd name="T16" fmla="*/ 57 w 182"/>
                <a:gd name="T17" fmla="*/ 309 h 959"/>
                <a:gd name="T18" fmla="*/ 1 w 182"/>
                <a:gd name="T19" fmla="*/ 309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5" name="Rectangle 33"/>
            <p:cNvSpPr>
              <a:spLocks noChangeAspect="1" noChangeArrowheads="1"/>
            </p:cNvSpPr>
            <p:nvPr/>
          </p:nvSpPr>
          <p:spPr bwMode="auto">
            <a:xfrm>
              <a:off x="2723" y="3602"/>
              <a:ext cx="101" cy="5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eaLnBrk="1" fontAlgn="base" hangingPunct="1">
                <a:spcBef>
                  <a:spcPct val="0"/>
                </a:spcBef>
                <a:spcAft>
                  <a:spcPct val="0"/>
                </a:spcAft>
              </a:pPr>
              <a:endParaRPr lang="en-US" altLang="en-US" sz="1800" kern="1200" dirty="0" smtClean="0">
                <a:solidFill>
                  <a:srgbClr val="000000"/>
                </a:solidFill>
                <a:ea typeface="+mn-ea"/>
              </a:endParaRPr>
            </a:p>
          </p:txBody>
        </p:sp>
        <p:sp>
          <p:nvSpPr>
            <p:cNvPr id="16" name="Freeform 34"/>
            <p:cNvSpPr>
              <a:spLocks noChangeAspect="1"/>
            </p:cNvSpPr>
            <p:nvPr/>
          </p:nvSpPr>
          <p:spPr bwMode="auto">
            <a:xfrm>
              <a:off x="3321" y="3724"/>
              <a:ext cx="320" cy="433"/>
            </a:xfrm>
            <a:custGeom>
              <a:avLst/>
              <a:gdLst>
                <a:gd name="T0" fmla="*/ 210 w 239"/>
                <a:gd name="T1" fmla="*/ 580 h 323"/>
                <a:gd name="T2" fmla="*/ 0 w 239"/>
                <a:gd name="T3" fmla="*/ 524 h 323"/>
                <a:gd name="T4" fmla="*/ 43 w 239"/>
                <a:gd name="T5" fmla="*/ 422 h 323"/>
                <a:gd name="T6" fmla="*/ 202 w 239"/>
                <a:gd name="T7" fmla="*/ 476 h 323"/>
                <a:gd name="T8" fmla="*/ 291 w 239"/>
                <a:gd name="T9" fmla="*/ 412 h 323"/>
                <a:gd name="T10" fmla="*/ 202 w 239"/>
                <a:gd name="T11" fmla="*/ 343 h 323"/>
                <a:gd name="T12" fmla="*/ 90 w 239"/>
                <a:gd name="T13" fmla="*/ 315 h 323"/>
                <a:gd name="T14" fmla="*/ 23 w 239"/>
                <a:gd name="T15" fmla="*/ 185 h 323"/>
                <a:gd name="T16" fmla="*/ 238 w 239"/>
                <a:gd name="T17" fmla="*/ 0 h 323"/>
                <a:gd name="T18" fmla="*/ 428 w 239"/>
                <a:gd name="T19" fmla="*/ 47 h 323"/>
                <a:gd name="T20" fmla="*/ 392 w 239"/>
                <a:gd name="T21" fmla="*/ 154 h 323"/>
                <a:gd name="T22" fmla="*/ 244 w 239"/>
                <a:gd name="T23" fmla="*/ 107 h 323"/>
                <a:gd name="T24" fmla="*/ 159 w 239"/>
                <a:gd name="T25" fmla="*/ 170 h 323"/>
                <a:gd name="T26" fmla="*/ 183 w 239"/>
                <a:gd name="T27" fmla="*/ 212 h 323"/>
                <a:gd name="T28" fmla="*/ 212 w 239"/>
                <a:gd name="T29" fmla="*/ 221 h 323"/>
                <a:gd name="T30" fmla="*/ 248 w 239"/>
                <a:gd name="T31" fmla="*/ 227 h 323"/>
                <a:gd name="T32" fmla="*/ 428 w 239"/>
                <a:gd name="T33" fmla="*/ 391 h 323"/>
                <a:gd name="T34" fmla="*/ 210 w 239"/>
                <a:gd name="T35" fmla="*/ 580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grpSp>
      <p:sp>
        <p:nvSpPr>
          <p:cNvPr id="3074" name="Rectangle 2"/>
          <p:cNvSpPr>
            <a:spLocks noGrp="1" noChangeArrowheads="1"/>
          </p:cNvSpPr>
          <p:nvPr>
            <p:ph type="ctrTitle"/>
          </p:nvPr>
        </p:nvSpPr>
        <p:spPr>
          <a:xfrm>
            <a:off x="355600" y="2233613"/>
            <a:ext cx="7324725" cy="763587"/>
          </a:xfrm>
        </p:spPr>
        <p:txBody>
          <a:bodyPr/>
          <a:lstStyle>
            <a:lvl1pPr>
              <a:defRPr sz="5300"/>
            </a:lvl1pPr>
          </a:lstStyle>
          <a:p>
            <a:pPr lvl="0"/>
            <a:r>
              <a:rPr lang="en-GB" noProof="0" smtClean="0"/>
              <a:t>Click to edit Master</a:t>
            </a:r>
          </a:p>
        </p:txBody>
      </p:sp>
      <p:sp>
        <p:nvSpPr>
          <p:cNvPr id="3075" name="Rectangle 3"/>
          <p:cNvSpPr>
            <a:spLocks noGrp="1" noChangeArrowheads="1"/>
          </p:cNvSpPr>
          <p:nvPr>
            <p:ph type="subTitle" idx="1"/>
          </p:nvPr>
        </p:nvSpPr>
        <p:spPr>
          <a:xfrm>
            <a:off x="357188" y="6234113"/>
            <a:ext cx="5180012" cy="334962"/>
          </a:xfrm>
          <a:solidFill>
            <a:srgbClr val="FF0000"/>
          </a:solidFill>
        </p:spPr>
        <p:txBody>
          <a:bodyPr wrap="none" lIns="36000" rIns="36000" anchor="ctr">
            <a:spAutoFit/>
          </a:bodyPr>
          <a:lstStyle>
            <a:lvl1pPr>
              <a:defRPr sz="2200">
                <a:solidFill>
                  <a:schemeClr val="bg1"/>
                </a:solidFill>
              </a:defRPr>
            </a:lvl1pPr>
          </a:lstStyle>
          <a:p>
            <a:pPr lvl="0"/>
            <a:r>
              <a:rPr lang="en-GB" noProof="0" smtClean="0"/>
              <a:t>Click to edit Master subtitle style</a:t>
            </a:r>
          </a:p>
        </p:txBody>
      </p:sp>
      <p:sp>
        <p:nvSpPr>
          <p:cNvPr id="17" name="Rectangle 4"/>
          <p:cNvSpPr>
            <a:spLocks noGrp="1" noChangeArrowheads="1"/>
          </p:cNvSpPr>
          <p:nvPr>
            <p:ph type="dt" sz="half" idx="10"/>
          </p:nvPr>
        </p:nvSpPr>
        <p:spPr bwMode="auto">
          <a:xfrm>
            <a:off x="357188" y="4076700"/>
            <a:ext cx="1693862" cy="3603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nSpc>
                <a:spcPct val="90000"/>
              </a:lnSpc>
              <a:defRPr sz="2400">
                <a:solidFill>
                  <a:srgbClr val="BBB1A5"/>
                </a:solidFill>
                <a:latin typeface="+mn-lt"/>
                <a:cs typeface="Arial" charset="0"/>
              </a:defRPr>
            </a:lvl1pPr>
          </a:lstStyle>
          <a:p>
            <a:pPr algn="l" defTabSz="914400" rtl="0" fontAlgn="base">
              <a:spcBef>
                <a:spcPct val="0"/>
              </a:spcBef>
              <a:spcAft>
                <a:spcPct val="0"/>
              </a:spcAft>
              <a:defRPr/>
            </a:pPr>
            <a:fld id="{77BE7C74-0575-4159-A303-A650507E6532}" type="datetime1">
              <a:rPr lang="en-US" kern="1200">
                <a:ea typeface="+mn-ea"/>
              </a:rPr>
              <a:pPr algn="l" defTabSz="914400" rtl="0" fontAlgn="base">
                <a:spcBef>
                  <a:spcPct val="0"/>
                </a:spcBef>
                <a:spcAft>
                  <a:spcPct val="0"/>
                </a:spcAft>
                <a:defRPr/>
              </a:pPr>
              <a:t>1/25/2016</a:t>
            </a:fld>
            <a:endParaRPr lang="en-GB" kern="1200" dirty="0">
              <a:ea typeface="+mn-ea"/>
            </a:endParaRPr>
          </a:p>
        </p:txBody>
      </p:sp>
    </p:spTree>
    <p:extLst>
      <p:ext uri="{BB962C8B-B14F-4D97-AF65-F5344CB8AC3E}">
        <p14:creationId xmlns:p14="http://schemas.microsoft.com/office/powerpoint/2010/main" val="42315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175777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579050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7188" y="1341438"/>
            <a:ext cx="4143375"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341438"/>
            <a:ext cx="4144962" cy="471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2551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202111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432861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2016541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985948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102087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132483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2854860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266700"/>
            <a:ext cx="2109787" cy="5786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7188" y="266700"/>
            <a:ext cx="6178550"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166925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57188" y="266700"/>
            <a:ext cx="3783012" cy="33813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57188" y="1341438"/>
            <a:ext cx="4143375"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2963" y="134143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57188" y="3773488"/>
            <a:ext cx="4143375"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2963" y="3773488"/>
            <a:ext cx="4144962" cy="227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3085161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7188" y="266700"/>
            <a:ext cx="3783012" cy="338138"/>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357188" y="1341438"/>
            <a:ext cx="4143375" cy="4711700"/>
          </a:xfrm>
        </p:spPr>
        <p:txBody>
          <a:bodyPr/>
          <a:lstStyle/>
          <a:p>
            <a:pPr lvl="0"/>
            <a:endParaRPr lang="en-GB" noProof="0" dirty="0" smtClean="0"/>
          </a:p>
        </p:txBody>
      </p:sp>
      <p:sp>
        <p:nvSpPr>
          <p:cNvPr id="4" name="Text Placeholder 3"/>
          <p:cNvSpPr>
            <a:spLocks noGrp="1"/>
          </p:cNvSpPr>
          <p:nvPr>
            <p:ph type="body" sz="half" idx="2"/>
          </p:nvPr>
        </p:nvSpPr>
        <p:spPr>
          <a:xfrm>
            <a:off x="4652963" y="1341438"/>
            <a:ext cx="4144962" cy="471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dirty="0"/>
              <a:t>© CITY &amp; GUILDS</a:t>
            </a:r>
          </a:p>
        </p:txBody>
      </p:sp>
    </p:spTree>
    <p:extLst>
      <p:ext uri="{BB962C8B-B14F-4D97-AF65-F5344CB8AC3E}">
        <p14:creationId xmlns:p14="http://schemas.microsoft.com/office/powerpoint/2010/main" val="64528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284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6968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035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62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49616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23201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1475" y="361952"/>
            <a:ext cx="70802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pic>
        <p:nvPicPr>
          <p:cNvPr id="1027" name="Picture 3" descr="black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6700" y="282575"/>
            <a:ext cx="8001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Oval 10"/>
          <p:cNvSpPr>
            <a:spLocks noChangeArrowheads="1"/>
          </p:cNvSpPr>
          <p:nvPr/>
        </p:nvSpPr>
        <p:spPr bwMode="auto">
          <a:xfrm>
            <a:off x="8567739" y="385763"/>
            <a:ext cx="444500" cy="31115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a:endParaRPr lang="en-US" sz="1350" kern="1200" dirty="0">
              <a:solidFill>
                <a:srgbClr val="000000"/>
              </a:solidFill>
              <a:ea typeface="+mn-ea"/>
              <a:cs typeface="+mn-cs"/>
            </a:endParaRPr>
          </a:p>
        </p:txBody>
      </p:sp>
      <p:sp>
        <p:nvSpPr>
          <p:cNvPr id="1029" name="Rectangle 11"/>
          <p:cNvSpPr>
            <a:spLocks noChangeArrowheads="1"/>
          </p:cNvSpPr>
          <p:nvPr/>
        </p:nvSpPr>
        <p:spPr bwMode="auto">
          <a:xfrm>
            <a:off x="8555039" y="339725"/>
            <a:ext cx="488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0"/>
            <a:fld id="{62DB226D-6450-43B5-A13A-3B2E9A5F007A}" type="slidenum">
              <a:rPr lang="en-US" sz="1350" kern="1200">
                <a:solidFill>
                  <a:srgbClr val="FFFFFF"/>
                </a:solidFill>
                <a:latin typeface="Calibri" pitchFamily="34" charset="0"/>
                <a:ea typeface="MS PGothic" pitchFamily="34" charset="-128"/>
                <a:cs typeface="+mn-cs"/>
              </a:rPr>
              <a:pPr algn="ctr" rtl="0"/>
              <a:t>‹#›</a:t>
            </a:fld>
            <a:endParaRPr lang="en-US" sz="1350" kern="1200" dirty="0">
              <a:solidFill>
                <a:srgbClr val="FFFFFF"/>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365822654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spcBef>
          <a:spcPct val="0"/>
        </a:spcBef>
        <a:spcAft>
          <a:spcPct val="0"/>
        </a:spcAft>
        <a:defRPr sz="1575" b="1">
          <a:solidFill>
            <a:srgbClr val="FF0000"/>
          </a:solidFill>
          <a:latin typeface="+mj-lt"/>
          <a:ea typeface="+mj-ea"/>
          <a:cs typeface="+mj-cs"/>
        </a:defRPr>
      </a:lvl1pPr>
      <a:lvl2pPr algn="l" rtl="0" eaLnBrk="1" fontAlgn="base" hangingPunct="1">
        <a:spcBef>
          <a:spcPct val="0"/>
        </a:spcBef>
        <a:spcAft>
          <a:spcPct val="0"/>
        </a:spcAft>
        <a:defRPr sz="1575" b="1">
          <a:solidFill>
            <a:srgbClr val="FF0000"/>
          </a:solidFill>
          <a:latin typeface="Arial" charset="0"/>
        </a:defRPr>
      </a:lvl2pPr>
      <a:lvl3pPr algn="l" rtl="0" eaLnBrk="1" fontAlgn="base" hangingPunct="1">
        <a:spcBef>
          <a:spcPct val="0"/>
        </a:spcBef>
        <a:spcAft>
          <a:spcPct val="0"/>
        </a:spcAft>
        <a:defRPr sz="1575" b="1">
          <a:solidFill>
            <a:srgbClr val="FF0000"/>
          </a:solidFill>
          <a:latin typeface="Arial" charset="0"/>
        </a:defRPr>
      </a:lvl3pPr>
      <a:lvl4pPr algn="l" rtl="0" eaLnBrk="1" fontAlgn="base" hangingPunct="1">
        <a:spcBef>
          <a:spcPct val="0"/>
        </a:spcBef>
        <a:spcAft>
          <a:spcPct val="0"/>
        </a:spcAft>
        <a:defRPr sz="1575" b="1">
          <a:solidFill>
            <a:srgbClr val="FF0000"/>
          </a:solidFill>
          <a:latin typeface="Arial" charset="0"/>
        </a:defRPr>
      </a:lvl4pPr>
      <a:lvl5pPr algn="l" rtl="0" eaLnBrk="1" fontAlgn="base" hangingPunct="1">
        <a:spcBef>
          <a:spcPct val="0"/>
        </a:spcBef>
        <a:spcAft>
          <a:spcPct val="0"/>
        </a:spcAft>
        <a:defRPr sz="1575" b="1">
          <a:solidFill>
            <a:srgbClr val="FF0000"/>
          </a:solidFill>
          <a:latin typeface="Arial" charset="0"/>
        </a:defRPr>
      </a:lvl5pPr>
      <a:lvl6pPr marL="342900" algn="l" rtl="0" eaLnBrk="1" fontAlgn="base" hangingPunct="1">
        <a:spcBef>
          <a:spcPct val="0"/>
        </a:spcBef>
        <a:spcAft>
          <a:spcPct val="0"/>
        </a:spcAft>
        <a:defRPr sz="1575" b="1">
          <a:solidFill>
            <a:srgbClr val="FF0000"/>
          </a:solidFill>
          <a:latin typeface="Arial" charset="0"/>
        </a:defRPr>
      </a:lvl6pPr>
      <a:lvl7pPr marL="685800" algn="l" rtl="0" eaLnBrk="1" fontAlgn="base" hangingPunct="1">
        <a:spcBef>
          <a:spcPct val="0"/>
        </a:spcBef>
        <a:spcAft>
          <a:spcPct val="0"/>
        </a:spcAft>
        <a:defRPr sz="1575" b="1">
          <a:solidFill>
            <a:srgbClr val="FF0000"/>
          </a:solidFill>
          <a:latin typeface="Arial" charset="0"/>
        </a:defRPr>
      </a:lvl7pPr>
      <a:lvl8pPr marL="1028700" algn="l" rtl="0" eaLnBrk="1" fontAlgn="base" hangingPunct="1">
        <a:spcBef>
          <a:spcPct val="0"/>
        </a:spcBef>
        <a:spcAft>
          <a:spcPct val="0"/>
        </a:spcAft>
        <a:defRPr sz="1575" b="1">
          <a:solidFill>
            <a:srgbClr val="FF0000"/>
          </a:solidFill>
          <a:latin typeface="Arial" charset="0"/>
        </a:defRPr>
      </a:lvl8pPr>
      <a:lvl9pPr marL="1371600" algn="l" rtl="0" eaLnBrk="1" fontAlgn="base" hangingPunct="1">
        <a:spcBef>
          <a:spcPct val="0"/>
        </a:spcBef>
        <a:spcAft>
          <a:spcPct val="0"/>
        </a:spcAft>
        <a:defRPr sz="1575" b="1">
          <a:solidFill>
            <a:srgbClr val="FF0000"/>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90" y="303331"/>
            <a:ext cx="2953867" cy="26487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2000" tIns="36000" rIns="72000" bIns="0" numCol="1" anchor="ctr" anchorCtr="0" compatLnSpc="1">
            <a:prstTxWarp prst="textNoShape">
              <a:avLst/>
            </a:prstTxWarp>
            <a:spAutoFit/>
          </a:bodyPr>
          <a:lstStyle/>
          <a:p>
            <a:pPr lvl="0"/>
            <a:r>
              <a:rPr lang="en-GB" smtClean="0"/>
              <a:t>CLICK TO EDIT MASTER</a:t>
            </a:r>
          </a:p>
        </p:txBody>
      </p:sp>
      <p:sp>
        <p:nvSpPr>
          <p:cNvPr id="1027" name="Rectangle 3"/>
          <p:cNvSpPr>
            <a:spLocks noGrp="1" noChangeArrowheads="1"/>
          </p:cNvSpPr>
          <p:nvPr>
            <p:ph type="body" idx="1"/>
          </p:nvPr>
        </p:nvSpPr>
        <p:spPr bwMode="auto">
          <a:xfrm>
            <a:off x="357188" y="1341438"/>
            <a:ext cx="8440737"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4932" name="Rectangle 4"/>
          <p:cNvSpPr>
            <a:spLocks noGrp="1" noChangeArrowheads="1"/>
          </p:cNvSpPr>
          <p:nvPr>
            <p:ph type="ftr" sz="quarter" idx="3"/>
          </p:nvPr>
        </p:nvSpPr>
        <p:spPr bwMode="auto">
          <a:xfrm>
            <a:off x="357188" y="6456363"/>
            <a:ext cx="2895600" cy="215900"/>
          </a:xfrm>
          <a:prstGeom prst="rect">
            <a:avLst/>
          </a:prstGeom>
          <a:noFill/>
          <a:ln>
            <a:noFill/>
          </a:ln>
          <a:effectLst/>
          <a:extLst/>
        </p:spPr>
        <p:txBody>
          <a:bodyPr vert="horz" wrap="square" lIns="0" tIns="0" rIns="0" bIns="0" numCol="1" anchor="t" anchorCtr="0" compatLnSpc="1">
            <a:prstTxWarp prst="textNoShape">
              <a:avLst/>
            </a:prstTxWarp>
          </a:bodyPr>
          <a:lstStyle>
            <a:lvl1pPr>
              <a:defRPr sz="675" b="1">
                <a:solidFill>
                  <a:srgbClr val="BBB1A5"/>
                </a:solidFill>
                <a:latin typeface="Arial" pitchFamily="34" charset="0"/>
                <a:cs typeface="Arial" pitchFamily="34" charset="0"/>
              </a:defRPr>
            </a:lvl1pPr>
          </a:lstStyle>
          <a:p>
            <a:pPr algn="l" defTabSz="685800" rtl="0" fontAlgn="base">
              <a:spcBef>
                <a:spcPct val="0"/>
              </a:spcBef>
              <a:spcAft>
                <a:spcPct val="0"/>
              </a:spcAft>
              <a:defRPr/>
            </a:pPr>
            <a:r>
              <a:rPr lang="en-GB" kern="1200" dirty="0" smtClean="0">
                <a:ea typeface="+mn-ea"/>
              </a:rPr>
              <a:t>Version 1.0 24.04.2014</a:t>
            </a:r>
            <a:endParaRPr lang="en-GB" kern="1200" dirty="0">
              <a:ea typeface="+mn-ea"/>
            </a:endParaRPr>
          </a:p>
        </p:txBody>
      </p:sp>
      <p:sp>
        <p:nvSpPr>
          <p:cNvPr id="1029" name="Line 5"/>
          <p:cNvSpPr>
            <a:spLocks noChangeShapeType="1"/>
          </p:cNvSpPr>
          <p:nvPr/>
        </p:nvSpPr>
        <p:spPr bwMode="auto">
          <a:xfrm>
            <a:off x="357189" y="1125538"/>
            <a:ext cx="8432800" cy="0"/>
          </a:xfrm>
          <a:prstGeom prst="line">
            <a:avLst/>
          </a:prstGeom>
          <a:noFill/>
          <a:ln w="12700">
            <a:solidFill>
              <a:srgbClr val="BBB1A5"/>
            </a:solidFill>
            <a:round/>
            <a:headEnd/>
            <a:tailEnd/>
          </a:ln>
          <a:extLst>
            <a:ext uri="{909E8E84-426E-40DD-AFC4-6F175D3DCCD1}">
              <a14:hiddenFill xmlns:a14="http://schemas.microsoft.com/office/drawing/2010/main">
                <a:noFill/>
              </a14:hiddenFill>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grpSp>
        <p:nvGrpSpPr>
          <p:cNvPr id="1030" name="Group 19"/>
          <p:cNvGrpSpPr>
            <a:grpSpLocks noChangeAspect="1"/>
          </p:cNvGrpSpPr>
          <p:nvPr/>
        </p:nvGrpSpPr>
        <p:grpSpPr bwMode="auto">
          <a:xfrm>
            <a:off x="7962900" y="369892"/>
            <a:ext cx="812800" cy="503237"/>
            <a:chOff x="1610" y="2840"/>
            <a:chExt cx="2130" cy="1318"/>
          </a:xfrm>
        </p:grpSpPr>
        <p:sp>
          <p:nvSpPr>
            <p:cNvPr id="1031" name="Freeform 20"/>
            <p:cNvSpPr>
              <a:spLocks noChangeAspect="1" noEditPoints="1"/>
            </p:cNvSpPr>
            <p:nvPr/>
          </p:nvSpPr>
          <p:spPr bwMode="auto">
            <a:xfrm>
              <a:off x="2891" y="2840"/>
              <a:ext cx="849" cy="711"/>
            </a:xfrm>
            <a:custGeom>
              <a:avLst/>
              <a:gdLst>
                <a:gd name="T0" fmla="*/ 87755 w 634"/>
                <a:gd name="T1" fmla="*/ 51335 h 532"/>
                <a:gd name="T2" fmla="*/ 86349 w 634"/>
                <a:gd name="T3" fmla="*/ 53006 h 532"/>
                <a:gd name="T4" fmla="*/ 82451 w 634"/>
                <a:gd name="T5" fmla="*/ 55109 h 532"/>
                <a:gd name="T6" fmla="*/ 73157 w 634"/>
                <a:gd name="T7" fmla="*/ 56361 h 532"/>
                <a:gd name="T8" fmla="*/ 68802 w 634"/>
                <a:gd name="T9" fmla="*/ 54417 h 532"/>
                <a:gd name="T10" fmla="*/ 54466 w 634"/>
                <a:gd name="T11" fmla="*/ 53934 h 532"/>
                <a:gd name="T12" fmla="*/ 57423 w 634"/>
                <a:gd name="T13" fmla="*/ 69662 h 532"/>
                <a:gd name="T14" fmla="*/ 64721 w 634"/>
                <a:gd name="T15" fmla="*/ 69522 h 532"/>
                <a:gd name="T16" fmla="*/ 66438 w 634"/>
                <a:gd name="T17" fmla="*/ 73026 h 532"/>
                <a:gd name="T18" fmla="*/ 52548 w 634"/>
                <a:gd name="T19" fmla="*/ 73907 h 532"/>
                <a:gd name="T20" fmla="*/ 48670 w 634"/>
                <a:gd name="T21" fmla="*/ 67357 h 532"/>
                <a:gd name="T22" fmla="*/ 45861 w 634"/>
                <a:gd name="T23" fmla="*/ 59481 h 532"/>
                <a:gd name="T24" fmla="*/ 36254 w 634"/>
                <a:gd name="T25" fmla="*/ 65642 h 532"/>
                <a:gd name="T26" fmla="*/ 27962 w 634"/>
                <a:gd name="T27" fmla="*/ 69302 h 532"/>
                <a:gd name="T28" fmla="*/ 33240 w 634"/>
                <a:gd name="T29" fmla="*/ 69302 h 532"/>
                <a:gd name="T30" fmla="*/ 35338 w 634"/>
                <a:gd name="T31" fmla="*/ 71701 h 532"/>
                <a:gd name="T32" fmla="*/ 34790 w 634"/>
                <a:gd name="T33" fmla="*/ 73907 h 532"/>
                <a:gd name="T34" fmla="*/ 22817 w 634"/>
                <a:gd name="T35" fmla="*/ 68124 h 532"/>
                <a:gd name="T36" fmla="*/ 22347 w 634"/>
                <a:gd name="T37" fmla="*/ 63605 h 532"/>
                <a:gd name="T38" fmla="*/ 33727 w 634"/>
                <a:gd name="T39" fmla="*/ 52236 h 532"/>
                <a:gd name="T40" fmla="*/ 15760 w 634"/>
                <a:gd name="T41" fmla="*/ 25178 h 532"/>
                <a:gd name="T42" fmla="*/ 40073 w 634"/>
                <a:gd name="T43" fmla="*/ 12062 h 532"/>
                <a:gd name="T44" fmla="*/ 42924 w 634"/>
                <a:gd name="T45" fmla="*/ 34580 h 532"/>
                <a:gd name="T46" fmla="*/ 37444 w 634"/>
                <a:gd name="T47" fmla="*/ 37965 h 532"/>
                <a:gd name="T48" fmla="*/ 21650 w 634"/>
                <a:gd name="T49" fmla="*/ 28654 h 532"/>
                <a:gd name="T50" fmla="*/ 32533 w 634"/>
                <a:gd name="T51" fmla="*/ 47863 h 532"/>
                <a:gd name="T52" fmla="*/ 51113 w 634"/>
                <a:gd name="T53" fmla="*/ 40356 h 532"/>
                <a:gd name="T54" fmla="*/ 46311 w 634"/>
                <a:gd name="T55" fmla="*/ 37241 h 532"/>
                <a:gd name="T56" fmla="*/ 49737 w 634"/>
                <a:gd name="T57" fmla="*/ 26008 h 532"/>
                <a:gd name="T58" fmla="*/ 47820 w 634"/>
                <a:gd name="T59" fmla="*/ 18839 h 532"/>
                <a:gd name="T60" fmla="*/ 62111 w 634"/>
                <a:gd name="T61" fmla="*/ 15134 h 532"/>
                <a:gd name="T62" fmla="*/ 72229 w 634"/>
                <a:gd name="T63" fmla="*/ 18426 h 532"/>
                <a:gd name="T64" fmla="*/ 75629 w 634"/>
                <a:gd name="T65" fmla="*/ 25283 h 532"/>
                <a:gd name="T66" fmla="*/ 69290 w 634"/>
                <a:gd name="T67" fmla="*/ 25333 h 532"/>
                <a:gd name="T68" fmla="*/ 76719 w 634"/>
                <a:gd name="T69" fmla="*/ 27031 h 532"/>
                <a:gd name="T70" fmla="*/ 70387 w 634"/>
                <a:gd name="T71" fmla="*/ 26797 h 532"/>
                <a:gd name="T72" fmla="*/ 74191 w 634"/>
                <a:gd name="T73" fmla="*/ 28654 h 532"/>
                <a:gd name="T74" fmla="*/ 72936 w 634"/>
                <a:gd name="T75" fmla="*/ 33159 h 532"/>
                <a:gd name="T76" fmla="*/ 75990 w 634"/>
                <a:gd name="T77" fmla="*/ 37929 h 532"/>
                <a:gd name="T78" fmla="*/ 80682 w 634"/>
                <a:gd name="T79" fmla="*/ 32997 h 532"/>
                <a:gd name="T80" fmla="*/ 85391 w 634"/>
                <a:gd name="T81" fmla="*/ 29271 h 532"/>
                <a:gd name="T82" fmla="*/ 88621 w 634"/>
                <a:gd name="T83" fmla="*/ 31938 h 532"/>
                <a:gd name="T84" fmla="*/ 88743 w 634"/>
                <a:gd name="T85" fmla="*/ 37241 h 532"/>
                <a:gd name="T86" fmla="*/ 83274 w 634"/>
                <a:gd name="T87" fmla="*/ 40515 h 532"/>
                <a:gd name="T88" fmla="*/ 83614 w 634"/>
                <a:gd name="T89" fmla="*/ 43982 h 532"/>
                <a:gd name="T90" fmla="*/ 73752 w 634"/>
                <a:gd name="T91" fmla="*/ 45833 h 532"/>
                <a:gd name="T92" fmla="*/ 86168 w 634"/>
                <a:gd name="T93" fmla="*/ 46915 h 532"/>
                <a:gd name="T94" fmla="*/ 17229 w 634"/>
                <a:gd name="T95" fmla="*/ 11955 h 532"/>
                <a:gd name="T96" fmla="*/ 24506 w 634"/>
                <a:gd name="T97" fmla="*/ 4758 h 532"/>
                <a:gd name="T98" fmla="*/ 69992 w 634"/>
                <a:gd name="T99" fmla="*/ 19609 h 532"/>
                <a:gd name="T100" fmla="*/ 69764 w 634"/>
                <a:gd name="T101" fmla="*/ 20868 h 532"/>
                <a:gd name="T102" fmla="*/ 76896 w 634"/>
                <a:gd name="T103" fmla="*/ 21818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2" name="Freeform 21"/>
            <p:cNvSpPr>
              <a:spLocks noChangeAspect="1"/>
            </p:cNvSpPr>
            <p:nvPr/>
          </p:nvSpPr>
          <p:spPr bwMode="auto">
            <a:xfrm>
              <a:off x="1610" y="2844"/>
              <a:ext cx="433" cy="549"/>
            </a:xfrm>
            <a:custGeom>
              <a:avLst/>
              <a:gdLst>
                <a:gd name="T0" fmla="*/ 42704 w 322"/>
                <a:gd name="T1" fmla="*/ 16767 h 409"/>
                <a:gd name="T2" fmla="*/ 29104 w 322"/>
                <a:gd name="T3" fmla="*/ 9976 h 409"/>
                <a:gd name="T4" fmla="*/ 12880 w 322"/>
                <a:gd name="T5" fmla="*/ 30757 h 409"/>
                <a:gd name="T6" fmla="*/ 28111 w 322"/>
                <a:gd name="T7" fmla="*/ 50758 h 409"/>
                <a:gd name="T8" fmla="*/ 42117 w 322"/>
                <a:gd name="T9" fmla="*/ 43768 h 409"/>
                <a:gd name="T10" fmla="*/ 48800 w 322"/>
                <a:gd name="T11" fmla="*/ 50758 h 409"/>
                <a:gd name="T12" fmla="*/ 26570 w 322"/>
                <a:gd name="T13" fmla="*/ 60903 h 409"/>
                <a:gd name="T14" fmla="*/ 0 w 322"/>
                <a:gd name="T15" fmla="*/ 30466 h 409"/>
                <a:gd name="T16" fmla="*/ 28786 w 322"/>
                <a:gd name="T17" fmla="*/ 0 h 409"/>
                <a:gd name="T18" fmla="*/ 49378 w 322"/>
                <a:gd name="T19" fmla="*/ 9381 h 409"/>
                <a:gd name="T20" fmla="*/ 42704 w 322"/>
                <a:gd name="T21" fmla="*/ 16767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3" name="Freeform 22"/>
            <p:cNvSpPr>
              <a:spLocks noChangeAspect="1" noEditPoints="1"/>
            </p:cNvSpPr>
            <p:nvPr/>
          </p:nvSpPr>
          <p:spPr bwMode="auto">
            <a:xfrm>
              <a:off x="2097" y="2844"/>
              <a:ext cx="100" cy="536"/>
            </a:xfrm>
            <a:custGeom>
              <a:avLst/>
              <a:gdLst>
                <a:gd name="T0" fmla="*/ 0 w 179"/>
                <a:gd name="T1" fmla="*/ 1 h 947"/>
                <a:gd name="T2" fmla="*/ 0 w 179"/>
                <a:gd name="T3" fmla="*/ 0 h 947"/>
                <a:gd name="T4" fmla="*/ 1 w 179"/>
                <a:gd name="T5" fmla="*/ 0 h 947"/>
                <a:gd name="T6" fmla="*/ 1 w 179"/>
                <a:gd name="T7" fmla="*/ 1 h 947"/>
                <a:gd name="T8" fmla="*/ 0 w 179"/>
                <a:gd name="T9" fmla="*/ 1 h 947"/>
                <a:gd name="T10" fmla="*/ 1 w 179"/>
                <a:gd name="T11" fmla="*/ 1 h 947"/>
                <a:gd name="T12" fmla="*/ 1 w 179"/>
                <a:gd name="T13" fmla="*/ 1 h 947"/>
                <a:gd name="T14" fmla="*/ 1 w 179"/>
                <a:gd name="T15" fmla="*/ 1 h 947"/>
                <a:gd name="T16" fmla="*/ 1 w 179"/>
                <a:gd name="T17" fmla="*/ 1 h 947"/>
                <a:gd name="T18" fmla="*/ 1 w 179"/>
                <a:gd name="T19" fmla="*/ 1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4" name="Freeform 23"/>
            <p:cNvSpPr>
              <a:spLocks noChangeAspect="1"/>
            </p:cNvSpPr>
            <p:nvPr/>
          </p:nvSpPr>
          <p:spPr bwMode="auto">
            <a:xfrm>
              <a:off x="2238" y="2844"/>
              <a:ext cx="270" cy="545"/>
            </a:xfrm>
            <a:custGeom>
              <a:avLst/>
              <a:gdLst>
                <a:gd name="T0" fmla="*/ 18094 w 201"/>
                <a:gd name="T1" fmla="*/ 58292 h 407"/>
                <a:gd name="T2" fmla="*/ 5839 w 201"/>
                <a:gd name="T3" fmla="*/ 46859 h 407"/>
                <a:gd name="T4" fmla="*/ 5839 w 201"/>
                <a:gd name="T5" fmla="*/ 22321 h 407"/>
                <a:gd name="T6" fmla="*/ 0 w 201"/>
                <a:gd name="T7" fmla="*/ 22321 h 407"/>
                <a:gd name="T8" fmla="*/ 0 w 201"/>
                <a:gd name="T9" fmla="*/ 13838 h 407"/>
                <a:gd name="T10" fmla="*/ 6124 w 201"/>
                <a:gd name="T11" fmla="*/ 13838 h 407"/>
                <a:gd name="T12" fmla="*/ 6304 w 201"/>
                <a:gd name="T13" fmla="*/ 2132 h 407"/>
                <a:gd name="T14" fmla="*/ 17265 w 201"/>
                <a:gd name="T15" fmla="*/ 0 h 407"/>
                <a:gd name="T16" fmla="*/ 17265 w 201"/>
                <a:gd name="T17" fmla="*/ 13838 h 407"/>
                <a:gd name="T18" fmla="*/ 26428 w 201"/>
                <a:gd name="T19" fmla="*/ 13838 h 407"/>
                <a:gd name="T20" fmla="*/ 26428 w 201"/>
                <a:gd name="T21" fmla="*/ 22321 h 407"/>
                <a:gd name="T22" fmla="*/ 17265 w 201"/>
                <a:gd name="T23" fmla="*/ 22321 h 407"/>
                <a:gd name="T24" fmla="*/ 17265 w 201"/>
                <a:gd name="T25" fmla="*/ 43138 h 407"/>
                <a:gd name="T26" fmla="*/ 17289 w 201"/>
                <a:gd name="T27" fmla="*/ 46859 h 407"/>
                <a:gd name="T28" fmla="*/ 21189 w 201"/>
                <a:gd name="T29" fmla="*/ 49398 h 407"/>
                <a:gd name="T30" fmla="*/ 27571 w 201"/>
                <a:gd name="T31" fmla="*/ 46637 h 407"/>
                <a:gd name="T32" fmla="*/ 30390 w 201"/>
                <a:gd name="T33" fmla="*/ 54109 h 407"/>
                <a:gd name="T34" fmla="*/ 18094 w 201"/>
                <a:gd name="T35" fmla="*/ 58292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5" name="Freeform 24"/>
            <p:cNvSpPr>
              <a:spLocks noChangeAspect="1"/>
            </p:cNvSpPr>
            <p:nvPr/>
          </p:nvSpPr>
          <p:spPr bwMode="auto">
            <a:xfrm>
              <a:off x="2500" y="2973"/>
              <a:ext cx="399" cy="578"/>
            </a:xfrm>
            <a:custGeom>
              <a:avLst/>
              <a:gdLst>
                <a:gd name="T0" fmla="*/ 15106 w 300"/>
                <a:gd name="T1" fmla="*/ 58863 h 433"/>
                <a:gd name="T2" fmla="*/ 5300 w 300"/>
                <a:gd name="T3" fmla="*/ 58863 h 433"/>
                <a:gd name="T4" fmla="*/ 13074 w 300"/>
                <a:gd name="T5" fmla="*/ 40679 h 433"/>
                <a:gd name="T6" fmla="*/ 0 w 300"/>
                <a:gd name="T7" fmla="*/ 0 h 433"/>
                <a:gd name="T8" fmla="*/ 10500 w 300"/>
                <a:gd name="T9" fmla="*/ 0 h 433"/>
                <a:gd name="T10" fmla="*/ 16535 w 300"/>
                <a:gd name="T11" fmla="*/ 22976 h 433"/>
                <a:gd name="T12" fmla="*/ 17846 w 300"/>
                <a:gd name="T13" fmla="*/ 28576 h 433"/>
                <a:gd name="T14" fmla="*/ 19406 w 300"/>
                <a:gd name="T15" fmla="*/ 24531 h 433"/>
                <a:gd name="T16" fmla="*/ 28245 w 300"/>
                <a:gd name="T17" fmla="*/ 0 h 433"/>
                <a:gd name="T18" fmla="*/ 38421 w 300"/>
                <a:gd name="T19" fmla="*/ 0 h 433"/>
                <a:gd name="T20" fmla="*/ 15106 w 300"/>
                <a:gd name="T21" fmla="*/ 58863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6" name="Freeform 25"/>
            <p:cNvSpPr>
              <a:spLocks noChangeAspect="1" noEditPoints="1"/>
            </p:cNvSpPr>
            <p:nvPr/>
          </p:nvSpPr>
          <p:spPr bwMode="auto">
            <a:xfrm>
              <a:off x="2883" y="3605"/>
              <a:ext cx="391" cy="549"/>
            </a:xfrm>
            <a:custGeom>
              <a:avLst/>
              <a:gdLst>
                <a:gd name="T0" fmla="*/ 29924 w 293"/>
                <a:gd name="T1" fmla="*/ 55697 h 411"/>
                <a:gd name="T2" fmla="*/ 29535 w 293"/>
                <a:gd name="T3" fmla="*/ 48699 h 411"/>
                <a:gd name="T4" fmla="*/ 15637 w 293"/>
                <a:gd name="T5" fmla="*/ 56567 h 411"/>
                <a:gd name="T6" fmla="*/ 0 w 293"/>
                <a:gd name="T7" fmla="*/ 34803 h 411"/>
                <a:gd name="T8" fmla="*/ 17623 w 293"/>
                <a:gd name="T9" fmla="*/ 12218 h 411"/>
                <a:gd name="T10" fmla="*/ 29017 w 293"/>
                <a:gd name="T11" fmla="*/ 17354 h 411"/>
                <a:gd name="T12" fmla="*/ 29005 w 293"/>
                <a:gd name="T13" fmla="*/ 12218 h 411"/>
                <a:gd name="T14" fmla="*/ 29005 w 293"/>
                <a:gd name="T15" fmla="*/ 0 h 411"/>
                <a:gd name="T16" fmla="*/ 39208 w 293"/>
                <a:gd name="T17" fmla="*/ 0 h 411"/>
                <a:gd name="T18" fmla="*/ 39208 w 293"/>
                <a:gd name="T19" fmla="*/ 47847 h 411"/>
                <a:gd name="T20" fmla="*/ 39362 w 293"/>
                <a:gd name="T21" fmla="*/ 50775 h 411"/>
                <a:gd name="T22" fmla="*/ 39718 w 293"/>
                <a:gd name="T23" fmla="*/ 55697 h 411"/>
                <a:gd name="T24" fmla="*/ 29924 w 293"/>
                <a:gd name="T25" fmla="*/ 55697 h 411"/>
                <a:gd name="T26" fmla="*/ 28643 w 293"/>
                <a:gd name="T27" fmla="*/ 27749 h 411"/>
                <a:gd name="T28" fmla="*/ 19938 w 293"/>
                <a:gd name="T29" fmla="*/ 20353 h 411"/>
                <a:gd name="T30" fmla="*/ 10297 w 293"/>
                <a:gd name="T31" fmla="*/ 34192 h 411"/>
                <a:gd name="T32" fmla="*/ 18053 w 293"/>
                <a:gd name="T33" fmla="*/ 47657 h 411"/>
                <a:gd name="T34" fmla="*/ 26511 w 293"/>
                <a:gd name="T35" fmla="*/ 42869 h 411"/>
                <a:gd name="T36" fmla="*/ 29294 w 293"/>
                <a:gd name="T37" fmla="*/ 33147 h 411"/>
                <a:gd name="T38" fmla="*/ 28643 w 293"/>
                <a:gd name="T39" fmla="*/ 27749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7" name="Freeform 26"/>
            <p:cNvSpPr>
              <a:spLocks noChangeAspect="1"/>
            </p:cNvSpPr>
            <p:nvPr/>
          </p:nvSpPr>
          <p:spPr bwMode="auto">
            <a:xfrm>
              <a:off x="1610" y="3605"/>
              <a:ext cx="449" cy="553"/>
            </a:xfrm>
            <a:custGeom>
              <a:avLst/>
              <a:gdLst>
                <a:gd name="T0" fmla="*/ 40492 w 336"/>
                <a:gd name="T1" fmla="*/ 15390 h 414"/>
                <a:gd name="T2" fmla="*/ 27583 w 336"/>
                <a:gd name="T3" fmla="*/ 9114 h 414"/>
                <a:gd name="T4" fmla="*/ 11559 w 336"/>
                <a:gd name="T5" fmla="*/ 28385 h 414"/>
                <a:gd name="T6" fmla="*/ 27394 w 336"/>
                <a:gd name="T7" fmla="*/ 48047 h 414"/>
                <a:gd name="T8" fmla="*/ 36352 w 336"/>
                <a:gd name="T9" fmla="*/ 45826 h 414"/>
                <a:gd name="T10" fmla="*/ 36352 w 336"/>
                <a:gd name="T11" fmla="*/ 34802 h 414"/>
                <a:gd name="T12" fmla="*/ 36352 w 336"/>
                <a:gd name="T13" fmla="*/ 29678 h 414"/>
                <a:gd name="T14" fmla="*/ 46196 w 336"/>
                <a:gd name="T15" fmla="*/ 29678 h 414"/>
                <a:gd name="T16" fmla="*/ 46196 w 336"/>
                <a:gd name="T17" fmla="*/ 51298 h 414"/>
                <a:gd name="T18" fmla="*/ 26177 w 336"/>
                <a:gd name="T19" fmla="*/ 56888 h 414"/>
                <a:gd name="T20" fmla="*/ 0 w 336"/>
                <a:gd name="T21" fmla="*/ 28558 h 414"/>
                <a:gd name="T22" fmla="*/ 26518 w 336"/>
                <a:gd name="T23" fmla="*/ 0 h 414"/>
                <a:gd name="T24" fmla="*/ 46492 w 336"/>
                <a:gd name="T25" fmla="*/ 8865 h 414"/>
                <a:gd name="T26" fmla="*/ 40492 w 336"/>
                <a:gd name="T27" fmla="*/ 15390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8" name="Freeform 27"/>
            <p:cNvSpPr>
              <a:spLocks noChangeAspect="1"/>
            </p:cNvSpPr>
            <p:nvPr/>
          </p:nvSpPr>
          <p:spPr bwMode="auto">
            <a:xfrm>
              <a:off x="2126" y="3734"/>
              <a:ext cx="362" cy="424"/>
            </a:xfrm>
            <a:custGeom>
              <a:avLst/>
              <a:gdLst>
                <a:gd name="T0" fmla="*/ 27191 w 271"/>
                <a:gd name="T1" fmla="*/ 47628 h 315"/>
                <a:gd name="T2" fmla="*/ 26825 w 271"/>
                <a:gd name="T3" fmla="*/ 43060 h 315"/>
                <a:gd name="T4" fmla="*/ 26825 w 271"/>
                <a:gd name="T5" fmla="*/ 40886 h 315"/>
                <a:gd name="T6" fmla="*/ 12459 w 271"/>
                <a:gd name="T7" fmla="*/ 49044 h 315"/>
                <a:gd name="T8" fmla="*/ 0 w 271"/>
                <a:gd name="T9" fmla="*/ 34477 h 315"/>
                <a:gd name="T10" fmla="*/ 0 w 271"/>
                <a:gd name="T11" fmla="*/ 0 h 315"/>
                <a:gd name="T12" fmla="*/ 10490 w 271"/>
                <a:gd name="T13" fmla="*/ 0 h 315"/>
                <a:gd name="T14" fmla="*/ 10490 w 271"/>
                <a:gd name="T15" fmla="*/ 31143 h 315"/>
                <a:gd name="T16" fmla="*/ 15298 w 271"/>
                <a:gd name="T17" fmla="*/ 38552 h 315"/>
                <a:gd name="T18" fmla="*/ 26328 w 271"/>
                <a:gd name="T19" fmla="*/ 24133 h 315"/>
                <a:gd name="T20" fmla="*/ 26328 w 271"/>
                <a:gd name="T21" fmla="*/ 0 h 315"/>
                <a:gd name="T22" fmla="*/ 36830 w 271"/>
                <a:gd name="T23" fmla="*/ 0 h 315"/>
                <a:gd name="T24" fmla="*/ 36830 w 271"/>
                <a:gd name="T25" fmla="*/ 38483 h 315"/>
                <a:gd name="T26" fmla="*/ 36899 w 271"/>
                <a:gd name="T27" fmla="*/ 42545 h 315"/>
                <a:gd name="T28" fmla="*/ 37341 w 271"/>
                <a:gd name="T29" fmla="*/ 47628 h 315"/>
                <a:gd name="T30" fmla="*/ 27191 w 271"/>
                <a:gd name="T31" fmla="*/ 47628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39" name="Freeform 28"/>
            <p:cNvSpPr>
              <a:spLocks noChangeAspect="1" noEditPoints="1"/>
            </p:cNvSpPr>
            <p:nvPr/>
          </p:nvSpPr>
          <p:spPr bwMode="auto">
            <a:xfrm>
              <a:off x="2550" y="3601"/>
              <a:ext cx="104" cy="545"/>
            </a:xfrm>
            <a:custGeom>
              <a:avLst/>
              <a:gdLst>
                <a:gd name="T0" fmla="*/ 0 w 182"/>
                <a:gd name="T1" fmla="*/ 1 h 959"/>
                <a:gd name="T2" fmla="*/ 0 w 182"/>
                <a:gd name="T3" fmla="*/ 0 h 959"/>
                <a:gd name="T4" fmla="*/ 1 w 182"/>
                <a:gd name="T5" fmla="*/ 0 h 959"/>
                <a:gd name="T6" fmla="*/ 1 w 182"/>
                <a:gd name="T7" fmla="*/ 1 h 959"/>
                <a:gd name="T8" fmla="*/ 0 w 182"/>
                <a:gd name="T9" fmla="*/ 1 h 959"/>
                <a:gd name="T10" fmla="*/ 1 w 182"/>
                <a:gd name="T11" fmla="*/ 1 h 959"/>
                <a:gd name="T12" fmla="*/ 1 w 182"/>
                <a:gd name="T13" fmla="*/ 1 h 959"/>
                <a:gd name="T14" fmla="*/ 1 w 182"/>
                <a:gd name="T15" fmla="*/ 1 h 959"/>
                <a:gd name="T16" fmla="*/ 1 w 182"/>
                <a:gd name="T17" fmla="*/ 1 h 959"/>
                <a:gd name="T18" fmla="*/ 1 w 182"/>
                <a:gd name="T19" fmla="*/ 1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sp>
          <p:nvSpPr>
            <p:cNvPr id="1040" name="Rectangle 29"/>
            <p:cNvSpPr>
              <a:spLocks noChangeAspect="1" noChangeArrowheads="1"/>
            </p:cNvSpPr>
            <p:nvPr/>
          </p:nvSpPr>
          <p:spPr bwMode="auto">
            <a:xfrm>
              <a:off x="2725" y="3601"/>
              <a:ext cx="100" cy="5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685800" rtl="0" fontAlgn="base">
                <a:spcBef>
                  <a:spcPct val="0"/>
                </a:spcBef>
                <a:spcAft>
                  <a:spcPct val="0"/>
                </a:spcAft>
              </a:pPr>
              <a:endParaRPr lang="en-US" sz="1350" kern="1200" dirty="0">
                <a:solidFill>
                  <a:srgbClr val="000000"/>
                </a:solidFill>
                <a:latin typeface="Arial"/>
                <a:ea typeface="+mn-ea"/>
              </a:endParaRPr>
            </a:p>
          </p:txBody>
        </p:sp>
        <p:sp>
          <p:nvSpPr>
            <p:cNvPr id="1041" name="Freeform 30"/>
            <p:cNvSpPr>
              <a:spLocks noChangeAspect="1"/>
            </p:cNvSpPr>
            <p:nvPr/>
          </p:nvSpPr>
          <p:spPr bwMode="auto">
            <a:xfrm>
              <a:off x="3320" y="3726"/>
              <a:ext cx="320" cy="432"/>
            </a:xfrm>
            <a:custGeom>
              <a:avLst/>
              <a:gdLst>
                <a:gd name="T0" fmla="*/ 16679 w 239"/>
                <a:gd name="T1" fmla="*/ 45353 h 323"/>
                <a:gd name="T2" fmla="*/ 0 w 239"/>
                <a:gd name="T3" fmla="*/ 40991 h 323"/>
                <a:gd name="T4" fmla="*/ 3440 w 239"/>
                <a:gd name="T5" fmla="*/ 33007 h 323"/>
                <a:gd name="T6" fmla="*/ 16092 w 239"/>
                <a:gd name="T7" fmla="*/ 37226 h 323"/>
                <a:gd name="T8" fmla="*/ 23210 w 239"/>
                <a:gd name="T9" fmla="*/ 32229 h 323"/>
                <a:gd name="T10" fmla="*/ 16092 w 239"/>
                <a:gd name="T11" fmla="*/ 26769 h 323"/>
                <a:gd name="T12" fmla="*/ 7222 w 239"/>
                <a:gd name="T13" fmla="*/ 24633 h 323"/>
                <a:gd name="T14" fmla="*/ 1850 w 239"/>
                <a:gd name="T15" fmla="*/ 14449 h 323"/>
                <a:gd name="T16" fmla="*/ 19006 w 239"/>
                <a:gd name="T17" fmla="*/ 0 h 323"/>
                <a:gd name="T18" fmla="*/ 34079 w 239"/>
                <a:gd name="T19" fmla="*/ 3679 h 323"/>
                <a:gd name="T20" fmla="*/ 31245 w 239"/>
                <a:gd name="T21" fmla="*/ 12108 h 323"/>
                <a:gd name="T22" fmla="*/ 19461 w 239"/>
                <a:gd name="T23" fmla="*/ 8347 h 323"/>
                <a:gd name="T24" fmla="*/ 12662 w 239"/>
                <a:gd name="T25" fmla="*/ 13343 h 323"/>
                <a:gd name="T26" fmla="*/ 14573 w 239"/>
                <a:gd name="T27" fmla="*/ 16507 h 323"/>
                <a:gd name="T28" fmla="*/ 16896 w 239"/>
                <a:gd name="T29" fmla="*/ 17362 h 323"/>
                <a:gd name="T30" fmla="*/ 19778 w 239"/>
                <a:gd name="T31" fmla="*/ 17693 h 323"/>
                <a:gd name="T32" fmla="*/ 34079 w 239"/>
                <a:gd name="T33" fmla="*/ 30648 h 323"/>
                <a:gd name="T34" fmla="*/ 16679 w 239"/>
                <a:gd name="T35" fmla="*/ 45353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rtl="0" fontAlgn="base">
                <a:spcBef>
                  <a:spcPct val="0"/>
                </a:spcBef>
                <a:spcAft>
                  <a:spcPct val="0"/>
                </a:spcAft>
              </a:pPr>
              <a:endParaRPr lang="en-GB" sz="1425" kern="1200" dirty="0">
                <a:solidFill>
                  <a:srgbClr val="000000"/>
                </a:solidFill>
                <a:latin typeface="Arial"/>
                <a:ea typeface="+mn-ea"/>
              </a:endParaRPr>
            </a:p>
          </p:txBody>
        </p:sp>
      </p:grpSp>
    </p:spTree>
    <p:extLst>
      <p:ext uri="{BB962C8B-B14F-4D97-AF65-F5344CB8AC3E}">
        <p14:creationId xmlns:p14="http://schemas.microsoft.com/office/powerpoint/2010/main" val="6247153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sldNum="0" hdr="0" dt="0"/>
  <p:txStyles>
    <p:titleStyle>
      <a:lvl1pPr algn="l" rtl="0" eaLnBrk="0" fontAlgn="base" hangingPunct="0">
        <a:lnSpc>
          <a:spcPct val="90000"/>
        </a:lnSpc>
        <a:spcBef>
          <a:spcPct val="0"/>
        </a:spcBef>
        <a:spcAft>
          <a:spcPct val="0"/>
        </a:spcAft>
        <a:defRPr sz="1650">
          <a:solidFill>
            <a:schemeClr val="bg1"/>
          </a:solidFill>
          <a:latin typeface="+mj-lt"/>
          <a:ea typeface="+mj-ea"/>
          <a:cs typeface="+mj-cs"/>
        </a:defRPr>
      </a:lvl1pPr>
      <a:lvl2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2pPr>
      <a:lvl3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3pPr>
      <a:lvl4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4pPr>
      <a:lvl5pPr algn="l" rtl="0" eaLnBrk="0" fontAlgn="base" hangingPunct="0">
        <a:lnSpc>
          <a:spcPct val="90000"/>
        </a:lnSpc>
        <a:spcBef>
          <a:spcPct val="0"/>
        </a:spcBef>
        <a:spcAft>
          <a:spcPct val="0"/>
        </a:spcAft>
        <a:defRPr sz="1650">
          <a:solidFill>
            <a:schemeClr val="bg1"/>
          </a:solidFill>
          <a:latin typeface="Arial Black" pitchFamily="34" charset="0"/>
          <a:cs typeface="Arial" pitchFamily="34" charset="0"/>
        </a:defRPr>
      </a:lvl5pPr>
      <a:lvl6pPr marL="342900" algn="l" rtl="0" fontAlgn="base">
        <a:lnSpc>
          <a:spcPct val="90000"/>
        </a:lnSpc>
        <a:spcBef>
          <a:spcPct val="0"/>
        </a:spcBef>
        <a:spcAft>
          <a:spcPct val="0"/>
        </a:spcAft>
        <a:defRPr sz="1650">
          <a:solidFill>
            <a:schemeClr val="bg1"/>
          </a:solidFill>
          <a:latin typeface="Arial Black" pitchFamily="34" charset="0"/>
          <a:cs typeface="Arial" pitchFamily="34" charset="0"/>
        </a:defRPr>
      </a:lvl6pPr>
      <a:lvl7pPr marL="685800" algn="l" rtl="0" fontAlgn="base">
        <a:lnSpc>
          <a:spcPct val="90000"/>
        </a:lnSpc>
        <a:spcBef>
          <a:spcPct val="0"/>
        </a:spcBef>
        <a:spcAft>
          <a:spcPct val="0"/>
        </a:spcAft>
        <a:defRPr sz="1650">
          <a:solidFill>
            <a:schemeClr val="bg1"/>
          </a:solidFill>
          <a:latin typeface="Arial Black" pitchFamily="34" charset="0"/>
          <a:cs typeface="Arial" pitchFamily="34" charset="0"/>
        </a:defRPr>
      </a:lvl7pPr>
      <a:lvl8pPr marL="1028700" algn="l" rtl="0" fontAlgn="base">
        <a:lnSpc>
          <a:spcPct val="90000"/>
        </a:lnSpc>
        <a:spcBef>
          <a:spcPct val="0"/>
        </a:spcBef>
        <a:spcAft>
          <a:spcPct val="0"/>
        </a:spcAft>
        <a:defRPr sz="1650">
          <a:solidFill>
            <a:schemeClr val="bg1"/>
          </a:solidFill>
          <a:latin typeface="Arial Black" pitchFamily="34" charset="0"/>
          <a:cs typeface="Arial" pitchFamily="34" charset="0"/>
        </a:defRPr>
      </a:lvl8pPr>
      <a:lvl9pPr marL="1371600" algn="l" rtl="0" fontAlgn="base">
        <a:lnSpc>
          <a:spcPct val="90000"/>
        </a:lnSpc>
        <a:spcBef>
          <a:spcPct val="0"/>
        </a:spcBef>
        <a:spcAft>
          <a:spcPct val="0"/>
        </a:spcAft>
        <a:defRPr sz="1650">
          <a:solidFill>
            <a:schemeClr val="bg1"/>
          </a:solidFill>
          <a:latin typeface="Arial Black" pitchFamily="34" charset="0"/>
          <a:cs typeface="Arial" pitchFamily="34" charset="0"/>
        </a:defRPr>
      </a:lvl9pPr>
    </p:titleStyle>
    <p:bodyStyle>
      <a:lvl1pPr marL="257175" indent="-257175" algn="l" rtl="0" eaLnBrk="0" fontAlgn="base" hangingPunct="0">
        <a:spcBef>
          <a:spcPct val="20000"/>
        </a:spcBef>
        <a:spcAft>
          <a:spcPct val="20000"/>
        </a:spcAft>
        <a:defRPr sz="1275" b="1">
          <a:solidFill>
            <a:srgbClr val="14A9DE"/>
          </a:solidFill>
          <a:latin typeface="+mn-lt"/>
          <a:ea typeface="+mn-ea"/>
          <a:cs typeface="+mn-cs"/>
        </a:defRPr>
      </a:lvl1pPr>
      <a:lvl2pPr marL="1191" indent="341710" algn="l" rtl="0" eaLnBrk="0" fontAlgn="base" hangingPunct="0">
        <a:spcBef>
          <a:spcPct val="20000"/>
        </a:spcBef>
        <a:spcAft>
          <a:spcPct val="0"/>
        </a:spcAft>
        <a:buClr>
          <a:srgbClr val="FF0000"/>
        </a:buClr>
        <a:defRPr sz="1275">
          <a:solidFill>
            <a:srgbClr val="14A9DE"/>
          </a:solidFill>
          <a:latin typeface="+mn-lt"/>
          <a:cs typeface="+mn-cs"/>
        </a:defRPr>
      </a:lvl2pPr>
      <a:lvl3pPr marL="148829" indent="-146447" algn="l" rtl="0" eaLnBrk="0" fontAlgn="base" hangingPunct="0">
        <a:spcBef>
          <a:spcPct val="20000"/>
        </a:spcBef>
        <a:spcAft>
          <a:spcPct val="0"/>
        </a:spcAft>
        <a:buClr>
          <a:srgbClr val="FF0000"/>
        </a:buClr>
        <a:buChar char="•"/>
        <a:defRPr sz="1275">
          <a:solidFill>
            <a:srgbClr val="726964"/>
          </a:solidFill>
          <a:latin typeface="+mn-lt"/>
          <a:cs typeface="+mn-cs"/>
        </a:defRPr>
      </a:lvl3pPr>
      <a:lvl4pPr marL="272654" indent="-122635" algn="l" rtl="0" eaLnBrk="0" fontAlgn="base" hangingPunct="0">
        <a:spcBef>
          <a:spcPct val="20000"/>
        </a:spcBef>
        <a:spcAft>
          <a:spcPct val="0"/>
        </a:spcAft>
        <a:buClr>
          <a:srgbClr val="FF0000"/>
        </a:buClr>
        <a:buChar char="•"/>
        <a:defRPr sz="1275">
          <a:solidFill>
            <a:srgbClr val="726964"/>
          </a:solidFill>
          <a:latin typeface="+mn-lt"/>
          <a:cs typeface="+mn-cs"/>
        </a:defRPr>
      </a:lvl4pPr>
      <a:lvl5pPr marL="413147" indent="-139304" algn="l" rtl="0" eaLnBrk="0" fontAlgn="base" hangingPunct="0">
        <a:spcBef>
          <a:spcPct val="20000"/>
        </a:spcBef>
        <a:spcAft>
          <a:spcPct val="0"/>
        </a:spcAft>
        <a:buClr>
          <a:srgbClr val="FF0000"/>
        </a:buClr>
        <a:buChar char="•"/>
        <a:defRPr sz="1275">
          <a:solidFill>
            <a:srgbClr val="726964"/>
          </a:solidFill>
          <a:latin typeface="+mn-lt"/>
          <a:cs typeface="+mn-cs"/>
        </a:defRPr>
      </a:lvl5pPr>
      <a:lvl6pPr marL="756047" indent="-139304" algn="l" rtl="0" fontAlgn="base">
        <a:spcBef>
          <a:spcPct val="20000"/>
        </a:spcBef>
        <a:spcAft>
          <a:spcPct val="0"/>
        </a:spcAft>
        <a:buClr>
          <a:srgbClr val="FF0000"/>
        </a:buClr>
        <a:buChar char="•"/>
        <a:defRPr sz="1275">
          <a:solidFill>
            <a:srgbClr val="726964"/>
          </a:solidFill>
          <a:latin typeface="+mn-lt"/>
          <a:cs typeface="+mn-cs"/>
        </a:defRPr>
      </a:lvl6pPr>
      <a:lvl7pPr marL="1098947" indent="-139304" algn="l" rtl="0" fontAlgn="base">
        <a:spcBef>
          <a:spcPct val="20000"/>
        </a:spcBef>
        <a:spcAft>
          <a:spcPct val="0"/>
        </a:spcAft>
        <a:buClr>
          <a:srgbClr val="FF0000"/>
        </a:buClr>
        <a:buChar char="•"/>
        <a:defRPr sz="1275">
          <a:solidFill>
            <a:srgbClr val="726964"/>
          </a:solidFill>
          <a:latin typeface="+mn-lt"/>
          <a:cs typeface="+mn-cs"/>
        </a:defRPr>
      </a:lvl7pPr>
      <a:lvl8pPr marL="1441847" indent="-139304" algn="l" rtl="0" fontAlgn="base">
        <a:spcBef>
          <a:spcPct val="20000"/>
        </a:spcBef>
        <a:spcAft>
          <a:spcPct val="0"/>
        </a:spcAft>
        <a:buClr>
          <a:srgbClr val="FF0000"/>
        </a:buClr>
        <a:buChar char="•"/>
        <a:defRPr sz="1275">
          <a:solidFill>
            <a:srgbClr val="726964"/>
          </a:solidFill>
          <a:latin typeface="+mn-lt"/>
          <a:cs typeface="+mn-cs"/>
        </a:defRPr>
      </a:lvl8pPr>
      <a:lvl9pPr marL="1784747" indent="-139304" algn="l" rtl="0" fontAlgn="base">
        <a:spcBef>
          <a:spcPct val="20000"/>
        </a:spcBef>
        <a:spcAft>
          <a:spcPct val="0"/>
        </a:spcAft>
        <a:buClr>
          <a:srgbClr val="FF0000"/>
        </a:buClr>
        <a:buChar char="•"/>
        <a:defRPr sz="1275">
          <a:solidFill>
            <a:srgbClr val="726964"/>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266700"/>
            <a:ext cx="3783012" cy="3381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36000" bIns="0" numCol="1" anchor="ctr" anchorCtr="0" compatLnSpc="1">
            <a:prstTxWarp prst="textNoShape">
              <a:avLst/>
            </a:prstTxWarp>
            <a:spAutoFit/>
          </a:bodyPr>
          <a:lstStyle/>
          <a:p>
            <a:pPr lvl="0"/>
            <a:r>
              <a:rPr lang="en-GB" altLang="en-US" smtClean="0"/>
              <a:t>CLICK TO EDIT MASTER</a:t>
            </a:r>
          </a:p>
        </p:txBody>
      </p:sp>
      <p:sp>
        <p:nvSpPr>
          <p:cNvPr id="1027" name="Rectangle 3"/>
          <p:cNvSpPr>
            <a:spLocks noGrp="1" noChangeArrowheads="1"/>
          </p:cNvSpPr>
          <p:nvPr>
            <p:ph type="body" idx="1"/>
          </p:nvPr>
        </p:nvSpPr>
        <p:spPr bwMode="auto">
          <a:xfrm>
            <a:off x="357188" y="1341438"/>
            <a:ext cx="8440737"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1" name="Rectangle 7"/>
          <p:cNvSpPr>
            <a:spLocks noGrp="1" noChangeArrowheads="1"/>
          </p:cNvSpPr>
          <p:nvPr>
            <p:ph type="ftr" sz="quarter" idx="3"/>
          </p:nvPr>
        </p:nvSpPr>
        <p:spPr bwMode="auto">
          <a:xfrm>
            <a:off x="357188" y="6456363"/>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b="1">
                <a:solidFill>
                  <a:srgbClr val="BBB1A5"/>
                </a:solidFill>
                <a:latin typeface="Arial" charset="0"/>
                <a:cs typeface="Arial" charset="0"/>
              </a:defRPr>
            </a:lvl1pPr>
          </a:lstStyle>
          <a:p>
            <a:pPr algn="l" defTabSz="914400" rtl="0" fontAlgn="base">
              <a:spcBef>
                <a:spcPct val="0"/>
              </a:spcBef>
              <a:spcAft>
                <a:spcPct val="0"/>
              </a:spcAft>
              <a:defRPr/>
            </a:pPr>
            <a:r>
              <a:rPr lang="en-GB" kern="1200" dirty="0">
                <a:ea typeface="+mn-ea"/>
              </a:rPr>
              <a:t>© CITY &amp; GUILDS</a:t>
            </a:r>
          </a:p>
        </p:txBody>
      </p:sp>
      <p:sp>
        <p:nvSpPr>
          <p:cNvPr id="1029" name="Line 8"/>
          <p:cNvSpPr>
            <a:spLocks noChangeShapeType="1"/>
          </p:cNvSpPr>
          <p:nvPr/>
        </p:nvSpPr>
        <p:spPr bwMode="auto">
          <a:xfrm>
            <a:off x="357188" y="1125538"/>
            <a:ext cx="8432800" cy="0"/>
          </a:xfrm>
          <a:prstGeom prst="line">
            <a:avLst/>
          </a:prstGeom>
          <a:noFill/>
          <a:ln w="12700">
            <a:solidFill>
              <a:srgbClr val="BBB1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grpSp>
        <p:nvGrpSpPr>
          <p:cNvPr id="1030" name="Group 10"/>
          <p:cNvGrpSpPr>
            <a:grpSpLocks noChangeAspect="1"/>
          </p:cNvGrpSpPr>
          <p:nvPr/>
        </p:nvGrpSpPr>
        <p:grpSpPr bwMode="auto">
          <a:xfrm>
            <a:off x="7962900" y="369888"/>
            <a:ext cx="812800" cy="503237"/>
            <a:chOff x="1610" y="2840"/>
            <a:chExt cx="2130" cy="1318"/>
          </a:xfrm>
        </p:grpSpPr>
        <p:sp>
          <p:nvSpPr>
            <p:cNvPr id="1032" name="Freeform 11"/>
            <p:cNvSpPr>
              <a:spLocks noChangeAspect="1" noEditPoints="1"/>
            </p:cNvSpPr>
            <p:nvPr/>
          </p:nvSpPr>
          <p:spPr bwMode="auto">
            <a:xfrm>
              <a:off x="2891" y="2840"/>
              <a:ext cx="849" cy="713"/>
            </a:xfrm>
            <a:custGeom>
              <a:avLst/>
              <a:gdLst>
                <a:gd name="T0" fmla="*/ 1099 w 634"/>
                <a:gd name="T1" fmla="*/ 663 h 532"/>
                <a:gd name="T2" fmla="*/ 1081 w 634"/>
                <a:gd name="T3" fmla="*/ 686 h 532"/>
                <a:gd name="T4" fmla="*/ 1032 w 634"/>
                <a:gd name="T5" fmla="*/ 713 h 532"/>
                <a:gd name="T6" fmla="*/ 916 w 634"/>
                <a:gd name="T7" fmla="*/ 729 h 532"/>
                <a:gd name="T8" fmla="*/ 862 w 634"/>
                <a:gd name="T9" fmla="*/ 704 h 532"/>
                <a:gd name="T10" fmla="*/ 682 w 634"/>
                <a:gd name="T11" fmla="*/ 698 h 532"/>
                <a:gd name="T12" fmla="*/ 719 w 634"/>
                <a:gd name="T13" fmla="*/ 902 h 532"/>
                <a:gd name="T14" fmla="*/ 810 w 634"/>
                <a:gd name="T15" fmla="*/ 899 h 532"/>
                <a:gd name="T16" fmla="*/ 832 w 634"/>
                <a:gd name="T17" fmla="*/ 945 h 532"/>
                <a:gd name="T18" fmla="*/ 658 w 634"/>
                <a:gd name="T19" fmla="*/ 956 h 532"/>
                <a:gd name="T20" fmla="*/ 609 w 634"/>
                <a:gd name="T21" fmla="*/ 871 h 532"/>
                <a:gd name="T22" fmla="*/ 574 w 634"/>
                <a:gd name="T23" fmla="*/ 771 h 532"/>
                <a:gd name="T24" fmla="*/ 454 w 634"/>
                <a:gd name="T25" fmla="*/ 850 h 532"/>
                <a:gd name="T26" fmla="*/ 350 w 634"/>
                <a:gd name="T27" fmla="*/ 897 h 532"/>
                <a:gd name="T28" fmla="*/ 416 w 634"/>
                <a:gd name="T29" fmla="*/ 897 h 532"/>
                <a:gd name="T30" fmla="*/ 443 w 634"/>
                <a:gd name="T31" fmla="*/ 927 h 532"/>
                <a:gd name="T32" fmla="*/ 435 w 634"/>
                <a:gd name="T33" fmla="*/ 956 h 532"/>
                <a:gd name="T34" fmla="*/ 285 w 634"/>
                <a:gd name="T35" fmla="*/ 882 h 532"/>
                <a:gd name="T36" fmla="*/ 280 w 634"/>
                <a:gd name="T37" fmla="*/ 823 h 532"/>
                <a:gd name="T38" fmla="*/ 422 w 634"/>
                <a:gd name="T39" fmla="*/ 675 h 532"/>
                <a:gd name="T40" fmla="*/ 197 w 634"/>
                <a:gd name="T41" fmla="*/ 326 h 532"/>
                <a:gd name="T42" fmla="*/ 502 w 634"/>
                <a:gd name="T43" fmla="*/ 157 h 532"/>
                <a:gd name="T44" fmla="*/ 538 w 634"/>
                <a:gd name="T45" fmla="*/ 448 h 532"/>
                <a:gd name="T46" fmla="*/ 469 w 634"/>
                <a:gd name="T47" fmla="*/ 492 h 532"/>
                <a:gd name="T48" fmla="*/ 271 w 634"/>
                <a:gd name="T49" fmla="*/ 371 h 532"/>
                <a:gd name="T50" fmla="*/ 407 w 634"/>
                <a:gd name="T51" fmla="*/ 619 h 532"/>
                <a:gd name="T52" fmla="*/ 640 w 634"/>
                <a:gd name="T53" fmla="*/ 523 h 532"/>
                <a:gd name="T54" fmla="*/ 580 w 634"/>
                <a:gd name="T55" fmla="*/ 481 h 532"/>
                <a:gd name="T56" fmla="*/ 623 w 634"/>
                <a:gd name="T57" fmla="*/ 336 h 532"/>
                <a:gd name="T58" fmla="*/ 599 w 634"/>
                <a:gd name="T59" fmla="*/ 244 h 532"/>
                <a:gd name="T60" fmla="*/ 778 w 634"/>
                <a:gd name="T61" fmla="*/ 196 h 532"/>
                <a:gd name="T62" fmla="*/ 904 w 634"/>
                <a:gd name="T63" fmla="*/ 239 h 532"/>
                <a:gd name="T64" fmla="*/ 948 w 634"/>
                <a:gd name="T65" fmla="*/ 327 h 532"/>
                <a:gd name="T66" fmla="*/ 868 w 634"/>
                <a:gd name="T67" fmla="*/ 328 h 532"/>
                <a:gd name="T68" fmla="*/ 961 w 634"/>
                <a:gd name="T69" fmla="*/ 350 h 532"/>
                <a:gd name="T70" fmla="*/ 882 w 634"/>
                <a:gd name="T71" fmla="*/ 347 h 532"/>
                <a:gd name="T72" fmla="*/ 929 w 634"/>
                <a:gd name="T73" fmla="*/ 371 h 532"/>
                <a:gd name="T74" fmla="*/ 913 w 634"/>
                <a:gd name="T75" fmla="*/ 429 h 532"/>
                <a:gd name="T76" fmla="*/ 951 w 634"/>
                <a:gd name="T77" fmla="*/ 491 h 532"/>
                <a:gd name="T78" fmla="*/ 1010 w 634"/>
                <a:gd name="T79" fmla="*/ 428 h 532"/>
                <a:gd name="T80" fmla="*/ 1069 w 634"/>
                <a:gd name="T81" fmla="*/ 379 h 532"/>
                <a:gd name="T82" fmla="*/ 1110 w 634"/>
                <a:gd name="T83" fmla="*/ 413 h 532"/>
                <a:gd name="T84" fmla="*/ 1111 w 634"/>
                <a:gd name="T85" fmla="*/ 481 h 532"/>
                <a:gd name="T86" fmla="*/ 1043 w 634"/>
                <a:gd name="T87" fmla="*/ 524 h 532"/>
                <a:gd name="T88" fmla="*/ 1047 w 634"/>
                <a:gd name="T89" fmla="*/ 568 h 532"/>
                <a:gd name="T90" fmla="*/ 924 w 634"/>
                <a:gd name="T91" fmla="*/ 592 h 532"/>
                <a:gd name="T92" fmla="*/ 1079 w 634"/>
                <a:gd name="T93" fmla="*/ 607 h 532"/>
                <a:gd name="T94" fmla="*/ 216 w 634"/>
                <a:gd name="T95" fmla="*/ 154 h 532"/>
                <a:gd name="T96" fmla="*/ 307 w 634"/>
                <a:gd name="T97" fmla="*/ 62 h 532"/>
                <a:gd name="T98" fmla="*/ 877 w 634"/>
                <a:gd name="T99" fmla="*/ 253 h 532"/>
                <a:gd name="T100" fmla="*/ 874 w 634"/>
                <a:gd name="T101" fmla="*/ 269 h 532"/>
                <a:gd name="T102" fmla="*/ 963 w 634"/>
                <a:gd name="T103" fmla="*/ 281 h 5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32">
                  <a:moveTo>
                    <a:pt x="627" y="370"/>
                  </a:moveTo>
                  <a:cubicBezTo>
                    <a:pt x="627" y="370"/>
                    <a:pt x="624" y="363"/>
                    <a:pt x="619" y="363"/>
                  </a:cubicBezTo>
                  <a:cubicBezTo>
                    <a:pt x="619" y="366"/>
                    <a:pt x="617" y="369"/>
                    <a:pt x="613" y="369"/>
                  </a:cubicBezTo>
                  <a:cubicBezTo>
                    <a:pt x="614" y="371"/>
                    <a:pt x="613" y="373"/>
                    <a:pt x="612" y="374"/>
                  </a:cubicBezTo>
                  <a:cubicBezTo>
                    <a:pt x="615" y="389"/>
                    <a:pt x="605" y="391"/>
                    <a:pt x="605" y="391"/>
                  </a:cubicBezTo>
                  <a:cubicBezTo>
                    <a:pt x="605" y="391"/>
                    <a:pt x="606" y="384"/>
                    <a:pt x="603" y="382"/>
                  </a:cubicBezTo>
                  <a:cubicBezTo>
                    <a:pt x="599" y="383"/>
                    <a:pt x="596" y="383"/>
                    <a:pt x="593" y="382"/>
                  </a:cubicBezTo>
                  <a:cubicBezTo>
                    <a:pt x="592" y="383"/>
                    <a:pt x="591" y="385"/>
                    <a:pt x="587" y="385"/>
                  </a:cubicBezTo>
                  <a:cubicBezTo>
                    <a:pt x="587" y="397"/>
                    <a:pt x="576" y="397"/>
                    <a:pt x="576" y="397"/>
                  </a:cubicBezTo>
                  <a:cubicBezTo>
                    <a:pt x="576" y="397"/>
                    <a:pt x="579" y="390"/>
                    <a:pt x="578" y="387"/>
                  </a:cubicBezTo>
                  <a:cubicBezTo>
                    <a:pt x="573" y="386"/>
                    <a:pt x="567" y="383"/>
                    <a:pt x="566" y="377"/>
                  </a:cubicBezTo>
                  <a:cubicBezTo>
                    <a:pt x="539" y="375"/>
                    <a:pt x="536" y="395"/>
                    <a:pt x="511" y="406"/>
                  </a:cubicBezTo>
                  <a:cubicBezTo>
                    <a:pt x="512" y="401"/>
                    <a:pt x="509" y="397"/>
                    <a:pt x="510" y="393"/>
                  </a:cubicBezTo>
                  <a:cubicBezTo>
                    <a:pt x="505" y="395"/>
                    <a:pt x="495" y="409"/>
                    <a:pt x="485" y="410"/>
                  </a:cubicBezTo>
                  <a:cubicBezTo>
                    <a:pt x="488" y="403"/>
                    <a:pt x="482" y="399"/>
                    <a:pt x="481" y="392"/>
                  </a:cubicBezTo>
                  <a:cubicBezTo>
                    <a:pt x="474" y="403"/>
                    <a:pt x="451" y="413"/>
                    <a:pt x="451" y="413"/>
                  </a:cubicBezTo>
                  <a:cubicBezTo>
                    <a:pt x="455" y="392"/>
                    <a:pt x="434" y="390"/>
                    <a:pt x="429" y="389"/>
                  </a:cubicBezTo>
                  <a:cubicBezTo>
                    <a:pt x="412" y="391"/>
                    <a:pt x="397" y="390"/>
                    <a:pt x="380" y="389"/>
                  </a:cubicBezTo>
                  <a:cubicBezTo>
                    <a:pt x="366" y="404"/>
                    <a:pt x="444" y="385"/>
                    <a:pt x="444" y="433"/>
                  </a:cubicBezTo>
                  <a:cubicBezTo>
                    <a:pt x="444" y="476"/>
                    <a:pt x="387" y="467"/>
                    <a:pt x="387" y="488"/>
                  </a:cubicBezTo>
                  <a:cubicBezTo>
                    <a:pt x="387" y="498"/>
                    <a:pt x="397" y="502"/>
                    <a:pt x="401" y="502"/>
                  </a:cubicBezTo>
                  <a:cubicBezTo>
                    <a:pt x="405" y="502"/>
                    <a:pt x="416" y="494"/>
                    <a:pt x="423" y="493"/>
                  </a:cubicBezTo>
                  <a:cubicBezTo>
                    <a:pt x="431" y="492"/>
                    <a:pt x="434" y="496"/>
                    <a:pt x="434" y="496"/>
                  </a:cubicBezTo>
                  <a:cubicBezTo>
                    <a:pt x="448" y="491"/>
                    <a:pt x="452" y="501"/>
                    <a:pt x="452" y="501"/>
                  </a:cubicBezTo>
                  <a:cubicBezTo>
                    <a:pt x="452" y="501"/>
                    <a:pt x="446" y="499"/>
                    <a:pt x="443" y="504"/>
                  </a:cubicBezTo>
                  <a:cubicBezTo>
                    <a:pt x="447" y="506"/>
                    <a:pt x="451" y="511"/>
                    <a:pt x="452" y="514"/>
                  </a:cubicBezTo>
                  <a:cubicBezTo>
                    <a:pt x="465" y="514"/>
                    <a:pt x="464" y="526"/>
                    <a:pt x="464" y="526"/>
                  </a:cubicBezTo>
                  <a:cubicBezTo>
                    <a:pt x="464" y="526"/>
                    <a:pt x="459" y="521"/>
                    <a:pt x="453" y="524"/>
                  </a:cubicBezTo>
                  <a:cubicBezTo>
                    <a:pt x="452" y="530"/>
                    <a:pt x="449" y="532"/>
                    <a:pt x="449" y="532"/>
                  </a:cubicBezTo>
                  <a:cubicBezTo>
                    <a:pt x="449" y="532"/>
                    <a:pt x="377" y="532"/>
                    <a:pt x="367" y="532"/>
                  </a:cubicBezTo>
                  <a:cubicBezTo>
                    <a:pt x="356" y="532"/>
                    <a:pt x="354" y="515"/>
                    <a:pt x="347" y="511"/>
                  </a:cubicBezTo>
                  <a:cubicBezTo>
                    <a:pt x="340" y="508"/>
                    <a:pt x="332" y="512"/>
                    <a:pt x="321" y="508"/>
                  </a:cubicBezTo>
                  <a:cubicBezTo>
                    <a:pt x="332" y="501"/>
                    <a:pt x="333" y="491"/>
                    <a:pt x="340" y="485"/>
                  </a:cubicBezTo>
                  <a:cubicBezTo>
                    <a:pt x="333" y="484"/>
                    <a:pt x="331" y="481"/>
                    <a:pt x="321" y="481"/>
                  </a:cubicBezTo>
                  <a:cubicBezTo>
                    <a:pt x="331" y="467"/>
                    <a:pt x="356" y="462"/>
                    <a:pt x="356" y="450"/>
                  </a:cubicBezTo>
                  <a:cubicBezTo>
                    <a:pt x="356" y="434"/>
                    <a:pt x="330" y="434"/>
                    <a:pt x="320" y="429"/>
                  </a:cubicBezTo>
                  <a:cubicBezTo>
                    <a:pt x="320" y="454"/>
                    <a:pt x="301" y="464"/>
                    <a:pt x="285" y="468"/>
                  </a:cubicBezTo>
                  <a:cubicBezTo>
                    <a:pt x="270" y="472"/>
                    <a:pt x="263" y="485"/>
                    <a:pt x="258" y="490"/>
                  </a:cubicBezTo>
                  <a:cubicBezTo>
                    <a:pt x="258" y="482"/>
                    <a:pt x="255" y="481"/>
                    <a:pt x="253" y="473"/>
                  </a:cubicBezTo>
                  <a:cubicBezTo>
                    <a:pt x="248" y="479"/>
                    <a:pt x="238" y="483"/>
                    <a:pt x="231" y="493"/>
                  </a:cubicBezTo>
                  <a:cubicBezTo>
                    <a:pt x="233" y="486"/>
                    <a:pt x="227" y="480"/>
                    <a:pt x="223" y="480"/>
                  </a:cubicBezTo>
                  <a:cubicBezTo>
                    <a:pt x="213" y="480"/>
                    <a:pt x="195" y="494"/>
                    <a:pt x="195" y="499"/>
                  </a:cubicBezTo>
                  <a:cubicBezTo>
                    <a:pt x="195" y="501"/>
                    <a:pt x="201" y="502"/>
                    <a:pt x="204" y="502"/>
                  </a:cubicBezTo>
                  <a:cubicBezTo>
                    <a:pt x="206" y="499"/>
                    <a:pt x="211" y="494"/>
                    <a:pt x="220" y="494"/>
                  </a:cubicBezTo>
                  <a:cubicBezTo>
                    <a:pt x="228" y="494"/>
                    <a:pt x="231" y="497"/>
                    <a:pt x="232" y="499"/>
                  </a:cubicBezTo>
                  <a:cubicBezTo>
                    <a:pt x="243" y="497"/>
                    <a:pt x="247" y="507"/>
                    <a:pt x="247" y="507"/>
                  </a:cubicBezTo>
                  <a:cubicBezTo>
                    <a:pt x="247" y="507"/>
                    <a:pt x="240" y="504"/>
                    <a:pt x="240" y="510"/>
                  </a:cubicBezTo>
                  <a:cubicBezTo>
                    <a:pt x="246" y="511"/>
                    <a:pt x="247" y="516"/>
                    <a:pt x="247" y="516"/>
                  </a:cubicBezTo>
                  <a:cubicBezTo>
                    <a:pt x="247" y="516"/>
                    <a:pt x="259" y="515"/>
                    <a:pt x="259" y="527"/>
                  </a:cubicBezTo>
                  <a:cubicBezTo>
                    <a:pt x="255" y="523"/>
                    <a:pt x="251" y="523"/>
                    <a:pt x="249" y="525"/>
                  </a:cubicBezTo>
                  <a:cubicBezTo>
                    <a:pt x="248" y="530"/>
                    <a:pt x="243" y="532"/>
                    <a:pt x="243" y="532"/>
                  </a:cubicBezTo>
                  <a:cubicBezTo>
                    <a:pt x="155" y="532"/>
                    <a:pt x="155" y="532"/>
                    <a:pt x="155" y="532"/>
                  </a:cubicBezTo>
                  <a:cubicBezTo>
                    <a:pt x="150" y="532"/>
                    <a:pt x="140" y="528"/>
                    <a:pt x="140" y="516"/>
                  </a:cubicBezTo>
                  <a:cubicBezTo>
                    <a:pt x="140" y="503"/>
                    <a:pt x="154" y="498"/>
                    <a:pt x="159" y="491"/>
                  </a:cubicBezTo>
                  <a:cubicBezTo>
                    <a:pt x="159" y="491"/>
                    <a:pt x="146" y="484"/>
                    <a:pt x="136" y="486"/>
                  </a:cubicBezTo>
                  <a:cubicBezTo>
                    <a:pt x="141" y="476"/>
                    <a:pt x="164" y="473"/>
                    <a:pt x="177" y="465"/>
                  </a:cubicBezTo>
                  <a:cubicBezTo>
                    <a:pt x="172" y="462"/>
                    <a:pt x="163" y="459"/>
                    <a:pt x="156" y="458"/>
                  </a:cubicBezTo>
                  <a:cubicBezTo>
                    <a:pt x="168" y="453"/>
                    <a:pt x="175" y="442"/>
                    <a:pt x="196" y="440"/>
                  </a:cubicBezTo>
                  <a:cubicBezTo>
                    <a:pt x="205" y="439"/>
                    <a:pt x="217" y="431"/>
                    <a:pt x="222" y="421"/>
                  </a:cubicBezTo>
                  <a:cubicBezTo>
                    <a:pt x="226" y="411"/>
                    <a:pt x="235" y="376"/>
                    <a:pt x="235" y="376"/>
                  </a:cubicBezTo>
                  <a:cubicBezTo>
                    <a:pt x="235" y="376"/>
                    <a:pt x="159" y="412"/>
                    <a:pt x="107" y="412"/>
                  </a:cubicBezTo>
                  <a:cubicBezTo>
                    <a:pt x="27" y="412"/>
                    <a:pt x="2" y="358"/>
                    <a:pt x="1" y="314"/>
                  </a:cubicBezTo>
                  <a:cubicBezTo>
                    <a:pt x="0" y="231"/>
                    <a:pt x="77" y="202"/>
                    <a:pt x="110" y="181"/>
                  </a:cubicBezTo>
                  <a:cubicBezTo>
                    <a:pt x="79" y="157"/>
                    <a:pt x="57" y="130"/>
                    <a:pt x="57" y="92"/>
                  </a:cubicBezTo>
                  <a:cubicBezTo>
                    <a:pt x="57" y="27"/>
                    <a:pt x="124" y="0"/>
                    <a:pt x="174" y="0"/>
                  </a:cubicBezTo>
                  <a:cubicBezTo>
                    <a:pt x="223" y="0"/>
                    <a:pt x="280" y="26"/>
                    <a:pt x="280" y="87"/>
                  </a:cubicBezTo>
                  <a:cubicBezTo>
                    <a:pt x="280" y="148"/>
                    <a:pt x="190" y="185"/>
                    <a:pt x="190" y="185"/>
                  </a:cubicBezTo>
                  <a:cubicBezTo>
                    <a:pt x="190" y="185"/>
                    <a:pt x="200" y="193"/>
                    <a:pt x="212" y="199"/>
                  </a:cubicBezTo>
                  <a:cubicBezTo>
                    <a:pt x="254" y="192"/>
                    <a:pt x="277" y="232"/>
                    <a:pt x="300" y="249"/>
                  </a:cubicBezTo>
                  <a:cubicBezTo>
                    <a:pt x="288" y="247"/>
                    <a:pt x="279" y="249"/>
                    <a:pt x="279" y="249"/>
                  </a:cubicBezTo>
                  <a:cubicBezTo>
                    <a:pt x="293" y="261"/>
                    <a:pt x="303" y="279"/>
                    <a:pt x="309" y="286"/>
                  </a:cubicBezTo>
                  <a:cubicBezTo>
                    <a:pt x="292" y="277"/>
                    <a:pt x="261" y="274"/>
                    <a:pt x="261" y="274"/>
                  </a:cubicBezTo>
                  <a:cubicBezTo>
                    <a:pt x="261" y="274"/>
                    <a:pt x="265" y="282"/>
                    <a:pt x="267" y="303"/>
                  </a:cubicBezTo>
                  <a:cubicBezTo>
                    <a:pt x="243" y="270"/>
                    <a:pt x="182" y="275"/>
                    <a:pt x="186" y="226"/>
                  </a:cubicBezTo>
                  <a:cubicBezTo>
                    <a:pt x="166" y="214"/>
                    <a:pt x="151" y="207"/>
                    <a:pt x="151" y="207"/>
                  </a:cubicBezTo>
                  <a:cubicBezTo>
                    <a:pt x="151" y="207"/>
                    <a:pt x="83" y="234"/>
                    <a:pt x="83" y="293"/>
                  </a:cubicBezTo>
                  <a:cubicBezTo>
                    <a:pt x="83" y="346"/>
                    <a:pt x="129" y="367"/>
                    <a:pt x="163" y="367"/>
                  </a:cubicBezTo>
                  <a:cubicBezTo>
                    <a:pt x="197" y="367"/>
                    <a:pt x="215" y="352"/>
                    <a:pt x="227" y="345"/>
                  </a:cubicBezTo>
                  <a:cubicBezTo>
                    <a:pt x="238" y="338"/>
                    <a:pt x="270" y="317"/>
                    <a:pt x="316" y="317"/>
                  </a:cubicBezTo>
                  <a:cubicBezTo>
                    <a:pt x="356" y="317"/>
                    <a:pt x="370" y="312"/>
                    <a:pt x="370" y="300"/>
                  </a:cubicBezTo>
                  <a:cubicBezTo>
                    <a:pt x="370" y="294"/>
                    <a:pt x="365" y="291"/>
                    <a:pt x="357" y="291"/>
                  </a:cubicBezTo>
                  <a:cubicBezTo>
                    <a:pt x="349" y="291"/>
                    <a:pt x="341" y="297"/>
                    <a:pt x="328" y="295"/>
                  </a:cubicBezTo>
                  <a:cubicBezTo>
                    <a:pt x="344" y="287"/>
                    <a:pt x="339" y="277"/>
                    <a:pt x="347" y="267"/>
                  </a:cubicBezTo>
                  <a:cubicBezTo>
                    <a:pt x="344" y="261"/>
                    <a:pt x="323" y="268"/>
                    <a:pt x="323" y="268"/>
                  </a:cubicBezTo>
                  <a:cubicBezTo>
                    <a:pt x="323" y="268"/>
                    <a:pt x="332" y="241"/>
                    <a:pt x="343" y="228"/>
                  </a:cubicBezTo>
                  <a:cubicBezTo>
                    <a:pt x="331" y="232"/>
                    <a:pt x="322" y="229"/>
                    <a:pt x="314" y="231"/>
                  </a:cubicBezTo>
                  <a:cubicBezTo>
                    <a:pt x="326" y="220"/>
                    <a:pt x="329" y="194"/>
                    <a:pt x="347" y="187"/>
                  </a:cubicBezTo>
                  <a:cubicBezTo>
                    <a:pt x="329" y="190"/>
                    <a:pt x="330" y="186"/>
                    <a:pt x="316" y="189"/>
                  </a:cubicBezTo>
                  <a:cubicBezTo>
                    <a:pt x="329" y="181"/>
                    <a:pt x="340" y="149"/>
                    <a:pt x="366" y="148"/>
                  </a:cubicBezTo>
                  <a:cubicBezTo>
                    <a:pt x="363" y="143"/>
                    <a:pt x="341" y="143"/>
                    <a:pt x="334" y="136"/>
                  </a:cubicBezTo>
                  <a:cubicBezTo>
                    <a:pt x="351" y="134"/>
                    <a:pt x="366" y="117"/>
                    <a:pt x="394" y="120"/>
                  </a:cubicBezTo>
                  <a:cubicBezTo>
                    <a:pt x="379" y="111"/>
                    <a:pt x="379" y="101"/>
                    <a:pt x="373" y="93"/>
                  </a:cubicBezTo>
                  <a:cubicBezTo>
                    <a:pt x="392" y="103"/>
                    <a:pt x="422" y="98"/>
                    <a:pt x="434" y="109"/>
                  </a:cubicBezTo>
                  <a:cubicBezTo>
                    <a:pt x="447" y="87"/>
                    <a:pt x="470" y="97"/>
                    <a:pt x="487" y="96"/>
                  </a:cubicBezTo>
                  <a:cubicBezTo>
                    <a:pt x="480" y="104"/>
                    <a:pt x="470" y="105"/>
                    <a:pt x="470" y="111"/>
                  </a:cubicBezTo>
                  <a:cubicBezTo>
                    <a:pt x="470" y="120"/>
                    <a:pt x="506" y="124"/>
                    <a:pt x="504" y="133"/>
                  </a:cubicBezTo>
                  <a:cubicBezTo>
                    <a:pt x="514" y="134"/>
                    <a:pt x="527" y="139"/>
                    <a:pt x="535" y="142"/>
                  </a:cubicBezTo>
                  <a:cubicBezTo>
                    <a:pt x="551" y="144"/>
                    <a:pt x="545" y="156"/>
                    <a:pt x="542" y="158"/>
                  </a:cubicBezTo>
                  <a:cubicBezTo>
                    <a:pt x="546" y="166"/>
                    <a:pt x="538" y="176"/>
                    <a:pt x="529" y="182"/>
                  </a:cubicBezTo>
                  <a:cubicBezTo>
                    <a:pt x="528" y="188"/>
                    <a:pt x="519" y="190"/>
                    <a:pt x="519" y="190"/>
                  </a:cubicBezTo>
                  <a:cubicBezTo>
                    <a:pt x="519" y="190"/>
                    <a:pt x="521" y="184"/>
                    <a:pt x="519" y="183"/>
                  </a:cubicBezTo>
                  <a:cubicBezTo>
                    <a:pt x="503" y="183"/>
                    <a:pt x="486" y="171"/>
                    <a:pt x="484" y="183"/>
                  </a:cubicBezTo>
                  <a:cubicBezTo>
                    <a:pt x="484" y="185"/>
                    <a:pt x="484" y="186"/>
                    <a:pt x="484" y="188"/>
                  </a:cubicBezTo>
                  <a:cubicBezTo>
                    <a:pt x="485" y="188"/>
                    <a:pt x="488" y="187"/>
                    <a:pt x="491" y="187"/>
                  </a:cubicBezTo>
                  <a:cubicBezTo>
                    <a:pt x="501" y="187"/>
                    <a:pt x="521" y="195"/>
                    <a:pt x="536" y="195"/>
                  </a:cubicBezTo>
                  <a:cubicBezTo>
                    <a:pt x="559" y="194"/>
                    <a:pt x="557" y="163"/>
                    <a:pt x="580" y="164"/>
                  </a:cubicBezTo>
                  <a:cubicBezTo>
                    <a:pt x="561" y="173"/>
                    <a:pt x="581" y="203"/>
                    <a:pt x="548" y="206"/>
                  </a:cubicBezTo>
                  <a:cubicBezTo>
                    <a:pt x="531" y="207"/>
                    <a:pt x="506" y="193"/>
                    <a:pt x="492" y="193"/>
                  </a:cubicBezTo>
                  <a:cubicBezTo>
                    <a:pt x="489" y="193"/>
                    <a:pt x="487" y="194"/>
                    <a:pt x="486" y="194"/>
                  </a:cubicBezTo>
                  <a:cubicBezTo>
                    <a:pt x="491" y="207"/>
                    <a:pt x="511" y="212"/>
                    <a:pt x="516" y="201"/>
                  </a:cubicBezTo>
                  <a:cubicBezTo>
                    <a:pt x="519" y="203"/>
                    <a:pt x="518" y="207"/>
                    <a:pt x="518" y="207"/>
                  </a:cubicBezTo>
                  <a:cubicBezTo>
                    <a:pt x="522" y="208"/>
                    <a:pt x="527" y="208"/>
                    <a:pt x="527" y="216"/>
                  </a:cubicBezTo>
                  <a:cubicBezTo>
                    <a:pt x="527" y="224"/>
                    <a:pt x="521" y="228"/>
                    <a:pt x="521" y="228"/>
                  </a:cubicBezTo>
                  <a:cubicBezTo>
                    <a:pt x="521" y="232"/>
                    <a:pt x="514" y="239"/>
                    <a:pt x="509" y="239"/>
                  </a:cubicBezTo>
                  <a:cubicBezTo>
                    <a:pt x="512" y="234"/>
                    <a:pt x="512" y="224"/>
                    <a:pt x="492" y="224"/>
                  </a:cubicBezTo>
                  <a:cubicBezTo>
                    <a:pt x="471" y="224"/>
                    <a:pt x="477" y="243"/>
                    <a:pt x="486" y="246"/>
                  </a:cubicBezTo>
                  <a:cubicBezTo>
                    <a:pt x="515" y="255"/>
                    <a:pt x="517" y="267"/>
                    <a:pt x="530" y="273"/>
                  </a:cubicBezTo>
                  <a:cubicBezTo>
                    <a:pt x="530" y="277"/>
                    <a:pt x="515" y="273"/>
                    <a:pt x="515" y="276"/>
                  </a:cubicBezTo>
                  <a:cubicBezTo>
                    <a:pt x="515" y="279"/>
                    <a:pt x="520" y="281"/>
                    <a:pt x="528" y="281"/>
                  </a:cubicBezTo>
                  <a:cubicBezTo>
                    <a:pt x="540" y="281"/>
                    <a:pt x="563" y="265"/>
                    <a:pt x="563" y="238"/>
                  </a:cubicBezTo>
                  <a:cubicBezTo>
                    <a:pt x="557" y="226"/>
                    <a:pt x="567" y="207"/>
                    <a:pt x="585" y="210"/>
                  </a:cubicBezTo>
                  <a:cubicBezTo>
                    <a:pt x="590" y="196"/>
                    <a:pt x="602" y="199"/>
                    <a:pt x="602" y="199"/>
                  </a:cubicBezTo>
                  <a:cubicBezTo>
                    <a:pt x="602" y="199"/>
                    <a:pt x="595" y="204"/>
                    <a:pt x="596" y="211"/>
                  </a:cubicBezTo>
                  <a:cubicBezTo>
                    <a:pt x="612" y="209"/>
                    <a:pt x="616" y="220"/>
                    <a:pt x="616" y="220"/>
                  </a:cubicBezTo>
                  <a:cubicBezTo>
                    <a:pt x="616" y="220"/>
                    <a:pt x="632" y="220"/>
                    <a:pt x="632" y="231"/>
                  </a:cubicBezTo>
                  <a:cubicBezTo>
                    <a:pt x="629" y="228"/>
                    <a:pt x="621" y="228"/>
                    <a:pt x="619" y="230"/>
                  </a:cubicBezTo>
                  <a:cubicBezTo>
                    <a:pt x="619" y="234"/>
                    <a:pt x="618" y="238"/>
                    <a:pt x="616" y="239"/>
                  </a:cubicBezTo>
                  <a:cubicBezTo>
                    <a:pt x="618" y="242"/>
                    <a:pt x="618" y="245"/>
                    <a:pt x="618" y="249"/>
                  </a:cubicBezTo>
                  <a:cubicBezTo>
                    <a:pt x="629" y="256"/>
                    <a:pt x="620" y="268"/>
                    <a:pt x="620" y="268"/>
                  </a:cubicBezTo>
                  <a:cubicBezTo>
                    <a:pt x="620" y="268"/>
                    <a:pt x="619" y="259"/>
                    <a:pt x="614" y="260"/>
                  </a:cubicBezTo>
                  <a:cubicBezTo>
                    <a:pt x="613" y="264"/>
                    <a:pt x="605" y="269"/>
                    <a:pt x="599" y="268"/>
                  </a:cubicBezTo>
                  <a:cubicBezTo>
                    <a:pt x="595" y="279"/>
                    <a:pt x="587" y="285"/>
                    <a:pt x="582" y="292"/>
                  </a:cubicBezTo>
                  <a:cubicBezTo>
                    <a:pt x="591" y="295"/>
                    <a:pt x="590" y="297"/>
                    <a:pt x="598" y="300"/>
                  </a:cubicBezTo>
                  <a:cubicBezTo>
                    <a:pt x="590" y="306"/>
                    <a:pt x="573" y="309"/>
                    <a:pt x="573" y="309"/>
                  </a:cubicBezTo>
                  <a:cubicBezTo>
                    <a:pt x="573" y="309"/>
                    <a:pt x="576" y="313"/>
                    <a:pt x="584" y="316"/>
                  </a:cubicBezTo>
                  <a:cubicBezTo>
                    <a:pt x="574" y="326"/>
                    <a:pt x="552" y="322"/>
                    <a:pt x="552" y="322"/>
                  </a:cubicBezTo>
                  <a:cubicBezTo>
                    <a:pt x="552" y="322"/>
                    <a:pt x="553" y="326"/>
                    <a:pt x="561" y="333"/>
                  </a:cubicBezTo>
                  <a:cubicBezTo>
                    <a:pt x="547" y="335"/>
                    <a:pt x="526" y="330"/>
                    <a:pt x="515" y="330"/>
                  </a:cubicBezTo>
                  <a:cubicBezTo>
                    <a:pt x="499" y="330"/>
                    <a:pt x="499" y="347"/>
                    <a:pt x="514" y="347"/>
                  </a:cubicBezTo>
                  <a:cubicBezTo>
                    <a:pt x="534" y="347"/>
                    <a:pt x="567" y="334"/>
                    <a:pt x="583" y="334"/>
                  </a:cubicBezTo>
                  <a:cubicBezTo>
                    <a:pt x="592" y="334"/>
                    <a:pt x="597" y="335"/>
                    <a:pt x="602" y="338"/>
                  </a:cubicBezTo>
                  <a:cubicBezTo>
                    <a:pt x="616" y="337"/>
                    <a:pt x="620" y="346"/>
                    <a:pt x="621" y="351"/>
                  </a:cubicBezTo>
                  <a:cubicBezTo>
                    <a:pt x="634" y="360"/>
                    <a:pt x="627" y="370"/>
                    <a:pt x="627" y="370"/>
                  </a:cubicBezTo>
                  <a:close/>
                  <a:moveTo>
                    <a:pt x="120" y="86"/>
                  </a:moveTo>
                  <a:cubicBezTo>
                    <a:pt x="120" y="130"/>
                    <a:pt x="156" y="157"/>
                    <a:pt x="156" y="157"/>
                  </a:cubicBezTo>
                  <a:cubicBezTo>
                    <a:pt x="156" y="157"/>
                    <a:pt x="209" y="130"/>
                    <a:pt x="215" y="86"/>
                  </a:cubicBezTo>
                  <a:cubicBezTo>
                    <a:pt x="220" y="44"/>
                    <a:pt x="187" y="34"/>
                    <a:pt x="171" y="34"/>
                  </a:cubicBezTo>
                  <a:cubicBezTo>
                    <a:pt x="138" y="35"/>
                    <a:pt x="120" y="58"/>
                    <a:pt x="120" y="86"/>
                  </a:cubicBezTo>
                  <a:close/>
                  <a:moveTo>
                    <a:pt x="488" y="150"/>
                  </a:moveTo>
                  <a:cubicBezTo>
                    <a:pt x="493" y="148"/>
                    <a:pt x="486" y="146"/>
                    <a:pt x="489" y="141"/>
                  </a:cubicBezTo>
                  <a:cubicBezTo>
                    <a:pt x="492" y="137"/>
                    <a:pt x="497" y="137"/>
                    <a:pt x="497" y="135"/>
                  </a:cubicBezTo>
                  <a:cubicBezTo>
                    <a:pt x="488" y="133"/>
                    <a:pt x="476" y="135"/>
                    <a:pt x="465" y="143"/>
                  </a:cubicBezTo>
                  <a:cubicBezTo>
                    <a:pt x="476" y="146"/>
                    <a:pt x="483" y="152"/>
                    <a:pt x="488" y="150"/>
                  </a:cubicBezTo>
                  <a:close/>
                  <a:moveTo>
                    <a:pt x="528" y="148"/>
                  </a:moveTo>
                  <a:cubicBezTo>
                    <a:pt x="526" y="148"/>
                    <a:pt x="525" y="150"/>
                    <a:pt x="525" y="152"/>
                  </a:cubicBezTo>
                  <a:cubicBezTo>
                    <a:pt x="525" y="158"/>
                    <a:pt x="537" y="160"/>
                    <a:pt x="537" y="157"/>
                  </a:cubicBezTo>
                  <a:cubicBezTo>
                    <a:pt x="537" y="156"/>
                    <a:pt x="535" y="155"/>
                    <a:pt x="532" y="152"/>
                  </a:cubicBezTo>
                  <a:cubicBezTo>
                    <a:pt x="530" y="150"/>
                    <a:pt x="530" y="148"/>
                    <a:pt x="528" y="148"/>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33" name="Freeform 12"/>
            <p:cNvSpPr>
              <a:spLocks noChangeAspect="1"/>
            </p:cNvSpPr>
            <p:nvPr/>
          </p:nvSpPr>
          <p:spPr bwMode="auto">
            <a:xfrm>
              <a:off x="1610" y="2843"/>
              <a:ext cx="432" cy="548"/>
            </a:xfrm>
            <a:custGeom>
              <a:avLst/>
              <a:gdLst>
                <a:gd name="T0" fmla="*/ 502 w 322"/>
                <a:gd name="T1" fmla="*/ 202 h 409"/>
                <a:gd name="T2" fmla="*/ 341 w 322"/>
                <a:gd name="T3" fmla="*/ 121 h 409"/>
                <a:gd name="T4" fmla="*/ 152 w 322"/>
                <a:gd name="T5" fmla="*/ 371 h 409"/>
                <a:gd name="T6" fmla="*/ 330 w 322"/>
                <a:gd name="T7" fmla="*/ 612 h 409"/>
                <a:gd name="T8" fmla="*/ 494 w 322"/>
                <a:gd name="T9" fmla="*/ 528 h 409"/>
                <a:gd name="T10" fmla="*/ 573 w 322"/>
                <a:gd name="T11" fmla="*/ 612 h 409"/>
                <a:gd name="T12" fmla="*/ 311 w 322"/>
                <a:gd name="T13" fmla="*/ 734 h 409"/>
                <a:gd name="T14" fmla="*/ 0 w 322"/>
                <a:gd name="T15" fmla="*/ 368 h 409"/>
                <a:gd name="T16" fmla="*/ 337 w 322"/>
                <a:gd name="T17" fmla="*/ 0 h 409"/>
                <a:gd name="T18" fmla="*/ 580 w 322"/>
                <a:gd name="T19" fmla="*/ 113 h 409"/>
                <a:gd name="T20" fmla="*/ 502 w 322"/>
                <a:gd name="T21" fmla="*/ 202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2" h="409">
                  <a:moveTo>
                    <a:pt x="279" y="113"/>
                  </a:moveTo>
                  <a:cubicBezTo>
                    <a:pt x="241" y="76"/>
                    <a:pt x="224" y="67"/>
                    <a:pt x="189" y="67"/>
                  </a:cubicBezTo>
                  <a:cubicBezTo>
                    <a:pt x="126" y="67"/>
                    <a:pt x="84" y="116"/>
                    <a:pt x="84" y="207"/>
                  </a:cubicBezTo>
                  <a:cubicBezTo>
                    <a:pt x="84" y="294"/>
                    <a:pt x="124" y="341"/>
                    <a:pt x="183" y="341"/>
                  </a:cubicBezTo>
                  <a:cubicBezTo>
                    <a:pt x="216" y="341"/>
                    <a:pt x="241" y="328"/>
                    <a:pt x="274" y="294"/>
                  </a:cubicBezTo>
                  <a:cubicBezTo>
                    <a:pt x="318" y="341"/>
                    <a:pt x="318" y="341"/>
                    <a:pt x="318" y="341"/>
                  </a:cubicBezTo>
                  <a:cubicBezTo>
                    <a:pt x="278" y="389"/>
                    <a:pt x="235" y="409"/>
                    <a:pt x="173" y="409"/>
                  </a:cubicBezTo>
                  <a:cubicBezTo>
                    <a:pt x="66" y="409"/>
                    <a:pt x="0" y="338"/>
                    <a:pt x="0" y="205"/>
                  </a:cubicBezTo>
                  <a:cubicBezTo>
                    <a:pt x="0" y="75"/>
                    <a:pt x="74" y="0"/>
                    <a:pt x="187" y="0"/>
                  </a:cubicBezTo>
                  <a:cubicBezTo>
                    <a:pt x="247" y="0"/>
                    <a:pt x="282" y="17"/>
                    <a:pt x="322" y="63"/>
                  </a:cubicBezTo>
                  <a:lnTo>
                    <a:pt x="279"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34" name="Freeform 13"/>
            <p:cNvSpPr>
              <a:spLocks noChangeAspect="1" noEditPoints="1"/>
            </p:cNvSpPr>
            <p:nvPr/>
          </p:nvSpPr>
          <p:spPr bwMode="auto">
            <a:xfrm>
              <a:off x="2097" y="2843"/>
              <a:ext cx="101" cy="537"/>
            </a:xfrm>
            <a:custGeom>
              <a:avLst/>
              <a:gdLst>
                <a:gd name="T0" fmla="*/ 0 w 179"/>
                <a:gd name="T1" fmla="*/ 52 h 947"/>
                <a:gd name="T2" fmla="*/ 0 w 179"/>
                <a:gd name="T3" fmla="*/ 0 h 947"/>
                <a:gd name="T4" fmla="*/ 57 w 179"/>
                <a:gd name="T5" fmla="*/ 0 h 947"/>
                <a:gd name="T6" fmla="*/ 57 w 179"/>
                <a:gd name="T7" fmla="*/ 52 h 947"/>
                <a:gd name="T8" fmla="*/ 0 w 179"/>
                <a:gd name="T9" fmla="*/ 52 h 947"/>
                <a:gd name="T10" fmla="*/ 1 w 179"/>
                <a:gd name="T11" fmla="*/ 305 h 947"/>
                <a:gd name="T12" fmla="*/ 1 w 179"/>
                <a:gd name="T13" fmla="*/ 73 h 947"/>
                <a:gd name="T14" fmla="*/ 56 w 179"/>
                <a:gd name="T15" fmla="*/ 73 h 947"/>
                <a:gd name="T16" fmla="*/ 56 w 179"/>
                <a:gd name="T17" fmla="*/ 305 h 947"/>
                <a:gd name="T18" fmla="*/ 1 w 179"/>
                <a:gd name="T19" fmla="*/ 305 h 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947">
                  <a:moveTo>
                    <a:pt x="0" y="163"/>
                  </a:moveTo>
                  <a:lnTo>
                    <a:pt x="0" y="0"/>
                  </a:lnTo>
                  <a:lnTo>
                    <a:pt x="179" y="0"/>
                  </a:lnTo>
                  <a:lnTo>
                    <a:pt x="179" y="163"/>
                  </a:lnTo>
                  <a:lnTo>
                    <a:pt x="0" y="163"/>
                  </a:lnTo>
                  <a:close/>
                  <a:moveTo>
                    <a:pt x="2" y="947"/>
                  </a:moveTo>
                  <a:lnTo>
                    <a:pt x="2" y="227"/>
                  </a:lnTo>
                  <a:lnTo>
                    <a:pt x="175" y="227"/>
                  </a:lnTo>
                  <a:lnTo>
                    <a:pt x="175" y="947"/>
                  </a:lnTo>
                  <a:lnTo>
                    <a:pt x="2" y="9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35" name="Freeform 14"/>
            <p:cNvSpPr>
              <a:spLocks noChangeAspect="1"/>
            </p:cNvSpPr>
            <p:nvPr/>
          </p:nvSpPr>
          <p:spPr bwMode="auto">
            <a:xfrm>
              <a:off x="2238" y="2843"/>
              <a:ext cx="270" cy="545"/>
            </a:xfrm>
            <a:custGeom>
              <a:avLst/>
              <a:gdLst>
                <a:gd name="T0" fmla="*/ 216 w 201"/>
                <a:gd name="T1" fmla="*/ 730 h 407"/>
                <a:gd name="T2" fmla="*/ 70 w 201"/>
                <a:gd name="T3" fmla="*/ 587 h 407"/>
                <a:gd name="T4" fmla="*/ 70 w 201"/>
                <a:gd name="T5" fmla="*/ 279 h 407"/>
                <a:gd name="T6" fmla="*/ 0 w 201"/>
                <a:gd name="T7" fmla="*/ 279 h 407"/>
                <a:gd name="T8" fmla="*/ 0 w 201"/>
                <a:gd name="T9" fmla="*/ 173 h 407"/>
                <a:gd name="T10" fmla="*/ 73 w 201"/>
                <a:gd name="T11" fmla="*/ 173 h 407"/>
                <a:gd name="T12" fmla="*/ 75 w 201"/>
                <a:gd name="T13" fmla="*/ 27 h 407"/>
                <a:gd name="T14" fmla="*/ 206 w 201"/>
                <a:gd name="T15" fmla="*/ 0 h 407"/>
                <a:gd name="T16" fmla="*/ 206 w 201"/>
                <a:gd name="T17" fmla="*/ 173 h 407"/>
                <a:gd name="T18" fmla="*/ 316 w 201"/>
                <a:gd name="T19" fmla="*/ 173 h 407"/>
                <a:gd name="T20" fmla="*/ 316 w 201"/>
                <a:gd name="T21" fmla="*/ 279 h 407"/>
                <a:gd name="T22" fmla="*/ 206 w 201"/>
                <a:gd name="T23" fmla="*/ 279 h 407"/>
                <a:gd name="T24" fmla="*/ 206 w 201"/>
                <a:gd name="T25" fmla="*/ 541 h 407"/>
                <a:gd name="T26" fmla="*/ 207 w 201"/>
                <a:gd name="T27" fmla="*/ 587 h 407"/>
                <a:gd name="T28" fmla="*/ 253 w 201"/>
                <a:gd name="T29" fmla="*/ 619 h 407"/>
                <a:gd name="T30" fmla="*/ 330 w 201"/>
                <a:gd name="T31" fmla="*/ 585 h 407"/>
                <a:gd name="T32" fmla="*/ 363 w 201"/>
                <a:gd name="T33" fmla="*/ 678 h 407"/>
                <a:gd name="T34" fmla="*/ 216 w 201"/>
                <a:gd name="T35" fmla="*/ 730 h 4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407">
                  <a:moveTo>
                    <a:pt x="120" y="407"/>
                  </a:moveTo>
                  <a:cubicBezTo>
                    <a:pt x="64" y="407"/>
                    <a:pt x="39" y="382"/>
                    <a:pt x="39" y="327"/>
                  </a:cubicBezTo>
                  <a:cubicBezTo>
                    <a:pt x="39" y="155"/>
                    <a:pt x="39" y="155"/>
                    <a:pt x="39" y="155"/>
                  </a:cubicBezTo>
                  <a:cubicBezTo>
                    <a:pt x="0" y="155"/>
                    <a:pt x="0" y="155"/>
                    <a:pt x="0" y="155"/>
                  </a:cubicBezTo>
                  <a:cubicBezTo>
                    <a:pt x="0" y="96"/>
                    <a:pt x="0" y="96"/>
                    <a:pt x="0" y="96"/>
                  </a:cubicBezTo>
                  <a:cubicBezTo>
                    <a:pt x="40" y="96"/>
                    <a:pt x="40" y="96"/>
                    <a:pt x="40" y="96"/>
                  </a:cubicBezTo>
                  <a:cubicBezTo>
                    <a:pt x="42" y="15"/>
                    <a:pt x="42" y="15"/>
                    <a:pt x="42" y="15"/>
                  </a:cubicBezTo>
                  <a:cubicBezTo>
                    <a:pt x="114" y="0"/>
                    <a:pt x="114" y="0"/>
                    <a:pt x="114" y="0"/>
                  </a:cubicBezTo>
                  <a:cubicBezTo>
                    <a:pt x="114" y="96"/>
                    <a:pt x="114" y="96"/>
                    <a:pt x="114" y="96"/>
                  </a:cubicBezTo>
                  <a:cubicBezTo>
                    <a:pt x="175" y="96"/>
                    <a:pt x="175" y="96"/>
                    <a:pt x="175" y="96"/>
                  </a:cubicBezTo>
                  <a:cubicBezTo>
                    <a:pt x="175" y="155"/>
                    <a:pt x="175" y="155"/>
                    <a:pt x="175" y="155"/>
                  </a:cubicBezTo>
                  <a:cubicBezTo>
                    <a:pt x="114" y="155"/>
                    <a:pt x="114" y="155"/>
                    <a:pt x="114" y="155"/>
                  </a:cubicBezTo>
                  <a:cubicBezTo>
                    <a:pt x="114" y="302"/>
                    <a:pt x="114" y="302"/>
                    <a:pt x="114" y="302"/>
                  </a:cubicBezTo>
                  <a:cubicBezTo>
                    <a:pt x="114" y="316"/>
                    <a:pt x="114" y="321"/>
                    <a:pt x="115" y="327"/>
                  </a:cubicBezTo>
                  <a:cubicBezTo>
                    <a:pt x="118" y="338"/>
                    <a:pt x="128" y="345"/>
                    <a:pt x="140" y="345"/>
                  </a:cubicBezTo>
                  <a:cubicBezTo>
                    <a:pt x="152" y="345"/>
                    <a:pt x="160" y="342"/>
                    <a:pt x="183" y="326"/>
                  </a:cubicBezTo>
                  <a:cubicBezTo>
                    <a:pt x="201" y="378"/>
                    <a:pt x="201" y="378"/>
                    <a:pt x="201" y="378"/>
                  </a:cubicBezTo>
                  <a:cubicBezTo>
                    <a:pt x="173" y="399"/>
                    <a:pt x="152" y="407"/>
                    <a:pt x="120" y="4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36" name="Freeform 15"/>
            <p:cNvSpPr>
              <a:spLocks noChangeAspect="1"/>
            </p:cNvSpPr>
            <p:nvPr/>
          </p:nvSpPr>
          <p:spPr bwMode="auto">
            <a:xfrm>
              <a:off x="2499" y="2972"/>
              <a:ext cx="401" cy="579"/>
            </a:xfrm>
            <a:custGeom>
              <a:avLst/>
              <a:gdLst>
                <a:gd name="T0" fmla="*/ 211 w 300"/>
                <a:gd name="T1" fmla="*/ 774 h 433"/>
                <a:gd name="T2" fmla="*/ 75 w 300"/>
                <a:gd name="T3" fmla="*/ 774 h 433"/>
                <a:gd name="T4" fmla="*/ 182 w 300"/>
                <a:gd name="T5" fmla="*/ 535 h 433"/>
                <a:gd name="T6" fmla="*/ 0 w 300"/>
                <a:gd name="T7" fmla="*/ 0 h 433"/>
                <a:gd name="T8" fmla="*/ 147 w 300"/>
                <a:gd name="T9" fmla="*/ 0 h 433"/>
                <a:gd name="T10" fmla="*/ 230 w 300"/>
                <a:gd name="T11" fmla="*/ 302 h 433"/>
                <a:gd name="T12" fmla="*/ 249 w 300"/>
                <a:gd name="T13" fmla="*/ 376 h 433"/>
                <a:gd name="T14" fmla="*/ 270 w 300"/>
                <a:gd name="T15" fmla="*/ 322 h 433"/>
                <a:gd name="T16" fmla="*/ 394 w 300"/>
                <a:gd name="T17" fmla="*/ 0 h 433"/>
                <a:gd name="T18" fmla="*/ 536 w 300"/>
                <a:gd name="T19" fmla="*/ 0 h 433"/>
                <a:gd name="T20" fmla="*/ 211 w 300"/>
                <a:gd name="T21" fmla="*/ 774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433">
                  <a:moveTo>
                    <a:pt x="118" y="433"/>
                  </a:moveTo>
                  <a:cubicBezTo>
                    <a:pt x="42" y="433"/>
                    <a:pt x="42" y="433"/>
                    <a:pt x="42" y="433"/>
                  </a:cubicBezTo>
                  <a:cubicBezTo>
                    <a:pt x="75" y="365"/>
                    <a:pt x="96" y="314"/>
                    <a:pt x="102" y="299"/>
                  </a:cubicBezTo>
                  <a:cubicBezTo>
                    <a:pt x="0" y="0"/>
                    <a:pt x="0" y="0"/>
                    <a:pt x="0" y="0"/>
                  </a:cubicBezTo>
                  <a:cubicBezTo>
                    <a:pt x="82" y="0"/>
                    <a:pt x="82" y="0"/>
                    <a:pt x="82" y="0"/>
                  </a:cubicBezTo>
                  <a:cubicBezTo>
                    <a:pt x="82" y="0"/>
                    <a:pt x="125" y="153"/>
                    <a:pt x="129" y="169"/>
                  </a:cubicBezTo>
                  <a:cubicBezTo>
                    <a:pt x="134" y="186"/>
                    <a:pt x="139" y="210"/>
                    <a:pt x="139" y="210"/>
                  </a:cubicBezTo>
                  <a:cubicBezTo>
                    <a:pt x="144" y="195"/>
                    <a:pt x="144" y="198"/>
                    <a:pt x="151" y="180"/>
                  </a:cubicBezTo>
                  <a:cubicBezTo>
                    <a:pt x="175" y="116"/>
                    <a:pt x="221" y="0"/>
                    <a:pt x="221" y="0"/>
                  </a:cubicBezTo>
                  <a:cubicBezTo>
                    <a:pt x="300" y="0"/>
                    <a:pt x="300" y="0"/>
                    <a:pt x="300" y="0"/>
                  </a:cubicBezTo>
                  <a:lnTo>
                    <a:pt x="11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37" name="Freeform 16"/>
            <p:cNvSpPr>
              <a:spLocks noChangeAspect="1" noEditPoints="1"/>
            </p:cNvSpPr>
            <p:nvPr/>
          </p:nvSpPr>
          <p:spPr bwMode="auto">
            <a:xfrm>
              <a:off x="2883" y="3604"/>
              <a:ext cx="393" cy="550"/>
            </a:xfrm>
            <a:custGeom>
              <a:avLst/>
              <a:gdLst>
                <a:gd name="T0" fmla="*/ 397 w 293"/>
                <a:gd name="T1" fmla="*/ 725 h 411"/>
                <a:gd name="T2" fmla="*/ 392 w 293"/>
                <a:gd name="T3" fmla="*/ 634 h 411"/>
                <a:gd name="T4" fmla="*/ 207 w 293"/>
                <a:gd name="T5" fmla="*/ 736 h 411"/>
                <a:gd name="T6" fmla="*/ 0 w 293"/>
                <a:gd name="T7" fmla="*/ 454 h 411"/>
                <a:gd name="T8" fmla="*/ 233 w 293"/>
                <a:gd name="T9" fmla="*/ 159 h 411"/>
                <a:gd name="T10" fmla="*/ 385 w 293"/>
                <a:gd name="T11" fmla="*/ 226 h 411"/>
                <a:gd name="T12" fmla="*/ 384 w 293"/>
                <a:gd name="T13" fmla="*/ 159 h 411"/>
                <a:gd name="T14" fmla="*/ 384 w 293"/>
                <a:gd name="T15" fmla="*/ 0 h 411"/>
                <a:gd name="T16" fmla="*/ 520 w 293"/>
                <a:gd name="T17" fmla="*/ 0 h 411"/>
                <a:gd name="T18" fmla="*/ 520 w 293"/>
                <a:gd name="T19" fmla="*/ 624 h 411"/>
                <a:gd name="T20" fmla="*/ 522 w 293"/>
                <a:gd name="T21" fmla="*/ 661 h 411"/>
                <a:gd name="T22" fmla="*/ 527 w 293"/>
                <a:gd name="T23" fmla="*/ 725 h 411"/>
                <a:gd name="T24" fmla="*/ 397 w 293"/>
                <a:gd name="T25" fmla="*/ 725 h 411"/>
                <a:gd name="T26" fmla="*/ 380 w 293"/>
                <a:gd name="T27" fmla="*/ 361 h 411"/>
                <a:gd name="T28" fmla="*/ 264 w 293"/>
                <a:gd name="T29" fmla="*/ 265 h 411"/>
                <a:gd name="T30" fmla="*/ 137 w 293"/>
                <a:gd name="T31" fmla="*/ 446 h 411"/>
                <a:gd name="T32" fmla="*/ 239 w 293"/>
                <a:gd name="T33" fmla="*/ 621 h 411"/>
                <a:gd name="T34" fmla="*/ 351 w 293"/>
                <a:gd name="T35" fmla="*/ 559 h 411"/>
                <a:gd name="T36" fmla="*/ 389 w 293"/>
                <a:gd name="T37" fmla="*/ 432 h 411"/>
                <a:gd name="T38" fmla="*/ 380 w 293"/>
                <a:gd name="T39" fmla="*/ 361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3" h="411">
                  <a:moveTo>
                    <a:pt x="221" y="405"/>
                  </a:moveTo>
                  <a:cubicBezTo>
                    <a:pt x="219" y="388"/>
                    <a:pt x="219" y="384"/>
                    <a:pt x="218" y="354"/>
                  </a:cubicBezTo>
                  <a:cubicBezTo>
                    <a:pt x="188" y="396"/>
                    <a:pt x="160" y="411"/>
                    <a:pt x="115" y="411"/>
                  </a:cubicBezTo>
                  <a:cubicBezTo>
                    <a:pt x="41" y="411"/>
                    <a:pt x="0" y="355"/>
                    <a:pt x="0" y="253"/>
                  </a:cubicBezTo>
                  <a:cubicBezTo>
                    <a:pt x="0" y="148"/>
                    <a:pt x="47" y="89"/>
                    <a:pt x="130" y="89"/>
                  </a:cubicBezTo>
                  <a:cubicBezTo>
                    <a:pt x="169" y="89"/>
                    <a:pt x="195" y="100"/>
                    <a:pt x="214" y="126"/>
                  </a:cubicBezTo>
                  <a:cubicBezTo>
                    <a:pt x="213" y="110"/>
                    <a:pt x="213" y="105"/>
                    <a:pt x="213" y="89"/>
                  </a:cubicBezTo>
                  <a:cubicBezTo>
                    <a:pt x="213" y="0"/>
                    <a:pt x="213" y="0"/>
                    <a:pt x="213" y="0"/>
                  </a:cubicBezTo>
                  <a:cubicBezTo>
                    <a:pt x="289" y="0"/>
                    <a:pt x="289" y="0"/>
                    <a:pt x="289" y="0"/>
                  </a:cubicBezTo>
                  <a:cubicBezTo>
                    <a:pt x="289" y="348"/>
                    <a:pt x="289" y="348"/>
                    <a:pt x="289" y="348"/>
                  </a:cubicBezTo>
                  <a:cubicBezTo>
                    <a:pt x="289" y="353"/>
                    <a:pt x="289" y="360"/>
                    <a:pt x="290" y="369"/>
                  </a:cubicBezTo>
                  <a:cubicBezTo>
                    <a:pt x="290" y="385"/>
                    <a:pt x="291" y="390"/>
                    <a:pt x="293" y="405"/>
                  </a:cubicBezTo>
                  <a:lnTo>
                    <a:pt x="221" y="405"/>
                  </a:lnTo>
                  <a:close/>
                  <a:moveTo>
                    <a:pt x="211" y="202"/>
                  </a:moveTo>
                  <a:cubicBezTo>
                    <a:pt x="202" y="169"/>
                    <a:pt x="177" y="148"/>
                    <a:pt x="147" y="148"/>
                  </a:cubicBezTo>
                  <a:cubicBezTo>
                    <a:pt x="104" y="148"/>
                    <a:pt x="76" y="184"/>
                    <a:pt x="76" y="249"/>
                  </a:cubicBezTo>
                  <a:cubicBezTo>
                    <a:pt x="76" y="314"/>
                    <a:pt x="98" y="347"/>
                    <a:pt x="133" y="347"/>
                  </a:cubicBezTo>
                  <a:cubicBezTo>
                    <a:pt x="154" y="347"/>
                    <a:pt x="177" y="334"/>
                    <a:pt x="195" y="312"/>
                  </a:cubicBezTo>
                  <a:cubicBezTo>
                    <a:pt x="204" y="300"/>
                    <a:pt x="216" y="275"/>
                    <a:pt x="216" y="241"/>
                  </a:cubicBezTo>
                  <a:cubicBezTo>
                    <a:pt x="216" y="219"/>
                    <a:pt x="215" y="215"/>
                    <a:pt x="211" y="2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38" name="Freeform 17"/>
            <p:cNvSpPr>
              <a:spLocks noChangeAspect="1"/>
            </p:cNvSpPr>
            <p:nvPr/>
          </p:nvSpPr>
          <p:spPr bwMode="auto">
            <a:xfrm>
              <a:off x="1610" y="3604"/>
              <a:ext cx="450" cy="554"/>
            </a:xfrm>
            <a:custGeom>
              <a:avLst/>
              <a:gdLst>
                <a:gd name="T0" fmla="*/ 525 w 336"/>
                <a:gd name="T1" fmla="*/ 201 h 414"/>
                <a:gd name="T2" fmla="*/ 358 w 336"/>
                <a:gd name="T3" fmla="*/ 118 h 414"/>
                <a:gd name="T4" fmla="*/ 150 w 336"/>
                <a:gd name="T5" fmla="*/ 369 h 414"/>
                <a:gd name="T6" fmla="*/ 355 w 336"/>
                <a:gd name="T7" fmla="*/ 626 h 414"/>
                <a:gd name="T8" fmla="*/ 471 w 336"/>
                <a:gd name="T9" fmla="*/ 597 h 414"/>
                <a:gd name="T10" fmla="*/ 471 w 336"/>
                <a:gd name="T11" fmla="*/ 454 h 414"/>
                <a:gd name="T12" fmla="*/ 471 w 336"/>
                <a:gd name="T13" fmla="*/ 387 h 414"/>
                <a:gd name="T14" fmla="*/ 599 w 336"/>
                <a:gd name="T15" fmla="*/ 387 h 414"/>
                <a:gd name="T16" fmla="*/ 599 w 336"/>
                <a:gd name="T17" fmla="*/ 668 h 414"/>
                <a:gd name="T18" fmla="*/ 339 w 336"/>
                <a:gd name="T19" fmla="*/ 741 h 414"/>
                <a:gd name="T20" fmla="*/ 0 w 336"/>
                <a:gd name="T21" fmla="*/ 372 h 414"/>
                <a:gd name="T22" fmla="*/ 344 w 336"/>
                <a:gd name="T23" fmla="*/ 0 h 414"/>
                <a:gd name="T24" fmla="*/ 603 w 336"/>
                <a:gd name="T25" fmla="*/ 115 h 414"/>
                <a:gd name="T26" fmla="*/ 525 w 336"/>
                <a:gd name="T27" fmla="*/ 201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414">
                  <a:moveTo>
                    <a:pt x="293" y="112"/>
                  </a:moveTo>
                  <a:cubicBezTo>
                    <a:pt x="259" y="77"/>
                    <a:pt x="236" y="66"/>
                    <a:pt x="199" y="66"/>
                  </a:cubicBezTo>
                  <a:cubicBezTo>
                    <a:pt x="131" y="66"/>
                    <a:pt x="84" y="116"/>
                    <a:pt x="84" y="206"/>
                  </a:cubicBezTo>
                  <a:cubicBezTo>
                    <a:pt x="84" y="301"/>
                    <a:pt x="128" y="350"/>
                    <a:pt x="198" y="350"/>
                  </a:cubicBezTo>
                  <a:cubicBezTo>
                    <a:pt x="224" y="350"/>
                    <a:pt x="239" y="347"/>
                    <a:pt x="263" y="333"/>
                  </a:cubicBezTo>
                  <a:cubicBezTo>
                    <a:pt x="263" y="253"/>
                    <a:pt x="263" y="253"/>
                    <a:pt x="263" y="253"/>
                  </a:cubicBezTo>
                  <a:cubicBezTo>
                    <a:pt x="263" y="216"/>
                    <a:pt x="263" y="216"/>
                    <a:pt x="263" y="216"/>
                  </a:cubicBezTo>
                  <a:cubicBezTo>
                    <a:pt x="334" y="216"/>
                    <a:pt x="334" y="216"/>
                    <a:pt x="334" y="216"/>
                  </a:cubicBezTo>
                  <a:cubicBezTo>
                    <a:pt x="334" y="373"/>
                    <a:pt x="334" y="373"/>
                    <a:pt x="334" y="373"/>
                  </a:cubicBezTo>
                  <a:cubicBezTo>
                    <a:pt x="284" y="402"/>
                    <a:pt x="242" y="414"/>
                    <a:pt x="189" y="414"/>
                  </a:cubicBezTo>
                  <a:cubicBezTo>
                    <a:pt x="73" y="414"/>
                    <a:pt x="0" y="341"/>
                    <a:pt x="0" y="208"/>
                  </a:cubicBezTo>
                  <a:cubicBezTo>
                    <a:pt x="0" y="78"/>
                    <a:pt x="77" y="0"/>
                    <a:pt x="192" y="0"/>
                  </a:cubicBezTo>
                  <a:cubicBezTo>
                    <a:pt x="254" y="0"/>
                    <a:pt x="298" y="20"/>
                    <a:pt x="336" y="64"/>
                  </a:cubicBezTo>
                  <a:lnTo>
                    <a:pt x="29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39" name="Freeform 18"/>
            <p:cNvSpPr>
              <a:spLocks noChangeAspect="1"/>
            </p:cNvSpPr>
            <p:nvPr/>
          </p:nvSpPr>
          <p:spPr bwMode="auto">
            <a:xfrm>
              <a:off x="2126" y="3735"/>
              <a:ext cx="363" cy="422"/>
            </a:xfrm>
            <a:custGeom>
              <a:avLst/>
              <a:gdLst>
                <a:gd name="T0" fmla="*/ 354 w 271"/>
                <a:gd name="T1" fmla="*/ 551 h 315"/>
                <a:gd name="T2" fmla="*/ 350 w 271"/>
                <a:gd name="T3" fmla="*/ 497 h 315"/>
                <a:gd name="T4" fmla="*/ 350 w 271"/>
                <a:gd name="T5" fmla="*/ 472 h 315"/>
                <a:gd name="T6" fmla="*/ 162 w 271"/>
                <a:gd name="T7" fmla="*/ 565 h 315"/>
                <a:gd name="T8" fmla="*/ 0 w 271"/>
                <a:gd name="T9" fmla="*/ 398 h 315"/>
                <a:gd name="T10" fmla="*/ 0 w 271"/>
                <a:gd name="T11" fmla="*/ 0 h 315"/>
                <a:gd name="T12" fmla="*/ 137 w 271"/>
                <a:gd name="T13" fmla="*/ 0 h 315"/>
                <a:gd name="T14" fmla="*/ 137 w 271"/>
                <a:gd name="T15" fmla="*/ 359 h 315"/>
                <a:gd name="T16" fmla="*/ 200 w 271"/>
                <a:gd name="T17" fmla="*/ 445 h 315"/>
                <a:gd name="T18" fmla="*/ 343 w 271"/>
                <a:gd name="T19" fmla="*/ 279 h 315"/>
                <a:gd name="T20" fmla="*/ 343 w 271"/>
                <a:gd name="T21" fmla="*/ 0 h 315"/>
                <a:gd name="T22" fmla="*/ 480 w 271"/>
                <a:gd name="T23" fmla="*/ 0 h 315"/>
                <a:gd name="T24" fmla="*/ 480 w 271"/>
                <a:gd name="T25" fmla="*/ 443 h 315"/>
                <a:gd name="T26" fmla="*/ 481 w 271"/>
                <a:gd name="T27" fmla="*/ 490 h 315"/>
                <a:gd name="T28" fmla="*/ 486 w 271"/>
                <a:gd name="T29" fmla="*/ 551 h 315"/>
                <a:gd name="T30" fmla="*/ 354 w 271"/>
                <a:gd name="T31" fmla="*/ 551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1" h="315">
                  <a:moveTo>
                    <a:pt x="197" y="307"/>
                  </a:moveTo>
                  <a:cubicBezTo>
                    <a:pt x="196" y="295"/>
                    <a:pt x="196" y="294"/>
                    <a:pt x="195" y="277"/>
                  </a:cubicBezTo>
                  <a:cubicBezTo>
                    <a:pt x="195" y="274"/>
                    <a:pt x="195" y="269"/>
                    <a:pt x="195" y="263"/>
                  </a:cubicBezTo>
                  <a:cubicBezTo>
                    <a:pt x="166" y="297"/>
                    <a:pt x="128" y="315"/>
                    <a:pt x="90" y="315"/>
                  </a:cubicBezTo>
                  <a:cubicBezTo>
                    <a:pt x="35" y="315"/>
                    <a:pt x="0" y="279"/>
                    <a:pt x="0" y="222"/>
                  </a:cubicBezTo>
                  <a:cubicBezTo>
                    <a:pt x="0" y="0"/>
                    <a:pt x="0" y="0"/>
                    <a:pt x="0" y="0"/>
                  </a:cubicBezTo>
                  <a:cubicBezTo>
                    <a:pt x="76" y="0"/>
                    <a:pt x="76" y="0"/>
                    <a:pt x="76" y="0"/>
                  </a:cubicBezTo>
                  <a:cubicBezTo>
                    <a:pt x="76" y="200"/>
                    <a:pt x="76" y="200"/>
                    <a:pt x="76" y="200"/>
                  </a:cubicBezTo>
                  <a:cubicBezTo>
                    <a:pt x="76" y="232"/>
                    <a:pt x="88" y="248"/>
                    <a:pt x="111" y="248"/>
                  </a:cubicBezTo>
                  <a:cubicBezTo>
                    <a:pt x="138" y="249"/>
                    <a:pt x="191" y="210"/>
                    <a:pt x="191" y="155"/>
                  </a:cubicBezTo>
                  <a:cubicBezTo>
                    <a:pt x="191" y="0"/>
                    <a:pt x="191" y="0"/>
                    <a:pt x="191" y="0"/>
                  </a:cubicBezTo>
                  <a:cubicBezTo>
                    <a:pt x="267" y="0"/>
                    <a:pt x="267" y="0"/>
                    <a:pt x="267" y="0"/>
                  </a:cubicBezTo>
                  <a:cubicBezTo>
                    <a:pt x="267" y="247"/>
                    <a:pt x="267" y="247"/>
                    <a:pt x="267" y="247"/>
                  </a:cubicBezTo>
                  <a:cubicBezTo>
                    <a:pt x="267" y="252"/>
                    <a:pt x="268" y="260"/>
                    <a:pt x="268" y="273"/>
                  </a:cubicBezTo>
                  <a:cubicBezTo>
                    <a:pt x="269" y="291"/>
                    <a:pt x="270" y="294"/>
                    <a:pt x="271" y="307"/>
                  </a:cubicBezTo>
                  <a:lnTo>
                    <a:pt x="197" y="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40" name="Freeform 19"/>
            <p:cNvSpPr>
              <a:spLocks noChangeAspect="1" noEditPoints="1"/>
            </p:cNvSpPr>
            <p:nvPr/>
          </p:nvSpPr>
          <p:spPr bwMode="auto">
            <a:xfrm>
              <a:off x="2551" y="3602"/>
              <a:ext cx="103" cy="544"/>
            </a:xfrm>
            <a:custGeom>
              <a:avLst/>
              <a:gdLst>
                <a:gd name="T0" fmla="*/ 0 w 182"/>
                <a:gd name="T1" fmla="*/ 53 h 959"/>
                <a:gd name="T2" fmla="*/ 0 w 182"/>
                <a:gd name="T3" fmla="*/ 0 h 959"/>
                <a:gd name="T4" fmla="*/ 58 w 182"/>
                <a:gd name="T5" fmla="*/ 0 h 959"/>
                <a:gd name="T6" fmla="*/ 58 w 182"/>
                <a:gd name="T7" fmla="*/ 53 h 959"/>
                <a:gd name="T8" fmla="*/ 0 w 182"/>
                <a:gd name="T9" fmla="*/ 53 h 959"/>
                <a:gd name="T10" fmla="*/ 1 w 182"/>
                <a:gd name="T11" fmla="*/ 309 h 959"/>
                <a:gd name="T12" fmla="*/ 1 w 182"/>
                <a:gd name="T13" fmla="*/ 75 h 959"/>
                <a:gd name="T14" fmla="*/ 57 w 182"/>
                <a:gd name="T15" fmla="*/ 75 h 959"/>
                <a:gd name="T16" fmla="*/ 57 w 182"/>
                <a:gd name="T17" fmla="*/ 309 h 959"/>
                <a:gd name="T18" fmla="*/ 1 w 182"/>
                <a:gd name="T19" fmla="*/ 309 h 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959">
                  <a:moveTo>
                    <a:pt x="0" y="165"/>
                  </a:moveTo>
                  <a:lnTo>
                    <a:pt x="0" y="0"/>
                  </a:lnTo>
                  <a:lnTo>
                    <a:pt x="182" y="0"/>
                  </a:lnTo>
                  <a:lnTo>
                    <a:pt x="182" y="165"/>
                  </a:lnTo>
                  <a:lnTo>
                    <a:pt x="0" y="165"/>
                  </a:lnTo>
                  <a:close/>
                  <a:moveTo>
                    <a:pt x="2" y="959"/>
                  </a:moveTo>
                  <a:lnTo>
                    <a:pt x="2" y="234"/>
                  </a:lnTo>
                  <a:lnTo>
                    <a:pt x="177" y="234"/>
                  </a:lnTo>
                  <a:lnTo>
                    <a:pt x="177" y="959"/>
                  </a:lnTo>
                  <a:lnTo>
                    <a:pt x="2"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sp>
          <p:nvSpPr>
            <p:cNvPr id="1041" name="Rectangle 20"/>
            <p:cNvSpPr>
              <a:spLocks noChangeAspect="1" noChangeArrowheads="1"/>
            </p:cNvSpPr>
            <p:nvPr/>
          </p:nvSpPr>
          <p:spPr bwMode="auto">
            <a:xfrm>
              <a:off x="2723" y="3602"/>
              <a:ext cx="101" cy="5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defTabSz="914400" rtl="0" eaLnBrk="1" fontAlgn="base" hangingPunct="1">
                <a:spcBef>
                  <a:spcPct val="0"/>
                </a:spcBef>
                <a:spcAft>
                  <a:spcPct val="0"/>
                </a:spcAft>
              </a:pPr>
              <a:endParaRPr lang="en-US" altLang="en-US" sz="1800" kern="1200" dirty="0" smtClean="0">
                <a:solidFill>
                  <a:srgbClr val="000000"/>
                </a:solidFill>
                <a:ea typeface="+mn-ea"/>
              </a:endParaRPr>
            </a:p>
          </p:txBody>
        </p:sp>
        <p:sp>
          <p:nvSpPr>
            <p:cNvPr id="1042" name="Freeform 21"/>
            <p:cNvSpPr>
              <a:spLocks noChangeAspect="1"/>
            </p:cNvSpPr>
            <p:nvPr/>
          </p:nvSpPr>
          <p:spPr bwMode="auto">
            <a:xfrm>
              <a:off x="3321" y="3724"/>
              <a:ext cx="320" cy="433"/>
            </a:xfrm>
            <a:custGeom>
              <a:avLst/>
              <a:gdLst>
                <a:gd name="T0" fmla="*/ 210 w 239"/>
                <a:gd name="T1" fmla="*/ 580 h 323"/>
                <a:gd name="T2" fmla="*/ 0 w 239"/>
                <a:gd name="T3" fmla="*/ 524 h 323"/>
                <a:gd name="T4" fmla="*/ 43 w 239"/>
                <a:gd name="T5" fmla="*/ 422 h 323"/>
                <a:gd name="T6" fmla="*/ 202 w 239"/>
                <a:gd name="T7" fmla="*/ 476 h 323"/>
                <a:gd name="T8" fmla="*/ 291 w 239"/>
                <a:gd name="T9" fmla="*/ 412 h 323"/>
                <a:gd name="T10" fmla="*/ 202 w 239"/>
                <a:gd name="T11" fmla="*/ 343 h 323"/>
                <a:gd name="T12" fmla="*/ 90 w 239"/>
                <a:gd name="T13" fmla="*/ 315 h 323"/>
                <a:gd name="T14" fmla="*/ 23 w 239"/>
                <a:gd name="T15" fmla="*/ 185 h 323"/>
                <a:gd name="T16" fmla="*/ 238 w 239"/>
                <a:gd name="T17" fmla="*/ 0 h 323"/>
                <a:gd name="T18" fmla="*/ 428 w 239"/>
                <a:gd name="T19" fmla="*/ 47 h 323"/>
                <a:gd name="T20" fmla="*/ 392 w 239"/>
                <a:gd name="T21" fmla="*/ 154 h 323"/>
                <a:gd name="T22" fmla="*/ 244 w 239"/>
                <a:gd name="T23" fmla="*/ 107 h 323"/>
                <a:gd name="T24" fmla="*/ 159 w 239"/>
                <a:gd name="T25" fmla="*/ 170 h 323"/>
                <a:gd name="T26" fmla="*/ 183 w 239"/>
                <a:gd name="T27" fmla="*/ 212 h 323"/>
                <a:gd name="T28" fmla="*/ 212 w 239"/>
                <a:gd name="T29" fmla="*/ 221 h 323"/>
                <a:gd name="T30" fmla="*/ 248 w 239"/>
                <a:gd name="T31" fmla="*/ 227 h 323"/>
                <a:gd name="T32" fmla="*/ 428 w 239"/>
                <a:gd name="T33" fmla="*/ 391 h 323"/>
                <a:gd name="T34" fmla="*/ 210 w 239"/>
                <a:gd name="T35" fmla="*/ 580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23">
                  <a:moveTo>
                    <a:pt x="117" y="323"/>
                  </a:moveTo>
                  <a:cubicBezTo>
                    <a:pt x="75" y="323"/>
                    <a:pt x="35" y="313"/>
                    <a:pt x="0" y="292"/>
                  </a:cubicBezTo>
                  <a:cubicBezTo>
                    <a:pt x="24" y="235"/>
                    <a:pt x="24" y="235"/>
                    <a:pt x="24" y="235"/>
                  </a:cubicBezTo>
                  <a:cubicBezTo>
                    <a:pt x="59" y="257"/>
                    <a:pt x="84" y="265"/>
                    <a:pt x="113" y="265"/>
                  </a:cubicBezTo>
                  <a:cubicBezTo>
                    <a:pt x="144" y="265"/>
                    <a:pt x="162" y="252"/>
                    <a:pt x="162" y="229"/>
                  </a:cubicBezTo>
                  <a:cubicBezTo>
                    <a:pt x="162" y="207"/>
                    <a:pt x="149" y="197"/>
                    <a:pt x="113" y="191"/>
                  </a:cubicBezTo>
                  <a:cubicBezTo>
                    <a:pt x="72" y="186"/>
                    <a:pt x="66" y="184"/>
                    <a:pt x="50" y="175"/>
                  </a:cubicBezTo>
                  <a:cubicBezTo>
                    <a:pt x="27" y="161"/>
                    <a:pt x="13" y="134"/>
                    <a:pt x="13" y="103"/>
                  </a:cubicBezTo>
                  <a:cubicBezTo>
                    <a:pt x="13" y="39"/>
                    <a:pt x="59" y="0"/>
                    <a:pt x="133" y="0"/>
                  </a:cubicBezTo>
                  <a:cubicBezTo>
                    <a:pt x="173" y="0"/>
                    <a:pt x="209" y="8"/>
                    <a:pt x="239" y="26"/>
                  </a:cubicBezTo>
                  <a:cubicBezTo>
                    <a:pt x="219" y="86"/>
                    <a:pt x="219" y="86"/>
                    <a:pt x="219" y="86"/>
                  </a:cubicBezTo>
                  <a:cubicBezTo>
                    <a:pt x="186" y="67"/>
                    <a:pt x="164" y="60"/>
                    <a:pt x="136" y="60"/>
                  </a:cubicBezTo>
                  <a:cubicBezTo>
                    <a:pt x="105" y="60"/>
                    <a:pt x="89" y="72"/>
                    <a:pt x="89" y="95"/>
                  </a:cubicBezTo>
                  <a:cubicBezTo>
                    <a:pt x="89" y="106"/>
                    <a:pt x="94" y="113"/>
                    <a:pt x="102" y="118"/>
                  </a:cubicBezTo>
                  <a:cubicBezTo>
                    <a:pt x="107" y="120"/>
                    <a:pt x="112" y="122"/>
                    <a:pt x="118" y="123"/>
                  </a:cubicBezTo>
                  <a:cubicBezTo>
                    <a:pt x="122" y="124"/>
                    <a:pt x="129" y="125"/>
                    <a:pt x="138" y="126"/>
                  </a:cubicBezTo>
                  <a:cubicBezTo>
                    <a:pt x="209" y="135"/>
                    <a:pt x="239" y="163"/>
                    <a:pt x="239" y="218"/>
                  </a:cubicBezTo>
                  <a:cubicBezTo>
                    <a:pt x="239" y="284"/>
                    <a:pt x="194" y="323"/>
                    <a:pt x="117" y="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rtl="0" fontAlgn="base">
                <a:spcBef>
                  <a:spcPct val="0"/>
                </a:spcBef>
                <a:spcAft>
                  <a:spcPct val="0"/>
                </a:spcAft>
              </a:pPr>
              <a:endParaRPr lang="en-GB" sz="1800" kern="1200" dirty="0" smtClean="0">
                <a:solidFill>
                  <a:srgbClr val="000000"/>
                </a:solidFill>
                <a:latin typeface="Arial" panose="020B0604020202020204" pitchFamily="34" charset="0"/>
                <a:ea typeface="+mn-ea"/>
              </a:endParaRPr>
            </a:p>
          </p:txBody>
        </p:sp>
      </p:grpSp>
      <p:sp>
        <p:nvSpPr>
          <p:cNvPr id="2" name="Text Box 22"/>
          <p:cNvSpPr txBox="1">
            <a:spLocks noChangeArrowheads="1"/>
          </p:cNvSpPr>
          <p:nvPr userDrawn="1"/>
        </p:nvSpPr>
        <p:spPr bwMode="auto">
          <a:xfrm>
            <a:off x="7270750" y="6456363"/>
            <a:ext cx="153352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rtl="0" eaLnBrk="1" fontAlgn="base" hangingPunct="1">
              <a:spcBef>
                <a:spcPct val="50000"/>
              </a:spcBef>
              <a:spcAft>
                <a:spcPct val="0"/>
              </a:spcAft>
            </a:pPr>
            <a:fld id="{C6607040-D4E4-4ADD-B613-0174F903ED4F}" type="slidenum">
              <a:rPr lang="en-GB" altLang="en-US" sz="1000" kern="1200" smtClean="0">
                <a:solidFill>
                  <a:srgbClr val="000000"/>
                </a:solidFill>
                <a:ea typeface="+mn-ea"/>
              </a:rPr>
              <a:pPr algn="r" defTabSz="914400" rtl="0" eaLnBrk="1" fontAlgn="base" hangingPunct="1">
                <a:spcBef>
                  <a:spcPct val="50000"/>
                </a:spcBef>
                <a:spcAft>
                  <a:spcPct val="0"/>
                </a:spcAft>
              </a:pPr>
              <a:t>‹#›</a:t>
            </a:fld>
            <a:endParaRPr lang="en-GB" altLang="en-US" sz="1000" kern="1200" dirty="0" smtClean="0">
              <a:solidFill>
                <a:srgbClr val="000000"/>
              </a:solidFill>
              <a:ea typeface="+mn-ea"/>
            </a:endParaRPr>
          </a:p>
        </p:txBody>
      </p:sp>
    </p:spTree>
    <p:extLst>
      <p:ext uri="{BB962C8B-B14F-4D97-AF65-F5344CB8AC3E}">
        <p14:creationId xmlns:p14="http://schemas.microsoft.com/office/powerpoint/2010/main" val="271823414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rtl="0" eaLnBrk="0" fontAlgn="base" hangingPunct="0">
        <a:lnSpc>
          <a:spcPct val="90000"/>
        </a:lnSpc>
        <a:spcBef>
          <a:spcPct val="0"/>
        </a:spcBef>
        <a:spcAft>
          <a:spcPct val="0"/>
        </a:spcAft>
        <a:defRPr sz="2200">
          <a:solidFill>
            <a:schemeClr val="bg1"/>
          </a:solidFill>
          <a:latin typeface="+mj-lt"/>
          <a:ea typeface="+mj-ea"/>
          <a:cs typeface="+mj-cs"/>
        </a:defRPr>
      </a:lvl1pPr>
      <a:lvl2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2pPr>
      <a:lvl3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3pPr>
      <a:lvl4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4pPr>
      <a:lvl5pPr algn="l" rtl="0" eaLnBrk="0" fontAlgn="base" hangingPunct="0">
        <a:lnSpc>
          <a:spcPct val="90000"/>
        </a:lnSpc>
        <a:spcBef>
          <a:spcPct val="0"/>
        </a:spcBef>
        <a:spcAft>
          <a:spcPct val="0"/>
        </a:spcAft>
        <a:defRPr sz="2200">
          <a:solidFill>
            <a:schemeClr val="bg1"/>
          </a:solidFill>
          <a:latin typeface="Arial Black" pitchFamily="34" charset="0"/>
          <a:cs typeface="Arial" charset="0"/>
        </a:defRPr>
      </a:lvl5pPr>
      <a:lvl6pPr marL="457200" algn="l" rtl="0" fontAlgn="base">
        <a:lnSpc>
          <a:spcPct val="90000"/>
        </a:lnSpc>
        <a:spcBef>
          <a:spcPct val="0"/>
        </a:spcBef>
        <a:spcAft>
          <a:spcPct val="0"/>
        </a:spcAft>
        <a:defRPr sz="2200">
          <a:solidFill>
            <a:schemeClr val="bg1"/>
          </a:solidFill>
          <a:latin typeface="Arial Black" pitchFamily="34" charset="0"/>
          <a:cs typeface="Arial" charset="0"/>
        </a:defRPr>
      </a:lvl6pPr>
      <a:lvl7pPr marL="914400" algn="l" rtl="0" fontAlgn="base">
        <a:lnSpc>
          <a:spcPct val="90000"/>
        </a:lnSpc>
        <a:spcBef>
          <a:spcPct val="0"/>
        </a:spcBef>
        <a:spcAft>
          <a:spcPct val="0"/>
        </a:spcAft>
        <a:defRPr sz="2200">
          <a:solidFill>
            <a:schemeClr val="bg1"/>
          </a:solidFill>
          <a:latin typeface="Arial Black" pitchFamily="34" charset="0"/>
          <a:cs typeface="Arial" charset="0"/>
        </a:defRPr>
      </a:lvl7pPr>
      <a:lvl8pPr marL="1371600" algn="l" rtl="0" fontAlgn="base">
        <a:lnSpc>
          <a:spcPct val="90000"/>
        </a:lnSpc>
        <a:spcBef>
          <a:spcPct val="0"/>
        </a:spcBef>
        <a:spcAft>
          <a:spcPct val="0"/>
        </a:spcAft>
        <a:defRPr sz="2200">
          <a:solidFill>
            <a:schemeClr val="bg1"/>
          </a:solidFill>
          <a:latin typeface="Arial Black" pitchFamily="34" charset="0"/>
          <a:cs typeface="Arial" charset="0"/>
        </a:defRPr>
      </a:lvl8pPr>
      <a:lvl9pPr marL="1828800" algn="l" rtl="0" fontAlgn="base">
        <a:lnSpc>
          <a:spcPct val="90000"/>
        </a:lnSpc>
        <a:spcBef>
          <a:spcPct val="0"/>
        </a:spcBef>
        <a:spcAft>
          <a:spcPct val="0"/>
        </a:spcAft>
        <a:defRPr sz="2200">
          <a:solidFill>
            <a:schemeClr val="bg1"/>
          </a:solidFill>
          <a:latin typeface="Arial Black" pitchFamily="34" charset="0"/>
          <a:cs typeface="Arial" charset="0"/>
        </a:defRPr>
      </a:lvl9pPr>
    </p:titleStyle>
    <p:bodyStyle>
      <a:lvl1pPr marL="342900" indent="-342900" algn="l" rtl="0" eaLnBrk="0" fontAlgn="base" hangingPunct="0">
        <a:spcBef>
          <a:spcPct val="20000"/>
        </a:spcBef>
        <a:spcAft>
          <a:spcPct val="20000"/>
        </a:spcAft>
        <a:defRPr sz="1700">
          <a:solidFill>
            <a:srgbClr val="14A9DE"/>
          </a:solidFill>
          <a:latin typeface="+mn-lt"/>
          <a:ea typeface="+mn-ea"/>
          <a:cs typeface="+mn-cs"/>
        </a:defRPr>
      </a:lvl1pPr>
      <a:lvl2pPr marL="1588" indent="455613" algn="l" rtl="0" eaLnBrk="0" fontAlgn="base" hangingPunct="0">
        <a:spcBef>
          <a:spcPct val="20000"/>
        </a:spcBef>
        <a:spcAft>
          <a:spcPct val="0"/>
        </a:spcAft>
        <a:buClr>
          <a:srgbClr val="FF0000"/>
        </a:buClr>
        <a:defRPr sz="1700">
          <a:solidFill>
            <a:srgbClr val="14A9DE"/>
          </a:solidFill>
          <a:latin typeface="Arial" charset="0"/>
          <a:cs typeface="+mn-cs"/>
        </a:defRPr>
      </a:lvl2pPr>
      <a:lvl3pPr marL="198438" indent="-195263" algn="l" rtl="0" eaLnBrk="0" fontAlgn="base" hangingPunct="0">
        <a:spcBef>
          <a:spcPct val="20000"/>
        </a:spcBef>
        <a:spcAft>
          <a:spcPct val="0"/>
        </a:spcAft>
        <a:buClr>
          <a:srgbClr val="FF0000"/>
        </a:buClr>
        <a:buChar char="•"/>
        <a:defRPr sz="1700">
          <a:solidFill>
            <a:srgbClr val="726964"/>
          </a:solidFill>
          <a:latin typeface="Arial" charset="0"/>
          <a:cs typeface="+mn-cs"/>
        </a:defRPr>
      </a:lvl3pPr>
      <a:lvl4pPr marL="363538" indent="-163513" algn="l" rtl="0" eaLnBrk="0" fontAlgn="base" hangingPunct="0">
        <a:spcBef>
          <a:spcPct val="20000"/>
        </a:spcBef>
        <a:spcAft>
          <a:spcPct val="0"/>
        </a:spcAft>
        <a:buClr>
          <a:srgbClr val="FF0000"/>
        </a:buClr>
        <a:buChar char="•"/>
        <a:defRPr sz="1700">
          <a:solidFill>
            <a:srgbClr val="726964"/>
          </a:solidFill>
          <a:latin typeface="Arial" charset="0"/>
          <a:cs typeface="+mn-cs"/>
        </a:defRPr>
      </a:lvl4pPr>
      <a:lvl5pPr marL="550863" indent="-185738" algn="l" rtl="0" eaLnBrk="0" fontAlgn="base" hangingPunct="0">
        <a:spcBef>
          <a:spcPct val="20000"/>
        </a:spcBef>
        <a:spcAft>
          <a:spcPct val="0"/>
        </a:spcAft>
        <a:buClr>
          <a:srgbClr val="FF0000"/>
        </a:buClr>
        <a:buChar char="•"/>
        <a:defRPr sz="1700">
          <a:solidFill>
            <a:srgbClr val="726964"/>
          </a:solidFill>
          <a:latin typeface="Arial" charset="0"/>
          <a:cs typeface="+mn-cs"/>
        </a:defRPr>
      </a:lvl5pPr>
      <a:lvl6pPr marL="1008063" indent="-185738" algn="l" rtl="0" fontAlgn="base">
        <a:spcBef>
          <a:spcPct val="20000"/>
        </a:spcBef>
        <a:spcAft>
          <a:spcPct val="0"/>
        </a:spcAft>
        <a:buClr>
          <a:srgbClr val="FF0000"/>
        </a:buClr>
        <a:buChar char="•"/>
        <a:defRPr sz="1700">
          <a:solidFill>
            <a:srgbClr val="726964"/>
          </a:solidFill>
          <a:latin typeface="Arial" charset="0"/>
          <a:cs typeface="+mn-cs"/>
        </a:defRPr>
      </a:lvl6pPr>
      <a:lvl7pPr marL="1465263" indent="-185738" algn="l" rtl="0" fontAlgn="base">
        <a:spcBef>
          <a:spcPct val="20000"/>
        </a:spcBef>
        <a:spcAft>
          <a:spcPct val="0"/>
        </a:spcAft>
        <a:buClr>
          <a:srgbClr val="FF0000"/>
        </a:buClr>
        <a:buChar char="•"/>
        <a:defRPr sz="1700">
          <a:solidFill>
            <a:srgbClr val="726964"/>
          </a:solidFill>
          <a:latin typeface="Arial" charset="0"/>
          <a:cs typeface="+mn-cs"/>
        </a:defRPr>
      </a:lvl7pPr>
      <a:lvl8pPr marL="1922463" indent="-185738" algn="l" rtl="0" fontAlgn="base">
        <a:spcBef>
          <a:spcPct val="20000"/>
        </a:spcBef>
        <a:spcAft>
          <a:spcPct val="0"/>
        </a:spcAft>
        <a:buClr>
          <a:srgbClr val="FF0000"/>
        </a:buClr>
        <a:buChar char="•"/>
        <a:defRPr sz="1700">
          <a:solidFill>
            <a:srgbClr val="726964"/>
          </a:solidFill>
          <a:latin typeface="Arial" charset="0"/>
          <a:cs typeface="+mn-cs"/>
        </a:defRPr>
      </a:lvl8pPr>
      <a:lvl9pPr marL="2379663" indent="-185738" algn="l" rtl="0" fontAlgn="base">
        <a:spcBef>
          <a:spcPct val="20000"/>
        </a:spcBef>
        <a:spcAft>
          <a:spcPct val="0"/>
        </a:spcAft>
        <a:buClr>
          <a:srgbClr val="FF0000"/>
        </a:buClr>
        <a:buChar char="•"/>
        <a:defRPr sz="1700">
          <a:solidFill>
            <a:srgbClr val="726964"/>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4670"/>
            <a:ext cx="9144000" cy="4571355"/>
          </a:xfrm>
          <a:prstGeom prst="rect">
            <a:avLst/>
          </a:prstGeom>
        </p:spPr>
      </p:pic>
      <p:sp>
        <p:nvSpPr>
          <p:cNvPr id="5" name="Rectangle 10"/>
          <p:cNvSpPr>
            <a:spLocks noChangeArrowheads="1"/>
          </p:cNvSpPr>
          <p:nvPr/>
        </p:nvSpPr>
        <p:spPr bwMode="auto">
          <a:xfrm>
            <a:off x="179512" y="4077072"/>
            <a:ext cx="7776864" cy="504056"/>
          </a:xfrm>
          <a:prstGeom prst="rect">
            <a:avLst/>
          </a:prstGeom>
          <a:solidFill>
            <a:schemeClr val="tx1"/>
          </a:solidFill>
          <a:ln>
            <a:noFill/>
          </a:ln>
          <a:effectLst/>
          <a:extLst/>
        </p:spPr>
        <p:txBody>
          <a:bodyPr wrap="square" lIns="36000" tIns="36000" rIns="36000" bIns="0" anchor="ctr">
            <a:noAutofit/>
          </a:bodyPr>
          <a:lstStyle>
            <a:lvl1pPr>
              <a:spcBef>
                <a:spcPct val="20000"/>
              </a:spcBef>
              <a:spcAft>
                <a:spcPct val="20000"/>
              </a:spcAft>
              <a:defRPr sz="1700" b="1">
                <a:solidFill>
                  <a:srgbClr val="14A9DE"/>
                </a:solidFill>
                <a:latin typeface="Arial" pitchFamily="34" charset="0"/>
                <a:cs typeface="Arial" pitchFamily="34" charset="0"/>
              </a:defRPr>
            </a:lvl1pPr>
            <a:lvl2pPr marL="742950" indent="-285750">
              <a:spcBef>
                <a:spcPct val="20000"/>
              </a:spcBef>
              <a:buClr>
                <a:srgbClr val="FF0000"/>
              </a:buClr>
              <a:defRPr sz="1700">
                <a:solidFill>
                  <a:srgbClr val="14A9DE"/>
                </a:solidFill>
                <a:latin typeface="Arial" pitchFamily="34" charset="0"/>
                <a:cs typeface="Arial" pitchFamily="34" charset="0"/>
              </a:defRPr>
            </a:lvl2pPr>
            <a:lvl3pPr marL="1143000" indent="-228600">
              <a:spcBef>
                <a:spcPct val="20000"/>
              </a:spcBef>
              <a:buClr>
                <a:srgbClr val="FF0000"/>
              </a:buClr>
              <a:buChar char="•"/>
              <a:defRPr sz="1700">
                <a:solidFill>
                  <a:srgbClr val="726964"/>
                </a:solidFill>
                <a:latin typeface="Arial" pitchFamily="34" charset="0"/>
                <a:cs typeface="Arial" pitchFamily="34" charset="0"/>
              </a:defRPr>
            </a:lvl3pPr>
            <a:lvl4pPr marL="1600200" indent="-228600">
              <a:spcBef>
                <a:spcPct val="20000"/>
              </a:spcBef>
              <a:buClr>
                <a:srgbClr val="FF0000"/>
              </a:buClr>
              <a:buChar char="•"/>
              <a:defRPr sz="1700">
                <a:solidFill>
                  <a:srgbClr val="726964"/>
                </a:solidFill>
                <a:latin typeface="Arial" pitchFamily="34" charset="0"/>
                <a:cs typeface="Arial" pitchFamily="34" charset="0"/>
              </a:defRPr>
            </a:lvl4pPr>
            <a:lvl5pPr marL="2057400" indent="-228600">
              <a:spcBef>
                <a:spcPct val="20000"/>
              </a:spcBef>
              <a:buClr>
                <a:srgbClr val="FF0000"/>
              </a:buClr>
              <a:buChar char="•"/>
              <a:defRPr sz="1700">
                <a:solidFill>
                  <a:srgbClr val="726964"/>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9pPr>
          </a:lstStyle>
          <a:p>
            <a:pPr algn="l" defTabSz="914400" rtl="0" fontAlgn="base">
              <a:lnSpc>
                <a:spcPct val="90000"/>
              </a:lnSpc>
              <a:spcBef>
                <a:spcPct val="0"/>
              </a:spcBef>
              <a:spcAft>
                <a:spcPct val="0"/>
              </a:spcAft>
            </a:pPr>
            <a:r>
              <a:rPr lang="en-GB" altLang="en-US" sz="2800" b="0" kern="1200" dirty="0" smtClean="0">
                <a:solidFill>
                  <a:schemeClr val="bg1"/>
                </a:solidFill>
                <a:latin typeface="Arial Black" pitchFamily="34" charset="0"/>
                <a:ea typeface="+mn-ea"/>
              </a:rPr>
              <a:t>VOCATIONAL EDUCATION IN ENGLAND </a:t>
            </a:r>
            <a:endParaRPr lang="en-GB" altLang="en-US" sz="2800" b="0" kern="1200" dirty="0">
              <a:solidFill>
                <a:schemeClr val="bg1"/>
              </a:solidFill>
              <a:latin typeface="Arial Black" pitchFamily="34" charset="0"/>
              <a:ea typeface="+mn-ea"/>
            </a:endParaRPr>
          </a:p>
        </p:txBody>
      </p:sp>
      <p:sp>
        <p:nvSpPr>
          <p:cNvPr id="8" name="Rectangle 10"/>
          <p:cNvSpPr>
            <a:spLocks noChangeArrowheads="1"/>
          </p:cNvSpPr>
          <p:nvPr/>
        </p:nvSpPr>
        <p:spPr bwMode="auto">
          <a:xfrm>
            <a:off x="179512" y="5733257"/>
            <a:ext cx="7992888" cy="432047"/>
          </a:xfrm>
          <a:prstGeom prst="rect">
            <a:avLst/>
          </a:prstGeom>
          <a:solidFill>
            <a:schemeClr val="tx1"/>
          </a:solidFill>
          <a:ln>
            <a:noFill/>
          </a:ln>
          <a:effectLst/>
          <a:extLst/>
        </p:spPr>
        <p:txBody>
          <a:bodyPr wrap="square" lIns="36000" tIns="36000" rIns="36000" bIns="0" anchor="ctr">
            <a:noAutofit/>
          </a:bodyPr>
          <a:lstStyle>
            <a:lvl1pPr>
              <a:spcBef>
                <a:spcPct val="20000"/>
              </a:spcBef>
              <a:spcAft>
                <a:spcPct val="20000"/>
              </a:spcAft>
              <a:defRPr sz="1700" b="1">
                <a:solidFill>
                  <a:srgbClr val="14A9DE"/>
                </a:solidFill>
                <a:latin typeface="Arial" pitchFamily="34" charset="0"/>
                <a:cs typeface="Arial" pitchFamily="34" charset="0"/>
              </a:defRPr>
            </a:lvl1pPr>
            <a:lvl2pPr marL="742950" indent="-285750">
              <a:spcBef>
                <a:spcPct val="20000"/>
              </a:spcBef>
              <a:buClr>
                <a:srgbClr val="FF0000"/>
              </a:buClr>
              <a:defRPr sz="1700">
                <a:solidFill>
                  <a:srgbClr val="14A9DE"/>
                </a:solidFill>
                <a:latin typeface="Arial" pitchFamily="34" charset="0"/>
                <a:cs typeface="Arial" pitchFamily="34" charset="0"/>
              </a:defRPr>
            </a:lvl2pPr>
            <a:lvl3pPr marL="1143000" indent="-228600">
              <a:spcBef>
                <a:spcPct val="20000"/>
              </a:spcBef>
              <a:buClr>
                <a:srgbClr val="FF0000"/>
              </a:buClr>
              <a:buChar char="•"/>
              <a:defRPr sz="1700">
                <a:solidFill>
                  <a:srgbClr val="726964"/>
                </a:solidFill>
                <a:latin typeface="Arial" pitchFamily="34" charset="0"/>
                <a:cs typeface="Arial" pitchFamily="34" charset="0"/>
              </a:defRPr>
            </a:lvl3pPr>
            <a:lvl4pPr marL="1600200" indent="-228600">
              <a:spcBef>
                <a:spcPct val="20000"/>
              </a:spcBef>
              <a:buClr>
                <a:srgbClr val="FF0000"/>
              </a:buClr>
              <a:buChar char="•"/>
              <a:defRPr sz="1700">
                <a:solidFill>
                  <a:srgbClr val="726964"/>
                </a:solidFill>
                <a:latin typeface="Arial" pitchFamily="34" charset="0"/>
                <a:cs typeface="Arial" pitchFamily="34" charset="0"/>
              </a:defRPr>
            </a:lvl4pPr>
            <a:lvl5pPr marL="2057400" indent="-228600">
              <a:spcBef>
                <a:spcPct val="20000"/>
              </a:spcBef>
              <a:buClr>
                <a:srgbClr val="FF0000"/>
              </a:buClr>
              <a:buChar char="•"/>
              <a:defRPr sz="1700">
                <a:solidFill>
                  <a:srgbClr val="726964"/>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9pPr>
          </a:lstStyle>
          <a:p>
            <a:pPr algn="l" defTabSz="914400" rtl="0" fontAlgn="base">
              <a:lnSpc>
                <a:spcPct val="90000"/>
              </a:lnSpc>
              <a:spcBef>
                <a:spcPct val="0"/>
              </a:spcBef>
              <a:spcAft>
                <a:spcPct val="0"/>
              </a:spcAft>
            </a:pPr>
            <a:r>
              <a:rPr lang="en-GB" sz="2400" dirty="0" smtClean="0">
                <a:solidFill>
                  <a:schemeClr val="accent3"/>
                </a:solidFill>
              </a:rPr>
              <a:t>what </a:t>
            </a:r>
            <a:r>
              <a:rPr lang="en-GB" sz="2400" dirty="0">
                <a:solidFill>
                  <a:schemeClr val="accent3"/>
                </a:solidFill>
              </a:rPr>
              <a:t>the wolf left </a:t>
            </a:r>
            <a:r>
              <a:rPr lang="en-GB" sz="2400" dirty="0" smtClean="0">
                <a:solidFill>
                  <a:schemeClr val="accent3"/>
                </a:solidFill>
              </a:rPr>
              <a:t>us.</a:t>
            </a:r>
            <a:endParaRPr lang="en-GB" altLang="en-US" sz="2400" b="0" kern="1200" dirty="0">
              <a:solidFill>
                <a:schemeClr val="accent3"/>
              </a:solidFill>
              <a:latin typeface="Arial Black" pitchFamily="34" charset="0"/>
              <a:ea typeface="+mn-ea"/>
            </a:endParaRPr>
          </a:p>
        </p:txBody>
      </p:sp>
      <p:sp>
        <p:nvSpPr>
          <p:cNvPr id="7" name="Rectangle 10"/>
          <p:cNvSpPr>
            <a:spLocks noChangeArrowheads="1"/>
          </p:cNvSpPr>
          <p:nvPr/>
        </p:nvSpPr>
        <p:spPr bwMode="auto">
          <a:xfrm>
            <a:off x="2483768" y="4691474"/>
            <a:ext cx="5904656" cy="465718"/>
          </a:xfrm>
          <a:prstGeom prst="rect">
            <a:avLst/>
          </a:prstGeom>
          <a:solidFill>
            <a:schemeClr val="tx1"/>
          </a:solidFill>
          <a:ln>
            <a:noFill/>
          </a:ln>
          <a:effectLst/>
          <a:extLst/>
        </p:spPr>
        <p:txBody>
          <a:bodyPr wrap="square" lIns="36000" tIns="36000" rIns="36000" bIns="0" anchor="ctr">
            <a:noAutofit/>
          </a:bodyPr>
          <a:lstStyle>
            <a:lvl1pPr>
              <a:spcBef>
                <a:spcPct val="20000"/>
              </a:spcBef>
              <a:spcAft>
                <a:spcPct val="20000"/>
              </a:spcAft>
              <a:defRPr sz="1700" b="1">
                <a:solidFill>
                  <a:srgbClr val="14A9DE"/>
                </a:solidFill>
                <a:latin typeface="Arial" pitchFamily="34" charset="0"/>
                <a:cs typeface="Arial" pitchFamily="34" charset="0"/>
              </a:defRPr>
            </a:lvl1pPr>
            <a:lvl2pPr marL="742950" indent="-285750">
              <a:spcBef>
                <a:spcPct val="20000"/>
              </a:spcBef>
              <a:buClr>
                <a:srgbClr val="FF0000"/>
              </a:buClr>
              <a:defRPr sz="1700">
                <a:solidFill>
                  <a:srgbClr val="14A9DE"/>
                </a:solidFill>
                <a:latin typeface="Arial" pitchFamily="34" charset="0"/>
                <a:cs typeface="Arial" pitchFamily="34" charset="0"/>
              </a:defRPr>
            </a:lvl2pPr>
            <a:lvl3pPr marL="1143000" indent="-228600">
              <a:spcBef>
                <a:spcPct val="20000"/>
              </a:spcBef>
              <a:buClr>
                <a:srgbClr val="FF0000"/>
              </a:buClr>
              <a:buChar char="•"/>
              <a:defRPr sz="1700">
                <a:solidFill>
                  <a:srgbClr val="726964"/>
                </a:solidFill>
                <a:latin typeface="Arial" pitchFamily="34" charset="0"/>
                <a:cs typeface="Arial" pitchFamily="34" charset="0"/>
              </a:defRPr>
            </a:lvl3pPr>
            <a:lvl4pPr marL="1600200" indent="-228600">
              <a:spcBef>
                <a:spcPct val="20000"/>
              </a:spcBef>
              <a:buClr>
                <a:srgbClr val="FF0000"/>
              </a:buClr>
              <a:buChar char="•"/>
              <a:defRPr sz="1700">
                <a:solidFill>
                  <a:srgbClr val="726964"/>
                </a:solidFill>
                <a:latin typeface="Arial" pitchFamily="34" charset="0"/>
                <a:cs typeface="Arial" pitchFamily="34" charset="0"/>
              </a:defRPr>
            </a:lvl4pPr>
            <a:lvl5pPr marL="2057400" indent="-228600">
              <a:spcBef>
                <a:spcPct val="20000"/>
              </a:spcBef>
              <a:buClr>
                <a:srgbClr val="FF0000"/>
              </a:buClr>
              <a:buChar char="•"/>
              <a:defRPr sz="1700">
                <a:solidFill>
                  <a:srgbClr val="726964"/>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9pPr>
          </a:lstStyle>
          <a:p>
            <a:pPr algn="l" defTabSz="914400" rtl="0" fontAlgn="base">
              <a:lnSpc>
                <a:spcPct val="90000"/>
              </a:lnSpc>
              <a:spcBef>
                <a:spcPct val="0"/>
              </a:spcBef>
              <a:spcAft>
                <a:spcPct val="0"/>
              </a:spcAft>
            </a:pPr>
            <a:r>
              <a:rPr lang="en-GB" altLang="en-US" sz="2800" b="0" kern="1200" dirty="0" smtClean="0">
                <a:solidFill>
                  <a:schemeClr val="bg1"/>
                </a:solidFill>
                <a:latin typeface="Arial Black" pitchFamily="34" charset="0"/>
                <a:ea typeface="+mn-ea"/>
              </a:rPr>
              <a:t>14 – 19 and above…</a:t>
            </a:r>
            <a:endParaRPr lang="en-GB" altLang="en-US" sz="2800" b="0" kern="1200" dirty="0">
              <a:solidFill>
                <a:schemeClr val="bg1"/>
              </a:solidFill>
              <a:latin typeface="Arial Black" pitchFamily="34" charset="0"/>
              <a:ea typeface="+mn-ea"/>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125" y="5618947"/>
            <a:ext cx="1352550" cy="1133475"/>
          </a:xfrm>
          <a:prstGeom prst="rect">
            <a:avLst/>
          </a:prstGeom>
        </p:spPr>
      </p:pic>
    </p:spTree>
    <p:extLst>
      <p:ext uri="{BB962C8B-B14F-4D97-AF65-F5344CB8AC3E}">
        <p14:creationId xmlns:p14="http://schemas.microsoft.com/office/powerpoint/2010/main" val="397722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endParaRPr lang="en-GB" dirty="0"/>
          </a:p>
        </p:txBody>
      </p:sp>
      <p:sp>
        <p:nvSpPr>
          <p:cNvPr id="3" name="Content Placeholder 2"/>
          <p:cNvSpPr>
            <a:spLocks noGrp="1"/>
          </p:cNvSpPr>
          <p:nvPr>
            <p:ph idx="1"/>
          </p:nvPr>
        </p:nvSpPr>
        <p:spPr>
          <a:xfrm>
            <a:off x="357188" y="2060848"/>
            <a:ext cx="8440737" cy="3992290"/>
          </a:xfrm>
        </p:spPr>
        <p:txBody>
          <a:bodyPr/>
          <a:lstStyle/>
          <a:p>
            <a:r>
              <a:rPr lang="en-GB" sz="3600" dirty="0" smtClean="0">
                <a:solidFill>
                  <a:schemeClr val="tx1"/>
                </a:solidFill>
              </a:rPr>
              <a:t>Vocational education in England: </a:t>
            </a:r>
          </a:p>
          <a:p>
            <a:r>
              <a:rPr lang="en-GB" sz="3600" i="1" dirty="0" smtClean="0">
                <a:solidFill>
                  <a:srgbClr val="FF0000"/>
                </a:solidFill>
              </a:rPr>
              <a:t>14-19…</a:t>
            </a:r>
          </a:p>
          <a:p>
            <a:endParaRPr lang="en-GB" sz="3600" i="1" dirty="0">
              <a:solidFill>
                <a:schemeClr val="accent6"/>
              </a:solidFill>
            </a:endParaRPr>
          </a:p>
        </p:txBody>
      </p:sp>
    </p:spTree>
    <p:extLst>
      <p:ext uri="{BB962C8B-B14F-4D97-AF65-F5344CB8AC3E}">
        <p14:creationId xmlns:p14="http://schemas.microsoft.com/office/powerpoint/2010/main" val="75504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79094"/>
            <a:ext cx="3081540" cy="313350"/>
          </a:xfrm>
        </p:spPr>
        <p:txBody>
          <a:bodyPr/>
          <a:lstStyle/>
          <a:p>
            <a:pPr>
              <a:defRPr/>
            </a:pPr>
            <a:r>
              <a:rPr lang="en-GB" sz="2000" dirty="0" smtClean="0">
                <a:latin typeface="Arial" panose="020B0604020202020204" pitchFamily="34" charset="0"/>
                <a:cs typeface="Arial" panose="020B0604020202020204" pitchFamily="34" charset="0"/>
              </a:rPr>
              <a:t>Funding: 16-19 in England</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88" y="1349375"/>
            <a:ext cx="8440737" cy="5153025"/>
          </a:xfrm>
        </p:spPr>
        <p:txBody>
          <a:bodyPr/>
          <a:lstStyle/>
          <a:p>
            <a:pPr marL="0" indent="0">
              <a:defRPr/>
            </a:pPr>
            <a:r>
              <a:rPr lang="en-GB" sz="2400" b="0" dirty="0" smtClean="0">
                <a:solidFill>
                  <a:schemeClr val="tx1"/>
                </a:solidFill>
                <a:latin typeface="Arial" panose="020B0604020202020204" pitchFamily="34" charset="0"/>
                <a:cs typeface="Arial" panose="020B0604020202020204" pitchFamily="34" charset="0"/>
              </a:rPr>
              <a:t>Funding follows learner for a c</a:t>
            </a:r>
            <a:r>
              <a:rPr lang="en-GB" sz="2400" b="0" i="1" dirty="0" smtClean="0">
                <a:solidFill>
                  <a:schemeClr val="tx1"/>
                </a:solidFill>
                <a:latin typeface="Arial" panose="020B0604020202020204" pitchFamily="34" charset="0"/>
                <a:cs typeface="Arial" panose="020B0604020202020204" pitchFamily="34" charset="0"/>
              </a:rPr>
              <a:t>oherent, and </a:t>
            </a:r>
            <a:r>
              <a:rPr lang="en-GB" sz="2400" b="0" i="1" smtClean="0">
                <a:solidFill>
                  <a:schemeClr val="tx1"/>
                </a:solidFill>
                <a:latin typeface="Arial" panose="020B0604020202020204" pitchFamily="34" charset="0"/>
                <a:cs typeface="Arial" panose="020B0604020202020204" pitchFamily="34" charset="0"/>
              </a:rPr>
              <a:t>well thought-out </a:t>
            </a:r>
            <a:r>
              <a:rPr lang="en-GB" sz="2400" b="0" i="1" dirty="0" smtClean="0">
                <a:solidFill>
                  <a:schemeClr val="tx1"/>
                </a:solidFill>
                <a:latin typeface="Arial" panose="020B0604020202020204" pitchFamily="34" charset="0"/>
                <a:cs typeface="Arial" panose="020B0604020202020204" pitchFamily="34" charset="0"/>
              </a:rPr>
              <a:t>programme of study</a:t>
            </a:r>
            <a:r>
              <a:rPr lang="en-GB" sz="2400" i="1" dirty="0" smtClean="0">
                <a:solidFill>
                  <a:schemeClr val="tx1"/>
                </a:solidFill>
                <a:latin typeface="Arial" panose="020B0604020202020204" pitchFamily="34" charset="0"/>
                <a:cs typeface="Arial" panose="020B0604020202020204" pitchFamily="34" charset="0"/>
              </a:rPr>
              <a:t>: </a:t>
            </a:r>
            <a:r>
              <a:rPr lang="en-GB" sz="2400" b="0" dirty="0" smtClean="0">
                <a:solidFill>
                  <a:schemeClr val="tx1"/>
                </a:solidFill>
                <a:latin typeface="Arial" panose="020B0604020202020204" pitchFamily="34" charset="0"/>
                <a:cs typeface="Arial" panose="020B0604020202020204" pitchFamily="34" charset="0"/>
              </a:rPr>
              <a:t>must not be wholly occupational</a:t>
            </a:r>
          </a:p>
          <a:p>
            <a:pPr>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assumes 600 hours </a:t>
            </a:r>
          </a:p>
          <a:p>
            <a:pPr>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50% of the programme must consist of at least </a:t>
            </a:r>
            <a:r>
              <a:rPr lang="en-GB" sz="2400" b="0" i="1" dirty="0" smtClean="0">
                <a:solidFill>
                  <a:schemeClr val="tx1"/>
                </a:solidFill>
                <a:latin typeface="Arial" panose="020B0604020202020204" pitchFamily="34" charset="0"/>
                <a:cs typeface="Arial" panose="020B0604020202020204" pitchFamily="34" charset="0"/>
              </a:rPr>
              <a:t>one qualification of substantial size</a:t>
            </a:r>
            <a:r>
              <a:rPr lang="en-GB" sz="2400" b="0" dirty="0" smtClean="0">
                <a:solidFill>
                  <a:schemeClr val="tx1"/>
                </a:solidFill>
                <a:latin typeface="Arial" panose="020B0604020202020204" pitchFamily="34" charset="0"/>
                <a:cs typeface="Arial" panose="020B0604020202020204" pitchFamily="34" charset="0"/>
              </a:rPr>
              <a:t> (270 glh – 540glh) which offers progression into education or employment (unless traineeship…)</a:t>
            </a:r>
          </a:p>
          <a:p>
            <a:pPr>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must include high quality </a:t>
            </a:r>
            <a:r>
              <a:rPr lang="en-GB" sz="2400" b="0" i="1" dirty="0" smtClean="0">
                <a:solidFill>
                  <a:schemeClr val="tx1"/>
                </a:solidFill>
                <a:latin typeface="Arial" panose="020B0604020202020204" pitchFamily="34" charset="0"/>
                <a:cs typeface="Arial" panose="020B0604020202020204" pitchFamily="34" charset="0"/>
              </a:rPr>
              <a:t>work experience</a:t>
            </a:r>
            <a:r>
              <a:rPr lang="en-GB" sz="2400" b="0" dirty="0" smtClean="0">
                <a:solidFill>
                  <a:schemeClr val="tx1"/>
                </a:solidFill>
                <a:latin typeface="Arial" panose="020B0604020202020204" pitchFamily="34" charset="0"/>
                <a:cs typeface="Arial" panose="020B0604020202020204" pitchFamily="34" charset="0"/>
              </a:rPr>
              <a:t> and non-qualification </a:t>
            </a:r>
            <a:r>
              <a:rPr lang="en-GB" sz="2400" b="0" dirty="0">
                <a:solidFill>
                  <a:schemeClr val="tx1"/>
                </a:solidFill>
                <a:latin typeface="Arial" panose="020B0604020202020204" pitchFamily="34" charset="0"/>
                <a:cs typeface="Arial" panose="020B0604020202020204" pitchFamily="34" charset="0"/>
              </a:rPr>
              <a:t>activity</a:t>
            </a:r>
            <a:endParaRPr lang="en-GB" sz="2400" b="0"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must include GCSE A*-C in </a:t>
            </a:r>
            <a:r>
              <a:rPr lang="en-GB" sz="2400" b="0" i="1" dirty="0" smtClean="0">
                <a:solidFill>
                  <a:schemeClr val="tx1"/>
                </a:solidFill>
                <a:latin typeface="Arial" panose="020B0604020202020204" pitchFamily="34" charset="0"/>
                <a:cs typeface="Arial" panose="020B0604020202020204" pitchFamily="34" charset="0"/>
              </a:rPr>
              <a:t>English and/or maths</a:t>
            </a:r>
            <a:r>
              <a:rPr lang="en-GB" sz="2400" b="0" dirty="0" smtClean="0">
                <a:solidFill>
                  <a:schemeClr val="tx1"/>
                </a:solidFill>
                <a:latin typeface="Arial" panose="020B0604020202020204" pitchFamily="34" charset="0"/>
                <a:cs typeface="Arial" panose="020B0604020202020204" pitchFamily="34" charset="0"/>
              </a:rPr>
              <a:t> or qualifications, for instance Functional Skills, that lead towards this level, unless already </a:t>
            </a:r>
            <a:r>
              <a:rPr lang="en-GB" sz="2400" b="0" smtClean="0">
                <a:solidFill>
                  <a:schemeClr val="tx1"/>
                </a:solidFill>
                <a:latin typeface="Arial" panose="020B0604020202020204" pitchFamily="34" charset="0"/>
                <a:cs typeface="Arial" panose="020B0604020202020204" pitchFamily="34" charset="0"/>
              </a:rPr>
              <a:t>achieved </a:t>
            </a:r>
            <a:r>
              <a:rPr lang="en-GB" sz="2400" i="1" smtClean="0">
                <a:latin typeface="Arial" panose="020B0604020202020204" pitchFamily="34" charset="0"/>
                <a:cs typeface="Arial" panose="020B0604020202020204" pitchFamily="34" charset="0"/>
              </a:rPr>
              <a:t>‘</a:t>
            </a: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89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79094"/>
            <a:ext cx="3278708" cy="413602"/>
          </a:xfrm>
        </p:spPr>
        <p:txBody>
          <a:bodyPr/>
          <a:lstStyle/>
          <a:p>
            <a:pPr>
              <a:defRPr/>
            </a:pPr>
            <a:r>
              <a:rPr lang="en-GB" sz="2000" dirty="0" smtClean="0">
                <a:latin typeface="Arial" panose="020B0604020202020204" pitchFamily="34" charset="0"/>
                <a:cs typeface="Arial" panose="020B0604020202020204" pitchFamily="34" charset="0"/>
              </a:rPr>
              <a:t>16-19 performance tables</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1560" y="1268760"/>
            <a:ext cx="8440737" cy="4968552"/>
          </a:xfrm>
        </p:spPr>
        <p:txBody>
          <a:bodyPr/>
          <a:lstStyle/>
          <a:p>
            <a:pPr>
              <a:defRPr/>
            </a:pPr>
            <a:r>
              <a:rPr lang="en-GB" sz="2400" b="0" dirty="0" smtClean="0">
                <a:solidFill>
                  <a:schemeClr val="tx1"/>
                </a:solidFill>
                <a:latin typeface="Arial" panose="020B0604020202020204" pitchFamily="34" charset="0"/>
                <a:cs typeface="Arial" panose="020B0604020202020204" pitchFamily="34" charset="0"/>
              </a:rPr>
              <a:t>Only recognised Level 3 vocational qualifications are</a:t>
            </a:r>
          </a:p>
          <a:p>
            <a:pPr marL="0" indent="0"/>
            <a:r>
              <a:rPr lang="en-GB" sz="2400" b="0" dirty="0" smtClean="0">
                <a:solidFill>
                  <a:schemeClr val="tx1"/>
                </a:solidFill>
                <a:latin typeface="Arial" panose="020B0604020202020204" pitchFamily="34" charset="0"/>
                <a:cs typeface="Arial" panose="020B0604020202020204" pitchFamily="34" charset="0"/>
              </a:rPr>
              <a:t>Applied General Qualifications </a:t>
            </a:r>
          </a:p>
          <a:p>
            <a:pPr marL="0" indent="0"/>
            <a:r>
              <a:rPr lang="en-GB" sz="2000" i="1" dirty="0" smtClean="0">
                <a:solidFill>
                  <a:schemeClr val="tx1"/>
                </a:solidFill>
                <a:latin typeface="Arial" panose="020B0604020202020204" pitchFamily="34" charset="0"/>
                <a:cs typeface="Arial" panose="020B0604020202020204" pitchFamily="34" charset="0"/>
              </a:rPr>
              <a:t>provide broad study of a vocational area rather than a single occupation, for example applied science, business </a:t>
            </a:r>
          </a:p>
          <a:p>
            <a:pPr marL="0" indent="0"/>
            <a:r>
              <a:rPr lang="en-GB" sz="2400" b="0" dirty="0" smtClean="0">
                <a:solidFill>
                  <a:schemeClr val="tx1"/>
                </a:solidFill>
                <a:latin typeface="Arial" panose="020B0604020202020204" pitchFamily="34" charset="0"/>
                <a:cs typeface="Arial" panose="020B0604020202020204" pitchFamily="34" charset="0"/>
              </a:rPr>
              <a:t>Tech Level Qualifications</a:t>
            </a:r>
          </a:p>
          <a:p>
            <a:pPr marL="0" indent="0"/>
            <a:r>
              <a:rPr lang="en-GB" sz="2000" i="1" dirty="0" smtClean="0">
                <a:solidFill>
                  <a:schemeClr val="tx1"/>
                </a:solidFill>
                <a:latin typeface="Arial" panose="020B0604020202020204" pitchFamily="34" charset="0"/>
                <a:cs typeface="Arial" panose="020B0604020202020204" pitchFamily="34" charset="0"/>
              </a:rPr>
              <a:t>equip students with specialist </a:t>
            </a:r>
            <a:r>
              <a:rPr lang="en-GB" sz="2000" i="1" dirty="0">
                <a:solidFill>
                  <a:schemeClr val="tx1"/>
                </a:solidFill>
                <a:latin typeface="Arial" panose="020B0604020202020204" pitchFamily="34" charset="0"/>
                <a:cs typeface="Arial" panose="020B0604020202020204" pitchFamily="34" charset="0"/>
              </a:rPr>
              <a:t>skills and knowledge, and enable entry to higher study, employment or an Apprenticeship in a specific </a:t>
            </a:r>
            <a:r>
              <a:rPr lang="en-GB" sz="2000" i="1">
                <a:solidFill>
                  <a:schemeClr val="tx1"/>
                </a:solidFill>
                <a:latin typeface="Arial" panose="020B0604020202020204" pitchFamily="34" charset="0"/>
                <a:cs typeface="Arial" panose="020B0604020202020204" pitchFamily="34" charset="0"/>
              </a:rPr>
              <a:t>occupation </a:t>
            </a:r>
            <a:r>
              <a:rPr lang="en-GB" sz="2000" i="1" smtClean="0">
                <a:solidFill>
                  <a:schemeClr val="tx1"/>
                </a:solidFill>
                <a:latin typeface="Arial" panose="020B0604020202020204" pitchFamily="34" charset="0"/>
                <a:cs typeface="Arial" panose="020B0604020202020204" pitchFamily="34" charset="0"/>
              </a:rPr>
              <a:t>(or sometimes occupational sector)</a:t>
            </a:r>
            <a:endParaRPr lang="en-GB" sz="2000" i="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06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26723"/>
            <a:ext cx="6303044" cy="590349"/>
          </a:xfrm>
        </p:spPr>
        <p:txBody>
          <a:bodyPr/>
          <a:lstStyle/>
          <a:p>
            <a:pPr>
              <a:defRPr/>
            </a:pPr>
            <a:r>
              <a:rPr lang="en-GB" sz="2000" dirty="0" smtClean="0">
                <a:latin typeface="Arial" panose="020B0604020202020204" pitchFamily="34" charset="0"/>
                <a:cs typeface="Arial" panose="020B0604020202020204" pitchFamily="34" charset="0"/>
              </a:rPr>
              <a:t>14-19 </a:t>
            </a:r>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erformance tables – criteria for inclusion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(“tough new characteristics”) include: </a:t>
            </a:r>
            <a:endParaRPr lang="en-GB" dirty="0"/>
          </a:p>
        </p:txBody>
      </p:sp>
      <p:sp>
        <p:nvSpPr>
          <p:cNvPr id="3" name="Content Placeholder 2"/>
          <p:cNvSpPr>
            <a:spLocks noGrp="1"/>
          </p:cNvSpPr>
          <p:nvPr>
            <p:ph idx="1"/>
          </p:nvPr>
        </p:nvSpPr>
        <p:spPr>
          <a:xfrm>
            <a:off x="333374" y="1196752"/>
            <a:ext cx="8631113" cy="5229448"/>
          </a:xfrm>
        </p:spPr>
        <p:txBody>
          <a:bodyPr/>
          <a:lstStyle/>
          <a:p>
            <a:pPr>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Substantial size </a:t>
            </a:r>
          </a:p>
          <a:p>
            <a:pPr>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Purpose - </a:t>
            </a:r>
            <a:r>
              <a:rPr lang="en-GB" sz="2400" i="1" dirty="0" smtClean="0">
                <a:solidFill>
                  <a:schemeClr val="tx1"/>
                </a:solidFill>
                <a:latin typeface="Arial" panose="020B0604020202020204" pitchFamily="34" charset="0"/>
                <a:cs typeface="Arial" panose="020B0604020202020204" pitchFamily="34" charset="0"/>
              </a:rPr>
              <a:t>e</a:t>
            </a:r>
            <a:r>
              <a:rPr lang="en-GB" sz="2400" b="0" i="1" dirty="0" smtClean="0">
                <a:solidFill>
                  <a:schemeClr val="tx1"/>
                </a:solidFill>
                <a:latin typeface="Arial" panose="020B0604020202020204" pitchFamily="34" charset="0"/>
                <a:cs typeface="Arial" panose="020B0604020202020204" pitchFamily="34" charset="0"/>
              </a:rPr>
              <a:t>xplicit statement of where it leads (specific job roles, specific HE courses)</a:t>
            </a:r>
            <a:endParaRPr lang="en-GB" sz="2400" i="1"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400" smtClean="0">
                <a:solidFill>
                  <a:schemeClr val="tx1"/>
                </a:solidFill>
                <a:latin typeface="Arial" panose="020B0604020202020204" pitchFamily="34" charset="0"/>
                <a:cs typeface="Arial" panose="020B0604020202020204" pitchFamily="34" charset="0"/>
              </a:rPr>
              <a:t>Recognition - </a:t>
            </a:r>
            <a:r>
              <a:rPr lang="en-GB" sz="2400" i="1" smtClean="0">
                <a:solidFill>
                  <a:schemeClr val="tx1"/>
                </a:solidFill>
                <a:latin typeface="Arial" panose="020B0604020202020204" pitchFamily="34" charset="0"/>
                <a:cs typeface="Arial" panose="020B0604020202020204" pitchFamily="34" charset="0"/>
              </a:rPr>
              <a:t>l</a:t>
            </a:r>
            <a:r>
              <a:rPr lang="en-GB" sz="2400" b="0" i="1" smtClean="0">
                <a:solidFill>
                  <a:schemeClr val="tx1"/>
                </a:solidFill>
                <a:latin typeface="Arial" panose="020B0604020202020204" pitchFamily="34" charset="0"/>
                <a:cs typeface="Arial" panose="020B0604020202020204" pitchFamily="34" charset="0"/>
              </a:rPr>
              <a:t>etters </a:t>
            </a:r>
            <a:r>
              <a:rPr lang="en-GB" sz="2400" b="0" i="1" dirty="0" smtClean="0">
                <a:solidFill>
                  <a:schemeClr val="tx1"/>
                </a:solidFill>
                <a:latin typeface="Arial" panose="020B0604020202020204" pitchFamily="34" charset="0"/>
                <a:cs typeface="Arial" panose="020B0604020202020204" pitchFamily="34" charset="0"/>
              </a:rPr>
              <a:t>of recognition from trade associations, employers, HE as appropriate</a:t>
            </a:r>
          </a:p>
          <a:p>
            <a:pPr marL="342900" lvl="1" indent="-342900">
              <a:spcAft>
                <a:spcPct val="20000"/>
              </a:spcAft>
              <a:buClrTx/>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G</a:t>
            </a:r>
            <a:r>
              <a:rPr lang="en-GB" sz="2400" dirty="0" smtClean="0">
                <a:solidFill>
                  <a:schemeClr val="tx1"/>
                </a:solidFill>
              </a:rPr>
              <a:t>rading                                                                      </a:t>
            </a:r>
            <a:endParaRPr lang="en-GB" sz="2400" dirty="0">
              <a:solidFill>
                <a:schemeClr val="tx1"/>
              </a:solidFill>
            </a:endParaRPr>
          </a:p>
          <a:p>
            <a:pPr marL="342900" lvl="1" indent="-342900">
              <a:spcAft>
                <a:spcPct val="20000"/>
              </a:spcAft>
              <a:buClrTx/>
              <a:buFont typeface="Arial" panose="020B0604020202020204" pitchFamily="34" charset="0"/>
              <a:buChar char="•"/>
              <a:defRPr/>
            </a:pPr>
            <a:r>
              <a:rPr lang="en-GB" sz="2400" smtClean="0">
                <a:solidFill>
                  <a:schemeClr val="tx1"/>
                </a:solidFill>
              </a:rPr>
              <a:t>“Significant</a:t>
            </a:r>
            <a:r>
              <a:rPr lang="en-GB" sz="2400" dirty="0">
                <a:solidFill>
                  <a:schemeClr val="tx1"/>
                </a:solidFill>
              </a:rPr>
              <a:t>” synoptic and external assessment </a:t>
            </a:r>
          </a:p>
          <a:p>
            <a:pPr marL="285750" indent="-285750">
              <a:buFont typeface="Arial" panose="020B0604020202020204" pitchFamily="34" charset="0"/>
              <a:buChar char="•"/>
              <a:defRPr/>
            </a:pPr>
            <a:r>
              <a:rPr lang="en-GB" sz="2400" smtClean="0">
                <a:solidFill>
                  <a:schemeClr val="tx1"/>
                </a:solidFill>
                <a:latin typeface="Arial" panose="020B0604020202020204" pitchFamily="34" charset="0"/>
                <a:cs typeface="Arial" panose="020B0604020202020204" pitchFamily="34" charset="0"/>
              </a:rPr>
              <a:t>No </a:t>
            </a:r>
            <a:r>
              <a:rPr lang="en-GB" sz="2400" dirty="0">
                <a:solidFill>
                  <a:schemeClr val="tx1"/>
                </a:solidFill>
                <a:latin typeface="Arial" panose="020B0604020202020204" pitchFamily="34" charset="0"/>
                <a:cs typeface="Arial" panose="020B0604020202020204" pitchFamily="34" charset="0"/>
              </a:rPr>
              <a:t>more than one retake and a different task</a:t>
            </a:r>
          </a:p>
          <a:p>
            <a:pPr marL="285750" indent="-285750">
              <a:buFont typeface="Arial" panose="020B0604020202020204" pitchFamily="34" charset="0"/>
              <a:buChar char="•"/>
              <a:defRPr/>
            </a:pPr>
            <a:r>
              <a:rPr lang="en-GB" sz="2400" smtClean="0">
                <a:solidFill>
                  <a:schemeClr val="tx1"/>
                </a:solidFill>
                <a:latin typeface="Arial" panose="020B0604020202020204" pitchFamily="34" charset="0"/>
                <a:cs typeface="Arial" panose="020B0604020202020204" pitchFamily="34" charset="0"/>
              </a:rPr>
              <a:t>Employer </a:t>
            </a:r>
            <a:r>
              <a:rPr lang="en-GB" sz="2400" dirty="0">
                <a:solidFill>
                  <a:schemeClr val="tx1"/>
                </a:solidFill>
                <a:latin typeface="Arial" panose="020B0604020202020204" pitchFamily="34" charset="0"/>
                <a:cs typeface="Arial" panose="020B0604020202020204" pitchFamily="34" charset="0"/>
              </a:rPr>
              <a:t>involvement must be demonstrated for </a:t>
            </a:r>
            <a:r>
              <a:rPr lang="en-GB" sz="2400" i="1" dirty="0">
                <a:solidFill>
                  <a:schemeClr val="tx1"/>
                </a:solidFill>
                <a:latin typeface="Arial" panose="020B0604020202020204" pitchFamily="34" charset="0"/>
                <a:cs typeface="Arial" panose="020B0604020202020204" pitchFamily="34" charset="0"/>
              </a:rPr>
              <a:t>all</a:t>
            </a:r>
            <a:r>
              <a:rPr lang="en-GB" sz="2400" dirty="0">
                <a:solidFill>
                  <a:schemeClr val="tx1"/>
                </a:solidFill>
                <a:latin typeface="Arial" panose="020B0604020202020204" pitchFamily="34" charset="0"/>
                <a:cs typeface="Arial" panose="020B0604020202020204" pitchFamily="34" charset="0"/>
              </a:rPr>
              <a:t> learners </a:t>
            </a:r>
            <a:r>
              <a:rPr lang="en-GB" sz="2400">
                <a:solidFill>
                  <a:schemeClr val="tx1"/>
                </a:solidFill>
                <a:latin typeface="Arial" panose="020B0604020202020204" pitchFamily="34" charset="0"/>
                <a:cs typeface="Arial" panose="020B0604020202020204" pitchFamily="34" charset="0"/>
              </a:rPr>
              <a:t>before </a:t>
            </a:r>
            <a:r>
              <a:rPr lang="en-GB" sz="2400" smtClean="0">
                <a:solidFill>
                  <a:schemeClr val="tx1"/>
                </a:solidFill>
                <a:latin typeface="Arial" panose="020B0604020202020204" pitchFamily="34" charset="0"/>
                <a:cs typeface="Arial" panose="020B0604020202020204" pitchFamily="34" charset="0"/>
              </a:rPr>
              <a:t>certification for </a:t>
            </a:r>
            <a:r>
              <a:rPr lang="en-GB" sz="2400">
                <a:solidFill>
                  <a:schemeClr val="tx1"/>
                </a:solidFill>
                <a:latin typeface="Arial" panose="020B0604020202020204" pitchFamily="34" charset="0"/>
                <a:cs typeface="Arial" panose="020B0604020202020204" pitchFamily="34" charset="0"/>
              </a:rPr>
              <a:t>Tech Level </a:t>
            </a:r>
            <a:r>
              <a:rPr lang="en-GB" sz="2400" smtClean="0">
                <a:solidFill>
                  <a:schemeClr val="tx1"/>
                </a:solidFill>
                <a:latin typeface="Arial" panose="020B0604020202020204" pitchFamily="34" charset="0"/>
                <a:cs typeface="Arial" panose="020B0604020202020204" pitchFamily="34" charset="0"/>
              </a:rPr>
              <a:t>Qualifications</a:t>
            </a:r>
            <a:endParaRPr lang="en-GB" sz="2000" i="1" dirty="0" smtClean="0">
              <a:solidFill>
                <a:schemeClr val="tx1"/>
              </a:solidFill>
              <a:latin typeface="Arial" panose="020B0604020202020204" pitchFamily="34" charset="0"/>
              <a:cs typeface="Arial" panose="020B0604020202020204" pitchFamily="34" charset="0"/>
            </a:endParaRPr>
          </a:p>
          <a:p>
            <a:pPr marL="88900" indent="-88900">
              <a:defRPr/>
            </a:pPr>
            <a:endParaRPr lang="en-GB" sz="2400" b="0" dirty="0" smtClean="0">
              <a:solidFill>
                <a:schemeClr val="tx1"/>
              </a:solidFill>
              <a:latin typeface="Arial" panose="020B0604020202020204" pitchFamily="34" charset="0"/>
              <a:cs typeface="Arial" panose="020B0604020202020204" pitchFamily="34" charset="0"/>
            </a:endParaRPr>
          </a:p>
          <a:p>
            <a:pPr>
              <a:defRPr/>
            </a:pPr>
            <a:endParaRPr lang="en-GB"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47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107504" y="1010397"/>
            <a:ext cx="8228809" cy="1905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 name="Table 1"/>
          <p:cNvGraphicFramePr>
            <a:graphicFrameLocks noGrp="1"/>
          </p:cNvGraphicFramePr>
          <p:nvPr>
            <p:extLst/>
          </p:nvPr>
        </p:nvGraphicFramePr>
        <p:xfrm>
          <a:off x="5220072" y="4063813"/>
          <a:ext cx="3744416" cy="2622017"/>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0000"/>
                    </a:ext>
                  </a:extLst>
                </a:gridCol>
              </a:tblGrid>
              <a:tr h="336017">
                <a:tc>
                  <a:txBody>
                    <a:bodyPr/>
                    <a:lstStyle/>
                    <a:p>
                      <a:pPr algn="ctr"/>
                      <a:r>
                        <a:rPr lang="en-GB" sz="1600" b="0" dirty="0" smtClean="0">
                          <a:latin typeface="Arial" panose="020B0604020202020204" pitchFamily="34" charset="0"/>
                          <a:cs typeface="Arial" panose="020B0604020202020204" pitchFamily="34" charset="0"/>
                        </a:rPr>
                        <a:t>Launch timetable</a:t>
                      </a:r>
                      <a:endParaRPr lang="en-GB" sz="1600" b="0" dirty="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212410">
                <a:tc>
                  <a:txBody>
                    <a:bodyPr/>
                    <a:lstStyle/>
                    <a:p>
                      <a:pPr marL="0" indent="0" algn="l">
                        <a:buFont typeface="Arial" panose="020B0604020202020204" pitchFamily="34" charset="0"/>
                        <a:buNone/>
                      </a:pPr>
                      <a:r>
                        <a:rPr lang="en-GB" sz="1600" b="1" dirty="0" smtClean="0">
                          <a:latin typeface="Arial" panose="020B0604020202020204" pitchFamily="34" charset="0"/>
                          <a:cs typeface="Arial" panose="020B0604020202020204" pitchFamily="34" charset="0"/>
                        </a:rPr>
                        <a:t>Pilot 2014 onwards…</a:t>
                      </a:r>
                    </a:p>
                    <a:p>
                      <a:pPr marL="0" indent="0" algn="l">
                        <a:buFont typeface="Arial" panose="020B0604020202020204" pitchFamily="34" charset="0"/>
                        <a:buNone/>
                      </a:pPr>
                      <a:r>
                        <a:rPr lang="en-GB" sz="1600" dirty="0" smtClean="0">
                          <a:latin typeface="Arial" panose="020B0604020202020204" pitchFamily="34" charset="0"/>
                          <a:cs typeface="Arial" panose="020B0604020202020204" pitchFamily="34" charset="0"/>
                        </a:rPr>
                        <a:t>Early Years; Engineering; Digital/IT; </a:t>
                      </a:r>
                      <a:r>
                        <a:rPr lang="en-GB" sz="1600" baseline="0" dirty="0" smtClean="0">
                          <a:latin typeface="Arial" panose="020B0604020202020204" pitchFamily="34" charset="0"/>
                          <a:cs typeface="Arial" panose="020B0604020202020204" pitchFamily="34" charset="0"/>
                        </a:rPr>
                        <a:t>Construction</a:t>
                      </a:r>
                    </a:p>
                    <a:p>
                      <a:pPr marL="0" indent="0" algn="l">
                        <a:buFont typeface="Arial" panose="020B0604020202020204" pitchFamily="34" charset="0"/>
                        <a:buNone/>
                      </a:pPr>
                      <a:r>
                        <a:rPr lang="en-GB" sz="1600" b="1" baseline="0" dirty="0" smtClean="0">
                          <a:latin typeface="Arial" panose="020B0604020202020204" pitchFamily="34" charset="0"/>
                          <a:cs typeface="Arial" panose="020B0604020202020204" pitchFamily="34" charset="0"/>
                        </a:rPr>
                        <a:t>Pilot 2016 onwards…includes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latin typeface="Arial" panose="020B0604020202020204" pitchFamily="34" charset="0"/>
                          <a:cs typeface="Arial" panose="020B0604020202020204" pitchFamily="34" charset="0"/>
                        </a:rPr>
                        <a:t>Building services; Business;</a:t>
                      </a:r>
                      <a:r>
                        <a:rPr lang="en-GB" sz="1600" baseline="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Hair/Beauty; Health</a:t>
                      </a:r>
                      <a:r>
                        <a:rPr lang="en-GB" sz="1600" baseline="0" dirty="0" smtClean="0">
                          <a:latin typeface="Arial" panose="020B0604020202020204" pitchFamily="34" charset="0"/>
                          <a:cs typeface="Arial" panose="020B0604020202020204" pitchFamily="34" charset="0"/>
                        </a:rPr>
                        <a:t> and Social Care; Hospitality/Catering; Land based; </a:t>
                      </a:r>
                      <a:r>
                        <a:rPr lang="en-GB" sz="1600" dirty="0" smtClean="0">
                          <a:latin typeface="Arial" panose="020B0604020202020204" pitchFamily="34" charset="0"/>
                          <a:cs typeface="Arial" panose="020B0604020202020204" pitchFamily="34" charset="0"/>
                        </a:rPr>
                        <a:t>Performing</a:t>
                      </a:r>
                      <a:r>
                        <a:rPr lang="en-GB" sz="1600" baseline="0" dirty="0" smtClean="0">
                          <a:latin typeface="Arial" panose="020B0604020202020204" pitchFamily="34" charset="0"/>
                          <a:cs typeface="Arial" panose="020B0604020202020204" pitchFamily="34" charset="0"/>
                        </a:rPr>
                        <a:t> Arts; Sport; Transport; Travel; Art, design, creative and media</a:t>
                      </a:r>
                      <a:endParaRPr lang="en-GB" sz="1600" dirty="0" smtClean="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nvPr>
        </p:nvGraphicFramePr>
        <p:xfrm>
          <a:off x="251521" y="1203131"/>
          <a:ext cx="1800199" cy="286512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tblGrid>
              <a:tr h="5663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600" b="0" dirty="0" smtClean="0">
                          <a:latin typeface="Arial" panose="020B0604020202020204" pitchFamily="34" charset="0"/>
                          <a:cs typeface="Arial" panose="020B0604020202020204" pitchFamily="34" charset="0"/>
                        </a:rPr>
                        <a:t>Direct line of sight to work</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235585">
                <a:tc>
                  <a:txBody>
                    <a:bodyPr/>
                    <a:lstStyle/>
                    <a:p>
                      <a:pPr marL="171450" indent="-171450" algn="l">
                        <a:buFont typeface="Arial" panose="020B0604020202020204" pitchFamily="34" charset="0"/>
                        <a:buChar char="•"/>
                      </a:pPr>
                      <a:r>
                        <a:rPr lang="en-GB" sz="1600" dirty="0" smtClean="0">
                          <a:latin typeface="Arial" panose="020B0604020202020204" pitchFamily="34" charset="0"/>
                          <a:cs typeface="Arial" panose="020B0604020202020204" pitchFamily="34" charset="0"/>
                        </a:rPr>
                        <a:t>Work placement</a:t>
                      </a:r>
                    </a:p>
                    <a:p>
                      <a:pPr marL="171450" indent="-1714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Industry practitioner</a:t>
                      </a:r>
                      <a:r>
                        <a:rPr lang="en-GB" sz="1600" baseline="0" dirty="0" smtClean="0">
                          <a:latin typeface="Arial" panose="020B0604020202020204" pitchFamily="34" charset="0"/>
                          <a:cs typeface="Arial" panose="020B0604020202020204" pitchFamily="34" charset="0"/>
                        </a:rPr>
                        <a:t> input to standards and assessment</a:t>
                      </a:r>
                      <a:endParaRPr lang="en-GB" sz="16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Online mentoring</a:t>
                      </a:r>
                      <a:endParaRPr lang="en-GB" sz="1200" dirty="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Title 6"/>
          <p:cNvSpPr txBox="1">
            <a:spLocks/>
          </p:cNvSpPr>
          <p:nvPr/>
        </p:nvSpPr>
        <p:spPr bwMode="auto">
          <a:xfrm>
            <a:off x="353216" y="260648"/>
            <a:ext cx="6523040" cy="57606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2000" tIns="36000" rIns="72000" bIns="0" numCol="1" anchor="ctr" anchorCtr="0" compatLnSpc="1">
            <a:prstTxWarp prst="textNoShape">
              <a:avLst/>
            </a:prstTxWarp>
            <a:normAutofit/>
          </a:bodyPr>
          <a:lstStyle>
            <a:lvl1pPr algn="l" rtl="0" eaLnBrk="0" fontAlgn="base" hangingPunct="0">
              <a:lnSpc>
                <a:spcPct val="90000"/>
              </a:lnSpc>
              <a:spcBef>
                <a:spcPct val="0"/>
              </a:spcBef>
              <a:spcAft>
                <a:spcPct val="0"/>
              </a:spcAft>
              <a:defRPr sz="2200">
                <a:solidFill>
                  <a:schemeClr val="bg1"/>
                </a:solidFill>
                <a:latin typeface="+mj-lt"/>
                <a:ea typeface="+mj-ea"/>
                <a:cs typeface="+mj-cs"/>
              </a:defRPr>
            </a:lvl1pPr>
            <a:lvl2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2pPr>
            <a:lvl3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3pPr>
            <a:lvl4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4pPr>
            <a:lvl5pPr algn="l" rtl="0" eaLnBrk="0" fontAlgn="base" hangingPunct="0">
              <a:lnSpc>
                <a:spcPct val="90000"/>
              </a:lnSpc>
              <a:spcBef>
                <a:spcPct val="0"/>
              </a:spcBef>
              <a:spcAft>
                <a:spcPct val="0"/>
              </a:spcAft>
              <a:defRPr sz="2200">
                <a:solidFill>
                  <a:schemeClr val="bg1"/>
                </a:solidFill>
                <a:latin typeface="Arial Black" pitchFamily="34" charset="0"/>
                <a:cs typeface="Arial" pitchFamily="34" charset="0"/>
              </a:defRPr>
            </a:lvl5pPr>
            <a:lvl6pPr marL="457200" algn="l" rtl="0" fontAlgn="base">
              <a:lnSpc>
                <a:spcPct val="90000"/>
              </a:lnSpc>
              <a:spcBef>
                <a:spcPct val="0"/>
              </a:spcBef>
              <a:spcAft>
                <a:spcPct val="0"/>
              </a:spcAft>
              <a:defRPr sz="2200">
                <a:solidFill>
                  <a:schemeClr val="bg1"/>
                </a:solidFill>
                <a:latin typeface="Arial Black" pitchFamily="34" charset="0"/>
                <a:cs typeface="Arial" pitchFamily="34" charset="0"/>
              </a:defRPr>
            </a:lvl6pPr>
            <a:lvl7pPr marL="914400" algn="l" rtl="0" fontAlgn="base">
              <a:lnSpc>
                <a:spcPct val="90000"/>
              </a:lnSpc>
              <a:spcBef>
                <a:spcPct val="0"/>
              </a:spcBef>
              <a:spcAft>
                <a:spcPct val="0"/>
              </a:spcAft>
              <a:defRPr sz="2200">
                <a:solidFill>
                  <a:schemeClr val="bg1"/>
                </a:solidFill>
                <a:latin typeface="Arial Black" pitchFamily="34" charset="0"/>
                <a:cs typeface="Arial" pitchFamily="34" charset="0"/>
              </a:defRPr>
            </a:lvl7pPr>
            <a:lvl8pPr marL="1371600" algn="l" rtl="0" fontAlgn="base">
              <a:lnSpc>
                <a:spcPct val="90000"/>
              </a:lnSpc>
              <a:spcBef>
                <a:spcPct val="0"/>
              </a:spcBef>
              <a:spcAft>
                <a:spcPct val="0"/>
              </a:spcAft>
              <a:defRPr sz="2200">
                <a:solidFill>
                  <a:schemeClr val="bg1"/>
                </a:solidFill>
                <a:latin typeface="Arial Black" pitchFamily="34" charset="0"/>
                <a:cs typeface="Arial" pitchFamily="34" charset="0"/>
              </a:defRPr>
            </a:lvl8pPr>
            <a:lvl9pPr marL="1828800" algn="l" rtl="0" fontAlgn="base">
              <a:lnSpc>
                <a:spcPct val="90000"/>
              </a:lnSpc>
              <a:spcBef>
                <a:spcPct val="0"/>
              </a:spcBef>
              <a:spcAft>
                <a:spcPct val="0"/>
              </a:spcAft>
              <a:defRPr sz="2200">
                <a:solidFill>
                  <a:schemeClr val="bg1"/>
                </a:solidFill>
                <a:latin typeface="Arial Black" pitchFamily="34" charset="0"/>
                <a:cs typeface="Arial" pitchFamily="34" charset="0"/>
              </a:defRPr>
            </a:lvl9pPr>
          </a:lstStyle>
          <a:p>
            <a:r>
              <a:rPr lang="en-GB" altLang="en-US" sz="2000" smtClean="0">
                <a:solidFill>
                  <a:prstClr val="white"/>
                </a:solidFill>
                <a:latin typeface="Arial" panose="020B0604020202020204" pitchFamily="34" charset="0"/>
                <a:cs typeface="Arial" panose="020B0604020202020204" pitchFamily="34" charset="0"/>
              </a:rPr>
              <a:t>Baccalaureate approaches </a:t>
            </a:r>
            <a:r>
              <a:rPr lang="en-GB" altLang="en-US" sz="2000" dirty="0" smtClean="0">
                <a:solidFill>
                  <a:prstClr val="white"/>
                </a:solidFill>
                <a:latin typeface="Arial" panose="020B0604020202020204" pitchFamily="34" charset="0"/>
                <a:cs typeface="Arial" panose="020B0604020202020204" pitchFamily="34" charset="0"/>
              </a:rPr>
              <a:t>from City &amp; Guilds…</a:t>
            </a:r>
            <a:endParaRPr lang="en-GB" altLang="en-US" sz="2000" dirty="0">
              <a:solidFill>
                <a:prstClr val="white"/>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3"/>
          <a:srcRect l="52090" t="21443" r="25672" b="39420"/>
          <a:stretch/>
        </p:blipFill>
        <p:spPr>
          <a:xfrm>
            <a:off x="6156176" y="1203132"/>
            <a:ext cx="2775229" cy="2620391"/>
          </a:xfrm>
          <a:prstGeom prst="ellipse">
            <a:avLst/>
          </a:prstGeom>
        </p:spPr>
      </p:pic>
      <p:sp>
        <p:nvSpPr>
          <p:cNvPr id="13" name="Rounded Rectangle 12"/>
          <p:cNvSpPr/>
          <p:nvPr/>
        </p:nvSpPr>
        <p:spPr bwMode="auto">
          <a:xfrm>
            <a:off x="251520" y="4293095"/>
            <a:ext cx="2520280" cy="2312039"/>
          </a:xfrm>
          <a:prstGeom prst="roundRect">
            <a:avLst>
              <a:gd name="adj" fmla="val 8134"/>
            </a:avLst>
          </a:prstGeom>
          <a:solidFill>
            <a:srgbClr val="FFFFFF"/>
          </a:solidFill>
          <a:ln w="25400" cap="flat" cmpd="sng" algn="ctr">
            <a:solidFill>
              <a:srgbClr val="3E9736"/>
            </a:solidFill>
            <a:prstDash val="solid"/>
            <a:round/>
            <a:headEnd type="none" w="med" len="med"/>
            <a:tailEnd type="triangle" w="lg" len="med"/>
          </a:ln>
          <a:effectLst/>
          <a:extLst/>
        </p:spPr>
        <p:txBody>
          <a:bodyPr vert="horz" wrap="square" lIns="91440" tIns="36000" rIns="91440" bIns="3600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tab pos="457200" algn="l"/>
              </a:tabLst>
              <a:defRPr/>
            </a:pPr>
            <a:r>
              <a:rPr lang="en-GB" sz="1300" b="1" kern="0" dirty="0" smtClean="0">
                <a:solidFill>
                  <a:srgbClr val="3E9736"/>
                </a:solidFill>
                <a:latin typeface="Arial Black"/>
                <a:ea typeface="Times New Roman"/>
                <a:cs typeface="Arial"/>
              </a:rPr>
              <a:t>SEVEN KEY WORKPLACE SKILLS:</a:t>
            </a:r>
            <a:r>
              <a:rPr kumimoji="0" lang="en-GB" sz="1300" b="1" i="0" u="none" strike="noStrike" kern="0" cap="none" spc="0" normalizeH="0" baseline="0" noProof="0" dirty="0" smtClean="0">
                <a:ln>
                  <a:noFill/>
                </a:ln>
                <a:solidFill>
                  <a:srgbClr val="000000"/>
                </a:solidFill>
                <a:effectLst/>
                <a:uLnTx/>
                <a:uFillTx/>
                <a:latin typeface="Arial"/>
                <a:ea typeface="Times New Roman"/>
                <a:cs typeface="Arial"/>
              </a:rPr>
              <a:t/>
            </a:r>
            <a:br>
              <a:rPr kumimoji="0" lang="en-GB" sz="1300" b="1" i="0" u="none" strike="noStrike" kern="0" cap="none" spc="0" normalizeH="0" baseline="0" noProof="0" dirty="0" smtClean="0">
                <a:ln>
                  <a:noFill/>
                </a:ln>
                <a:solidFill>
                  <a:srgbClr val="000000"/>
                </a:solidFill>
                <a:effectLst/>
                <a:uLnTx/>
                <a:uFillTx/>
                <a:latin typeface="Arial"/>
                <a:ea typeface="Times New Roman"/>
                <a:cs typeface="Arial"/>
              </a:rPr>
            </a:br>
            <a:r>
              <a:rPr kumimoji="0" lang="en-GB" sz="1600" i="0" u="none" strike="noStrike" kern="0" cap="none" spc="0" normalizeH="0" baseline="0" noProof="0" smtClean="0">
                <a:ln>
                  <a:noFill/>
                </a:ln>
                <a:solidFill>
                  <a:srgbClr val="000000"/>
                </a:solidFill>
                <a:effectLst/>
                <a:uLnTx/>
                <a:uFillTx/>
                <a:latin typeface="Arial" panose="020B0604020202020204" pitchFamily="34" charset="0"/>
                <a:ea typeface="Times New Roman"/>
                <a:cs typeface="Arial" panose="020B0604020202020204" pitchFamily="34" charset="0"/>
              </a:rPr>
              <a:t>Communication </a:t>
            </a:r>
          </a:p>
          <a:p>
            <a:pPr marL="0" marR="0" lvl="0" indent="0" defTabSz="914400" eaLnBrk="1" fontAlgn="auto" latinLnBrk="0" hangingPunct="1">
              <a:lnSpc>
                <a:spcPct val="100000"/>
              </a:lnSpc>
              <a:spcBef>
                <a:spcPts val="0"/>
              </a:spcBef>
              <a:spcAft>
                <a:spcPts val="0"/>
              </a:spcAft>
              <a:buClrTx/>
              <a:buSzTx/>
              <a:buFontTx/>
              <a:buNone/>
              <a:tabLst>
                <a:tab pos="457200" algn="l"/>
              </a:tabLst>
              <a:defRPr/>
            </a:pPr>
            <a:r>
              <a:rPr kumimoji="0" lang="en-GB" sz="1600" i="0" u="none" strike="noStrike" kern="0" cap="none" spc="0" normalizeH="0" baseline="0" noProof="0" smtClean="0">
                <a:ln>
                  <a:noFill/>
                </a:ln>
                <a:solidFill>
                  <a:srgbClr val="000000"/>
                </a:solidFill>
                <a:effectLst/>
                <a:uLnTx/>
                <a:uFillTx/>
                <a:latin typeface="Arial" panose="020B0604020202020204" pitchFamily="34" charset="0"/>
                <a:ea typeface="Times New Roman"/>
                <a:cs typeface="Arial" panose="020B0604020202020204" pitchFamily="34" charset="0"/>
              </a:rPr>
              <a:t>Digital Skills </a:t>
            </a:r>
          </a:p>
          <a:p>
            <a:pPr marL="0" marR="0" lvl="0" indent="0" defTabSz="914400" eaLnBrk="1" fontAlgn="auto" latinLnBrk="0" hangingPunct="1">
              <a:lnSpc>
                <a:spcPct val="100000"/>
              </a:lnSpc>
              <a:spcBef>
                <a:spcPts val="0"/>
              </a:spcBef>
              <a:spcAft>
                <a:spcPts val="0"/>
              </a:spcAft>
              <a:buClrTx/>
              <a:buSzTx/>
              <a:buFontTx/>
              <a:buNone/>
              <a:tabLst>
                <a:tab pos="457200" algn="l"/>
              </a:tabLst>
              <a:defRPr/>
            </a:pPr>
            <a:r>
              <a:rPr kumimoji="0" lang="en-GB" sz="1600" i="0" u="none" strike="noStrike" kern="0" cap="none" spc="0" normalizeH="0" baseline="0" noProof="0" smtClean="0">
                <a:ln>
                  <a:noFill/>
                </a:ln>
                <a:solidFill>
                  <a:srgbClr val="000000"/>
                </a:solidFill>
                <a:effectLst/>
                <a:uLnTx/>
                <a:uFillTx/>
                <a:latin typeface="Arial" panose="020B0604020202020204" pitchFamily="34" charset="0"/>
                <a:ea typeface="Times New Roman"/>
                <a:cs typeface="Arial" panose="020B0604020202020204" pitchFamily="34" charset="0"/>
              </a:rPr>
              <a:t>Enterprise </a:t>
            </a:r>
          </a:p>
          <a:p>
            <a:pPr marL="0" marR="0" lvl="0" indent="0" defTabSz="914400" eaLnBrk="1" fontAlgn="auto" latinLnBrk="0" hangingPunct="1">
              <a:lnSpc>
                <a:spcPct val="100000"/>
              </a:lnSpc>
              <a:spcBef>
                <a:spcPts val="0"/>
              </a:spcBef>
              <a:spcAft>
                <a:spcPts val="0"/>
              </a:spcAft>
              <a:buClrTx/>
              <a:buSzTx/>
              <a:buFontTx/>
              <a:buNone/>
              <a:tabLst>
                <a:tab pos="457200" algn="l"/>
              </a:tabLst>
              <a:defRPr/>
            </a:pPr>
            <a:r>
              <a:rPr kumimoji="0" lang="en-GB" sz="1600" i="0" u="none" strike="noStrike" kern="0" cap="none" spc="0" normalizeH="0" baseline="0" noProof="0" smtClean="0">
                <a:ln>
                  <a:noFill/>
                </a:ln>
                <a:solidFill>
                  <a:srgbClr val="000000"/>
                </a:solidFill>
                <a:effectLst/>
                <a:uLnTx/>
                <a:uFillTx/>
                <a:latin typeface="Arial" panose="020B0604020202020204" pitchFamily="34" charset="0"/>
                <a:ea typeface="Times New Roman"/>
                <a:cs typeface="Arial" panose="020B0604020202020204" pitchFamily="34" charset="0"/>
              </a:rPr>
              <a:t>Delivering Results</a:t>
            </a:r>
          </a:p>
          <a:p>
            <a:pPr marL="0" marR="0" lvl="0" indent="0" defTabSz="914400" eaLnBrk="1" fontAlgn="auto" latinLnBrk="0" hangingPunct="1">
              <a:lnSpc>
                <a:spcPct val="100000"/>
              </a:lnSpc>
              <a:spcBef>
                <a:spcPts val="0"/>
              </a:spcBef>
              <a:spcAft>
                <a:spcPts val="0"/>
              </a:spcAft>
              <a:buClrTx/>
              <a:buSzTx/>
              <a:buFontTx/>
              <a:buNone/>
              <a:tabLst>
                <a:tab pos="457200" algn="l"/>
              </a:tabLst>
              <a:defRPr/>
            </a:pPr>
            <a:r>
              <a:rPr kumimoji="0" lang="en-GB" sz="1600" i="0" u="none" strike="noStrike" kern="0" cap="none" spc="0" normalizeH="0" baseline="0" noProof="0" smtClean="0">
                <a:ln>
                  <a:noFill/>
                </a:ln>
                <a:solidFill>
                  <a:srgbClr val="000000"/>
                </a:solidFill>
                <a:effectLst/>
                <a:uLnTx/>
                <a:uFillTx/>
                <a:latin typeface="Arial" panose="020B0604020202020204" pitchFamily="34" charset="0"/>
                <a:ea typeface="Times New Roman"/>
                <a:cs typeface="Arial" panose="020B0604020202020204" pitchFamily="34" charset="0"/>
              </a:rPr>
              <a:t>Innovation</a:t>
            </a:r>
          </a:p>
          <a:p>
            <a:pPr marL="0" marR="0" lvl="0" indent="0" defTabSz="914400" eaLnBrk="1" fontAlgn="auto" latinLnBrk="0" hangingPunct="1">
              <a:lnSpc>
                <a:spcPct val="100000"/>
              </a:lnSpc>
              <a:spcBef>
                <a:spcPts val="0"/>
              </a:spcBef>
              <a:spcAft>
                <a:spcPts val="0"/>
              </a:spcAft>
              <a:buClrTx/>
              <a:buSzTx/>
              <a:buFontTx/>
              <a:buNone/>
              <a:tabLst>
                <a:tab pos="457200" algn="l"/>
              </a:tabLst>
              <a:defRPr/>
            </a:pPr>
            <a:r>
              <a:rPr kumimoji="0" lang="en-GB" sz="1600" i="0" u="none" strike="noStrike" kern="0" cap="none" spc="0" normalizeH="0" baseline="0" noProof="0" smtClean="0">
                <a:ln>
                  <a:noFill/>
                </a:ln>
                <a:solidFill>
                  <a:srgbClr val="000000"/>
                </a:solidFill>
                <a:effectLst/>
                <a:uLnTx/>
                <a:uFillTx/>
                <a:latin typeface="Arial" panose="020B0604020202020204" pitchFamily="34" charset="0"/>
                <a:ea typeface="Times New Roman"/>
                <a:cs typeface="Arial" panose="020B0604020202020204" pitchFamily="34" charset="0"/>
              </a:rPr>
              <a:t>Self-development </a:t>
            </a:r>
          </a:p>
          <a:p>
            <a:pPr marL="0" marR="0" lvl="0" indent="0" defTabSz="914400" eaLnBrk="1" fontAlgn="auto" latinLnBrk="0" hangingPunct="1">
              <a:lnSpc>
                <a:spcPct val="100000"/>
              </a:lnSpc>
              <a:spcBef>
                <a:spcPts val="0"/>
              </a:spcBef>
              <a:spcAft>
                <a:spcPts val="0"/>
              </a:spcAft>
              <a:buClrTx/>
              <a:buSzTx/>
              <a:buFontTx/>
              <a:buNone/>
              <a:tabLst>
                <a:tab pos="457200" algn="l"/>
              </a:tabLst>
              <a:defRPr/>
            </a:pPr>
            <a:r>
              <a:rPr kumimoji="0" lang="en-GB" sz="1600" i="0" u="none" strike="noStrike" kern="0" cap="none" spc="0" normalizeH="0" baseline="0" noProof="0" smtClean="0">
                <a:ln>
                  <a:noFill/>
                </a:ln>
                <a:solidFill>
                  <a:srgbClr val="000000"/>
                </a:solidFill>
                <a:effectLst/>
                <a:uLnTx/>
                <a:uFillTx/>
                <a:latin typeface="Arial" panose="020B0604020202020204" pitchFamily="34" charset="0"/>
                <a:ea typeface="Times New Roman"/>
                <a:cs typeface="Arial" panose="020B0604020202020204" pitchFamily="34" charset="0"/>
              </a:rPr>
              <a:t>Workplace </a:t>
            </a:r>
            <a:r>
              <a:rPr kumimoji="0" lang="en-GB" sz="1600" i="0" u="none" strike="noStrike" kern="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literacy</a:t>
            </a:r>
          </a:p>
        </p:txBody>
      </p:sp>
      <p:graphicFrame>
        <p:nvGraphicFramePr>
          <p:cNvPr id="9" name="Table 8"/>
          <p:cNvGraphicFramePr>
            <a:graphicFrameLocks noGrp="1"/>
          </p:cNvGraphicFramePr>
          <p:nvPr>
            <p:extLst/>
          </p:nvPr>
        </p:nvGraphicFramePr>
        <p:xfrm>
          <a:off x="3131840" y="3933057"/>
          <a:ext cx="1944216" cy="262613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tblGrid>
              <a:tr h="342257">
                <a:tc>
                  <a:txBody>
                    <a:bodyPr/>
                    <a:lstStyle/>
                    <a:p>
                      <a:pPr algn="ctr"/>
                      <a:r>
                        <a:rPr lang="en-GB" sz="1600" b="0" dirty="0" smtClean="0">
                          <a:latin typeface="Arial" panose="020B0604020202020204" pitchFamily="34" charset="0"/>
                          <a:cs typeface="Arial" panose="020B0604020202020204" pitchFamily="34" charset="0"/>
                        </a:rPr>
                        <a:t>Assessment</a:t>
                      </a:r>
                      <a:endParaRPr lang="en-GB" sz="1600" b="0" dirty="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283881">
                <a:tc>
                  <a:txBody>
                    <a:bodyPr/>
                    <a:lstStyle/>
                    <a:p>
                      <a:pPr marL="0" indent="0">
                        <a:buFont typeface="Arial" panose="020B0604020202020204" pitchFamily="34" charset="0"/>
                        <a:buNone/>
                      </a:pPr>
                      <a:r>
                        <a:rPr lang="en-GB" sz="1600" dirty="0" smtClean="0">
                          <a:latin typeface="Arial" panose="020B0604020202020204" pitchFamily="34" charset="0"/>
                          <a:cs typeface="Arial" panose="020B0604020202020204" pitchFamily="34" charset="0"/>
                        </a:rPr>
                        <a:t>Externally set, externally marked on-line assessment </a:t>
                      </a:r>
                    </a:p>
                    <a:p>
                      <a:pPr marL="0" indent="0">
                        <a:buFont typeface="Arial" panose="020B0604020202020204" pitchFamily="34" charset="0"/>
                        <a:buNone/>
                      </a:pPr>
                      <a:r>
                        <a:rPr lang="en-GB" sz="1600" dirty="0" smtClean="0">
                          <a:latin typeface="Arial" panose="020B0604020202020204" pitchFamily="34" charset="0"/>
                          <a:cs typeface="Arial" panose="020B0604020202020204" pitchFamily="34" charset="0"/>
                        </a:rPr>
                        <a:t>AND externally</a:t>
                      </a:r>
                      <a:r>
                        <a:rPr lang="en-GB" sz="1600" baseline="0" dirty="0" smtClean="0">
                          <a:latin typeface="Arial" panose="020B0604020202020204" pitchFamily="34" charset="0"/>
                          <a:cs typeface="Arial" panose="020B0604020202020204" pitchFamily="34" charset="0"/>
                        </a:rPr>
                        <a:t> set, internally marked synoptic assessment, usually practical</a:t>
                      </a:r>
                      <a:endParaRPr lang="en-GB" sz="1600" dirty="0" smtClean="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1826136"/>
              </p:ext>
            </p:extLst>
          </p:nvPr>
        </p:nvGraphicFramePr>
        <p:xfrm>
          <a:off x="2195736" y="1203132"/>
          <a:ext cx="3744416" cy="2537751"/>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0000"/>
                    </a:ext>
                  </a:extLst>
                </a:gridCol>
              </a:tblGrid>
              <a:tr h="343191">
                <a:tc>
                  <a:txBody>
                    <a:bodyPr/>
                    <a:lstStyle/>
                    <a:p>
                      <a:pPr algn="ctr"/>
                      <a:r>
                        <a:rPr lang="en-GB" sz="1600" b="0" dirty="0" smtClean="0">
                          <a:latin typeface="Arial" panose="020B0604020202020204" pitchFamily="34" charset="0"/>
                          <a:cs typeface="Arial" panose="020B0604020202020204" pitchFamily="34" charset="0"/>
                        </a:rPr>
                        <a:t>Extended</a:t>
                      </a:r>
                      <a:r>
                        <a:rPr lang="en-GB" sz="1600" b="0" baseline="0" dirty="0" smtClean="0">
                          <a:latin typeface="Arial" panose="020B0604020202020204" pitchFamily="34" charset="0"/>
                          <a:cs typeface="Arial" panose="020B0604020202020204" pitchFamily="34" charset="0"/>
                        </a:rPr>
                        <a:t> Project Qualification</a:t>
                      </a:r>
                      <a:endParaRPr lang="en-GB" sz="1600" b="0" dirty="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115737">
                <a:tc>
                  <a:txBody>
                    <a:bodyPr/>
                    <a:lstStyle/>
                    <a:p>
                      <a:pPr>
                        <a:spcBef>
                          <a:spcPts val="600"/>
                        </a:spcBef>
                        <a:buFont typeface="Wingdings" panose="05000000000000000000" pitchFamily="2" charset="2"/>
                        <a:buChar char="ü"/>
                      </a:pPr>
                      <a:r>
                        <a:rPr lang="en-GB" sz="1600" dirty="0" smtClean="0">
                          <a:solidFill>
                            <a:schemeClr val="tx1"/>
                          </a:solidFill>
                          <a:latin typeface="Arial" panose="020B0604020202020204" pitchFamily="34" charset="0"/>
                          <a:cs typeface="Arial" panose="020B0604020202020204" pitchFamily="34" charset="0"/>
                        </a:rPr>
                        <a:t>Learners complete a project in their technical area, ideally related to real problems from their work placement</a:t>
                      </a:r>
                    </a:p>
                    <a:p>
                      <a:pPr>
                        <a:spcBef>
                          <a:spcPts val="600"/>
                        </a:spcBef>
                        <a:buFont typeface="Wingdings" panose="05000000000000000000" pitchFamily="2" charset="2"/>
                        <a:buChar char="ü"/>
                      </a:pPr>
                      <a:r>
                        <a:rPr lang="en-GB" sz="1600" smtClean="0">
                          <a:solidFill>
                            <a:schemeClr val="tx1"/>
                          </a:solidFill>
                          <a:latin typeface="Arial" panose="020B0604020202020204" pitchFamily="34" charset="0"/>
                          <a:cs typeface="Arial" panose="020B0604020202020204" pitchFamily="34" charset="0"/>
                        </a:rPr>
                        <a:t>Promotes </a:t>
                      </a:r>
                      <a:r>
                        <a:rPr lang="en-GB" sz="1600" dirty="0" smtClean="0">
                          <a:solidFill>
                            <a:schemeClr val="tx1"/>
                          </a:solidFill>
                          <a:latin typeface="Arial" panose="020B0604020202020204" pitchFamily="34" charset="0"/>
                          <a:cs typeface="Arial" panose="020B0604020202020204" pitchFamily="34" charset="0"/>
                        </a:rPr>
                        <a:t>independent </a:t>
                      </a:r>
                      <a:r>
                        <a:rPr lang="en-GB" sz="1600" smtClean="0">
                          <a:solidFill>
                            <a:schemeClr val="tx1"/>
                          </a:solidFill>
                          <a:latin typeface="Arial" panose="020B0604020202020204" pitchFamily="34" charset="0"/>
                          <a:cs typeface="Arial" panose="020B0604020202020204" pitchFamily="34" charset="0"/>
                        </a:rPr>
                        <a:t>learning through eg planning, research, evaluation and </a:t>
                      </a:r>
                      <a:r>
                        <a:rPr lang="en-GB" sz="1600" dirty="0" smtClean="0">
                          <a:solidFill>
                            <a:schemeClr val="tx1"/>
                          </a:solidFill>
                          <a:latin typeface="Arial" panose="020B0604020202020204" pitchFamily="34" charset="0"/>
                          <a:cs typeface="Arial" panose="020B0604020202020204" pitchFamily="34" charset="0"/>
                        </a:rPr>
                        <a:t>problem solving</a:t>
                      </a:r>
                    </a:p>
                    <a:p>
                      <a:pPr>
                        <a:spcBef>
                          <a:spcPts val="600"/>
                        </a:spcBef>
                        <a:buFont typeface="Wingdings" panose="05000000000000000000" pitchFamily="2" charset="2"/>
                        <a:buChar char="ü"/>
                      </a:pPr>
                      <a:r>
                        <a:rPr lang="en-GB" sz="1600" dirty="0" smtClean="0">
                          <a:solidFill>
                            <a:schemeClr val="tx1"/>
                          </a:solidFill>
                          <a:latin typeface="Arial" panose="020B0604020202020204" pitchFamily="34" charset="0"/>
                          <a:cs typeface="Arial" panose="020B0604020202020204" pitchFamily="34" charset="0"/>
                        </a:rPr>
                        <a:t>120glh and carries UCAS points (70 – 20, dependent on grade)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0284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79094"/>
            <a:ext cx="4070796" cy="413602"/>
          </a:xfrm>
        </p:spPr>
        <p:txBody>
          <a:bodyPr/>
          <a:lstStyle/>
          <a:p>
            <a:pPr>
              <a:defRPr/>
            </a:pPr>
            <a:r>
              <a:rPr lang="en-GB" sz="2000" dirty="0" smtClean="0">
                <a:latin typeface="Arial" panose="020B0604020202020204" pitchFamily="34" charset="0"/>
                <a:cs typeface="Arial" panose="020B0604020202020204" pitchFamily="34" charset="0"/>
              </a:rPr>
              <a:t>Principles of apprenticeship reform</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88" y="1340768"/>
            <a:ext cx="8659812" cy="5184576"/>
          </a:xfrm>
        </p:spPr>
        <p:txBody>
          <a:bodyPr/>
          <a:lstStyle/>
          <a:p>
            <a:pPr marL="0" indent="0">
              <a:defRPr/>
            </a:pPr>
            <a:r>
              <a:rPr lang="en-GB" sz="2400" dirty="0" smtClean="0">
                <a:solidFill>
                  <a:schemeClr val="tx1"/>
                </a:solidFill>
                <a:latin typeface="Arial" panose="020B0604020202020204" pitchFamily="34" charset="0"/>
                <a:cs typeface="Arial" panose="020B0604020202020204" pitchFamily="34" charset="0"/>
              </a:rPr>
              <a:t>Trailblazers</a:t>
            </a:r>
            <a:r>
              <a:rPr lang="en-GB" sz="2400" b="0" dirty="0" smtClean="0">
                <a:solidFill>
                  <a:schemeClr val="tx1"/>
                </a:solidFill>
                <a:latin typeface="Arial" panose="020B0604020202020204" pitchFamily="34" charset="0"/>
                <a:cs typeface="Arial" panose="020B0604020202020204" pitchFamily="34" charset="0"/>
              </a:rPr>
              <a:t> devise new apprenticeships 2014-17 (</a:t>
            </a:r>
            <a:r>
              <a:rPr lang="en-GB" sz="2400" dirty="0" smtClean="0">
                <a:solidFill>
                  <a:schemeClr val="tx1"/>
                </a:solidFill>
                <a:latin typeface="Arial" panose="020B0604020202020204" pitchFamily="34" charset="0"/>
                <a:cs typeface="Arial" panose="020B0604020202020204" pitchFamily="34" charset="0"/>
              </a:rPr>
              <a:t>from </a:t>
            </a:r>
            <a:r>
              <a:rPr lang="en-GB" sz="2400" dirty="0">
                <a:solidFill>
                  <a:schemeClr val="tx1"/>
                </a:solidFill>
                <a:latin typeface="Arial" panose="020B0604020202020204" pitchFamily="34" charset="0"/>
                <a:cs typeface="Arial" panose="020B0604020202020204" pitchFamily="34" charset="0"/>
              </a:rPr>
              <a:t>2017/18 all new Apprenticeship starts will be on new </a:t>
            </a:r>
            <a:r>
              <a:rPr lang="en-GB" sz="2400" dirty="0" smtClean="0">
                <a:solidFill>
                  <a:schemeClr val="tx1"/>
                </a:solidFill>
                <a:latin typeface="Arial" panose="020B0604020202020204" pitchFamily="34" charset="0"/>
                <a:cs typeface="Arial" panose="020B0604020202020204" pitchFamily="34" charset="0"/>
              </a:rPr>
              <a:t>standards)</a:t>
            </a:r>
            <a:r>
              <a:rPr lang="en-GB" sz="2400" b="0" dirty="0" smtClean="0">
                <a:solidFill>
                  <a:schemeClr val="tx1"/>
                </a:solidFill>
                <a:latin typeface="Arial" panose="020B0604020202020204" pitchFamily="34" charset="0"/>
                <a:cs typeface="Arial" panose="020B0604020202020204" pitchFamily="34" charset="0"/>
              </a:rPr>
              <a:t>:</a:t>
            </a:r>
            <a:endParaRPr lang="en-GB" sz="24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2400" i="1" dirty="0">
                <a:solidFill>
                  <a:schemeClr val="tx1"/>
                </a:solidFill>
                <a:latin typeface="Arial" panose="020B0604020202020204" pitchFamily="34" charset="0"/>
                <a:cs typeface="Arial" panose="020B0604020202020204" pitchFamily="34" charset="0"/>
              </a:rPr>
              <a:t>e</a:t>
            </a:r>
            <a:r>
              <a:rPr lang="en-GB" sz="2400" i="1" dirty="0" smtClean="0">
                <a:solidFill>
                  <a:schemeClr val="tx1"/>
                </a:solidFill>
                <a:latin typeface="Arial" panose="020B0604020202020204" pitchFamily="34" charset="0"/>
                <a:cs typeface="Arial" panose="020B0604020202020204" pitchFamily="34" charset="0"/>
              </a:rPr>
              <a:t>mployer ownership pilots </a:t>
            </a:r>
            <a:r>
              <a:rPr lang="en-GB" sz="2400" dirty="0" smtClean="0">
                <a:solidFill>
                  <a:schemeClr val="tx1"/>
                </a:solidFill>
                <a:latin typeface="Arial" panose="020B0604020202020204" pitchFamily="34" charset="0"/>
                <a:cs typeface="Arial" panose="020B0604020202020204" pitchFamily="34" charset="0"/>
              </a:rPr>
              <a:t>(not SSCs) </a:t>
            </a:r>
            <a:r>
              <a:rPr lang="en-GB" sz="2400" dirty="0">
                <a:solidFill>
                  <a:schemeClr val="tx1"/>
                </a:solidFill>
                <a:latin typeface="Arial" panose="020B0604020202020204" pitchFamily="34" charset="0"/>
                <a:cs typeface="Arial" panose="020B0604020202020204" pitchFamily="34" charset="0"/>
              </a:rPr>
              <a:t>responsible for standards for apprenticeship </a:t>
            </a:r>
            <a:r>
              <a:rPr lang="en-GB" sz="2400" dirty="0" smtClean="0">
                <a:solidFill>
                  <a:schemeClr val="tx1"/>
                </a:solidFill>
                <a:latin typeface="Arial" panose="020B0604020202020204" pitchFamily="34" charset="0"/>
                <a:cs typeface="Arial" panose="020B0604020202020204" pitchFamily="34" charset="0"/>
              </a:rPr>
              <a:t>– defined in two sides written </a:t>
            </a:r>
            <a:r>
              <a:rPr lang="en-GB" sz="2400" dirty="0">
                <a:solidFill>
                  <a:schemeClr val="tx1"/>
                </a:solidFill>
                <a:latin typeface="Arial" panose="020B0604020202020204" pitchFamily="34" charset="0"/>
                <a:cs typeface="Arial" panose="020B0604020202020204" pitchFamily="34" charset="0"/>
              </a:rPr>
              <a:t>for employers </a:t>
            </a:r>
            <a:r>
              <a:rPr lang="en-GB" sz="2400" dirty="0" smtClean="0">
                <a:solidFill>
                  <a:schemeClr val="tx1"/>
                </a:solidFill>
                <a:latin typeface="Arial" panose="020B0604020202020204" pitchFamily="34" charset="0"/>
                <a:cs typeface="Arial" panose="020B0604020202020204" pitchFamily="34" charset="0"/>
              </a:rPr>
              <a:t>(and learner)</a:t>
            </a:r>
          </a:p>
          <a:p>
            <a:pPr marL="285750" indent="-285750">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focussed </a:t>
            </a:r>
            <a:r>
              <a:rPr lang="en-GB" sz="2400" b="0" dirty="0">
                <a:solidFill>
                  <a:schemeClr val="tx1"/>
                </a:solidFill>
                <a:latin typeface="Arial" panose="020B0604020202020204" pitchFamily="34" charset="0"/>
                <a:cs typeface="Arial" panose="020B0604020202020204" pitchFamily="34" charset="0"/>
              </a:rPr>
              <a:t>on </a:t>
            </a:r>
            <a:r>
              <a:rPr lang="en-GB" sz="2400" b="0" i="1" dirty="0">
                <a:solidFill>
                  <a:schemeClr val="tx1"/>
                </a:solidFill>
                <a:latin typeface="Arial" panose="020B0604020202020204" pitchFamily="34" charset="0"/>
                <a:cs typeface="Arial" panose="020B0604020202020204" pitchFamily="34" charset="0"/>
              </a:rPr>
              <a:t>occupations </a:t>
            </a:r>
            <a:r>
              <a:rPr lang="en-GB" sz="2400" b="0" dirty="0">
                <a:solidFill>
                  <a:schemeClr val="tx1"/>
                </a:solidFill>
                <a:latin typeface="Arial" panose="020B0604020202020204" pitchFamily="34" charset="0"/>
                <a:cs typeface="Arial" panose="020B0604020202020204" pitchFamily="34" charset="0"/>
              </a:rPr>
              <a:t>– jobs, with training, not training with work </a:t>
            </a:r>
            <a:r>
              <a:rPr lang="en-GB" sz="2400" b="0" dirty="0" smtClean="0">
                <a:solidFill>
                  <a:schemeClr val="tx1"/>
                </a:solidFill>
                <a:latin typeface="Arial" panose="020B0604020202020204" pitchFamily="34" charset="0"/>
                <a:cs typeface="Arial" panose="020B0604020202020204" pitchFamily="34" charset="0"/>
              </a:rPr>
              <a:t>experience</a:t>
            </a:r>
          </a:p>
          <a:p>
            <a:pPr marL="285750" indent="-285750">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minimum </a:t>
            </a:r>
            <a:r>
              <a:rPr lang="en-GB" sz="2400" b="0" dirty="0">
                <a:solidFill>
                  <a:schemeClr val="tx1"/>
                </a:solidFill>
                <a:latin typeface="Arial" panose="020B0604020202020204" pitchFamily="34" charset="0"/>
                <a:cs typeface="Arial" panose="020B0604020202020204" pitchFamily="34" charset="0"/>
              </a:rPr>
              <a:t>twelve month duration (ideally three years?) and normally Level </a:t>
            </a:r>
            <a:r>
              <a:rPr lang="en-GB" sz="2400" b="0" dirty="0" smtClean="0">
                <a:solidFill>
                  <a:schemeClr val="tx1"/>
                </a:solidFill>
                <a:latin typeface="Arial" panose="020B0604020202020204" pitchFamily="34" charset="0"/>
                <a:cs typeface="Arial" panose="020B0604020202020204" pitchFamily="34" charset="0"/>
              </a:rPr>
              <a:t>3 or above (40% at Level 4 and above)</a:t>
            </a:r>
            <a:endParaRPr lang="en-GB" sz="24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qualifications may </a:t>
            </a:r>
            <a:r>
              <a:rPr lang="en-GB" sz="2400" b="0" dirty="0">
                <a:solidFill>
                  <a:schemeClr val="tx1"/>
                </a:solidFill>
                <a:latin typeface="Arial" panose="020B0604020202020204" pitchFamily="34" charset="0"/>
                <a:cs typeface="Arial" panose="020B0604020202020204" pitchFamily="34" charset="0"/>
              </a:rPr>
              <a:t>be 'awarded' by the Industrial Partnership or companies </a:t>
            </a:r>
            <a:r>
              <a:rPr lang="en-GB" sz="2400" b="0" dirty="0" smtClean="0">
                <a:solidFill>
                  <a:schemeClr val="tx1"/>
                </a:solidFill>
                <a:latin typeface="Arial" panose="020B0604020202020204" pitchFamily="34" charset="0"/>
                <a:cs typeface="Arial" panose="020B0604020202020204" pitchFamily="34" charset="0"/>
              </a:rPr>
              <a:t>themselves</a:t>
            </a:r>
          </a:p>
          <a:p>
            <a:pPr marL="285750" indent="-285750">
              <a:buFont typeface="Arial" panose="020B0604020202020204" pitchFamily="34" charset="0"/>
              <a:buChar char="•"/>
              <a:defRPr/>
            </a:pPr>
            <a:endParaRPr lang="en-GB" sz="2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81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48368" y="1556792"/>
            <a:ext cx="8037512" cy="4929193"/>
          </a:xfrm>
          <a:prstGeom prst="rect">
            <a:avLst/>
          </a:prstGeom>
          <a:noFill/>
          <a:ln>
            <a:noFill/>
          </a:ln>
          <a:effectLst/>
          <a:extLst/>
        </p:spPr>
        <p:txBody>
          <a:bodyPr lIns="0" tIns="0" rIns="0" bIns="0"/>
          <a:lstStyle>
            <a:lvl1pPr marL="0" indent="0" algn="l" rtl="0" eaLnBrk="0" fontAlgn="base" hangingPunct="0">
              <a:spcBef>
                <a:spcPct val="20000"/>
              </a:spcBef>
              <a:spcAft>
                <a:spcPct val="0"/>
              </a:spcAft>
              <a:buFont typeface="Wingdings" pitchFamily="2" charset="2"/>
              <a:buNone/>
              <a:defRPr sz="2000" b="1">
                <a:solidFill>
                  <a:schemeClr val="tx1"/>
                </a:solidFill>
                <a:latin typeface="+mn-lt"/>
                <a:ea typeface="+mn-ea"/>
                <a:cs typeface="+mn-cs"/>
              </a:defRPr>
            </a:lvl1pPr>
            <a:lvl2pPr marL="835025" indent="-290513" algn="l" rtl="0" eaLnBrk="0" fontAlgn="base" hangingPunct="0">
              <a:spcBef>
                <a:spcPct val="20000"/>
              </a:spcBef>
              <a:spcAft>
                <a:spcPct val="0"/>
              </a:spcAft>
              <a:buChar char="–"/>
              <a:defRPr sz="2000">
                <a:solidFill>
                  <a:schemeClr val="tx1"/>
                </a:solidFill>
                <a:latin typeface="+mn-lt"/>
              </a:defRPr>
            </a:lvl2pPr>
            <a:lvl3pPr marL="1196975" indent="-182563" algn="l" rtl="0" eaLnBrk="0" fontAlgn="base" hangingPunct="0">
              <a:spcBef>
                <a:spcPct val="20000"/>
              </a:spcBef>
              <a:spcAft>
                <a:spcPct val="0"/>
              </a:spcAft>
              <a:buChar char="•"/>
              <a:defRPr sz="2000">
                <a:solidFill>
                  <a:schemeClr val="tx1"/>
                </a:solidFill>
                <a:latin typeface="+mn-lt"/>
              </a:defRPr>
            </a:lvl3pPr>
            <a:lvl4pPr marL="1604963" indent="-228600" algn="l" rtl="0" eaLnBrk="0" fontAlgn="base" hangingPunct="0">
              <a:spcBef>
                <a:spcPct val="20000"/>
              </a:spcBef>
              <a:spcAft>
                <a:spcPct val="0"/>
              </a:spcAft>
              <a:buChar char="–"/>
              <a:defRPr sz="1600">
                <a:solidFill>
                  <a:schemeClr val="tx1"/>
                </a:solidFill>
                <a:latin typeface="+mn-lt"/>
              </a:defRPr>
            </a:lvl4pPr>
            <a:lvl5pPr marL="1978025" indent="-193675" algn="l" rtl="0" eaLnBrk="0" fontAlgn="base" hangingPunct="0">
              <a:spcBef>
                <a:spcPct val="20000"/>
              </a:spcBef>
              <a:spcAft>
                <a:spcPct val="0"/>
              </a:spcAft>
              <a:buChar char="»"/>
              <a:defRPr sz="1600">
                <a:solidFill>
                  <a:schemeClr val="tx1"/>
                </a:solidFill>
                <a:latin typeface="+mn-lt"/>
              </a:defRPr>
            </a:lvl5pPr>
            <a:lvl6pPr marL="2435225" indent="-193675" algn="l" rtl="0" fontAlgn="base">
              <a:spcBef>
                <a:spcPct val="20000"/>
              </a:spcBef>
              <a:spcAft>
                <a:spcPct val="0"/>
              </a:spcAft>
              <a:buChar char="»"/>
              <a:defRPr sz="1600">
                <a:solidFill>
                  <a:schemeClr val="tx1"/>
                </a:solidFill>
                <a:latin typeface="+mn-lt"/>
              </a:defRPr>
            </a:lvl6pPr>
            <a:lvl7pPr marL="2892425" indent="-193675" algn="l" rtl="0" fontAlgn="base">
              <a:spcBef>
                <a:spcPct val="20000"/>
              </a:spcBef>
              <a:spcAft>
                <a:spcPct val="0"/>
              </a:spcAft>
              <a:buChar char="»"/>
              <a:defRPr sz="1600">
                <a:solidFill>
                  <a:schemeClr val="tx1"/>
                </a:solidFill>
                <a:latin typeface="+mn-lt"/>
              </a:defRPr>
            </a:lvl7pPr>
            <a:lvl8pPr marL="3349625" indent="-193675" algn="l" rtl="0" fontAlgn="base">
              <a:spcBef>
                <a:spcPct val="20000"/>
              </a:spcBef>
              <a:spcAft>
                <a:spcPct val="0"/>
              </a:spcAft>
              <a:buChar char="»"/>
              <a:defRPr sz="1600">
                <a:solidFill>
                  <a:schemeClr val="tx1"/>
                </a:solidFill>
                <a:latin typeface="+mn-lt"/>
              </a:defRPr>
            </a:lvl8pPr>
            <a:lvl9pPr marL="3806825" indent="-193675" algn="l" rtl="0" fontAlgn="base">
              <a:spcBef>
                <a:spcPct val="20000"/>
              </a:spcBef>
              <a:spcAft>
                <a:spcPct val="0"/>
              </a:spcAft>
              <a:buChar char="»"/>
              <a:defRPr sz="1600">
                <a:solidFill>
                  <a:schemeClr val="tx1"/>
                </a:solidFill>
                <a:latin typeface="+mn-lt"/>
              </a:defRPr>
            </a:lvl9pPr>
          </a:lstStyle>
          <a:p>
            <a:pPr marL="457200" indent="-457200">
              <a:buFont typeface="Arial" panose="020B0604020202020204" pitchFamily="34" charset="0"/>
              <a:buChar char="•"/>
              <a:defRPr/>
            </a:pPr>
            <a:r>
              <a:rPr lang="en-GB" sz="2400" b="0" dirty="0">
                <a:latin typeface="Arial" panose="020B0604020202020204" pitchFamily="34" charset="0"/>
                <a:cs typeface="Arial" panose="020B0604020202020204" pitchFamily="34" charset="0"/>
              </a:rPr>
              <a:t>C</a:t>
            </a:r>
            <a:r>
              <a:rPr lang="en-GB" sz="2400" b="0" smtClean="0">
                <a:latin typeface="Arial" panose="020B0604020202020204" pitchFamily="34" charset="0"/>
                <a:cs typeface="Arial" panose="020B0604020202020204" pitchFamily="34" charset="0"/>
              </a:rPr>
              <a:t>ompetence </a:t>
            </a:r>
            <a:r>
              <a:rPr lang="en-GB" sz="2400" b="0" dirty="0">
                <a:latin typeface="Arial" panose="020B0604020202020204" pitchFamily="34" charset="0"/>
                <a:cs typeface="Arial" panose="020B0604020202020204" pitchFamily="34" charset="0"/>
              </a:rPr>
              <a:t>demonstrated through </a:t>
            </a:r>
            <a:r>
              <a:rPr lang="en-GB" sz="2400" b="0" i="1">
                <a:latin typeface="Arial" panose="020B0604020202020204" pitchFamily="34" charset="0"/>
                <a:cs typeface="Arial" panose="020B0604020202020204" pitchFamily="34" charset="0"/>
              </a:rPr>
              <a:t>rigorous </a:t>
            </a:r>
            <a:r>
              <a:rPr lang="en-GB" sz="2400" b="0" i="1" smtClean="0">
                <a:latin typeface="Arial" panose="020B0604020202020204" pitchFamily="34" charset="0"/>
                <a:cs typeface="Arial" panose="020B0604020202020204" pitchFamily="34" charset="0"/>
              </a:rPr>
              <a:t>assessment</a:t>
            </a:r>
            <a:r>
              <a:rPr lang="en-GB" sz="2400" b="0" dirty="0">
                <a:latin typeface="Arial" panose="020B0604020202020204" pitchFamily="34" charset="0"/>
                <a:cs typeface="Arial" panose="020B0604020202020204" pitchFamily="34" charset="0"/>
              </a:rPr>
              <a:t>, primarily by </a:t>
            </a:r>
            <a:r>
              <a:rPr lang="en-GB" sz="2400" b="0" i="1" dirty="0">
                <a:latin typeface="Arial" panose="020B0604020202020204" pitchFamily="34" charset="0"/>
                <a:cs typeface="Arial" panose="020B0604020202020204" pitchFamily="34" charset="0"/>
              </a:rPr>
              <a:t>synoptic test </a:t>
            </a:r>
            <a:r>
              <a:rPr lang="en-GB" sz="2400" b="0" dirty="0">
                <a:latin typeface="Arial" panose="020B0604020202020204" pitchFamily="34" charset="0"/>
                <a:cs typeface="Arial" panose="020B0604020202020204" pitchFamily="34" charset="0"/>
              </a:rPr>
              <a:t>for at least two-thirds of the content of the whole programme (employers have key role in designing)</a:t>
            </a:r>
          </a:p>
          <a:p>
            <a:pPr marL="457200" indent="-457200">
              <a:buFont typeface="Arial" panose="020B0604020202020204" pitchFamily="34" charset="0"/>
              <a:buChar char="•"/>
              <a:defRPr/>
            </a:pPr>
            <a:r>
              <a:rPr lang="en-GB" sz="2400" b="0" smtClean="0">
                <a:latin typeface="Arial" panose="020B0604020202020204" pitchFamily="34" charset="0"/>
                <a:cs typeface="Arial" panose="020B0604020202020204" pitchFamily="34" charset="0"/>
              </a:rPr>
              <a:t>Assessed </a:t>
            </a:r>
            <a:r>
              <a:rPr lang="en-GB" sz="2400" b="0" i="1" dirty="0">
                <a:latin typeface="Arial" panose="020B0604020202020204" pitchFamily="34" charset="0"/>
                <a:cs typeface="Arial" panose="020B0604020202020204" pitchFamily="34" charset="0"/>
              </a:rPr>
              <a:t>independently </a:t>
            </a:r>
            <a:r>
              <a:rPr lang="en-GB" sz="2400" b="0" dirty="0">
                <a:latin typeface="Arial" panose="020B0604020202020204" pitchFamily="34" charset="0"/>
                <a:cs typeface="Arial" panose="020B0604020202020204" pitchFamily="34" charset="0"/>
              </a:rPr>
              <a:t>– employers have key role in </a:t>
            </a:r>
            <a:r>
              <a:rPr lang="en-GB" sz="2400" b="0">
                <a:latin typeface="Arial" panose="020B0604020202020204" pitchFamily="34" charset="0"/>
                <a:cs typeface="Arial" panose="020B0604020202020204" pitchFamily="34" charset="0"/>
              </a:rPr>
              <a:t>designing </a:t>
            </a:r>
            <a:r>
              <a:rPr lang="en-GB" sz="2400" b="0" smtClean="0">
                <a:latin typeface="Arial" panose="020B0604020202020204" pitchFamily="34" charset="0"/>
                <a:cs typeface="Arial" panose="020B0604020202020204" pitchFamily="34" charset="0"/>
              </a:rPr>
              <a:t>(and administering?)</a:t>
            </a:r>
            <a:endParaRPr lang="en-GB" sz="2400" b="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400" b="0" smtClean="0">
                <a:latin typeface="Arial" panose="020B0604020202020204" pitchFamily="34" charset="0"/>
                <a:cs typeface="Arial" panose="020B0604020202020204" pitchFamily="34" charset="0"/>
              </a:rPr>
              <a:t>Assumption </a:t>
            </a:r>
            <a:r>
              <a:rPr lang="en-GB" sz="2400" b="0" dirty="0" smtClean="0">
                <a:latin typeface="Arial" panose="020B0604020202020204" pitchFamily="34" charset="0"/>
                <a:cs typeface="Arial" panose="020B0604020202020204" pitchFamily="34" charset="0"/>
              </a:rPr>
              <a:t>that whole </a:t>
            </a:r>
            <a:r>
              <a:rPr lang="en-GB" sz="2400" b="0" dirty="0">
                <a:latin typeface="Arial" panose="020B0604020202020204" pitchFamily="34" charset="0"/>
                <a:cs typeface="Arial" panose="020B0604020202020204" pitchFamily="34" charset="0"/>
              </a:rPr>
              <a:t>apprenticeships </a:t>
            </a:r>
            <a:r>
              <a:rPr lang="en-GB" sz="2400" b="0" i="1" dirty="0" smtClean="0">
                <a:latin typeface="Arial" panose="020B0604020202020204" pitchFamily="34" charset="0"/>
                <a:cs typeface="Arial" panose="020B0604020202020204" pitchFamily="34" charset="0"/>
              </a:rPr>
              <a:t>graded </a:t>
            </a:r>
            <a:r>
              <a:rPr lang="en-GB" sz="2400" b="0" dirty="0">
                <a:latin typeface="Arial" panose="020B0604020202020204" pitchFamily="34" charset="0"/>
                <a:cs typeface="Arial" panose="020B0604020202020204" pitchFamily="34" charset="0"/>
              </a:rPr>
              <a:t>pass, merit, distinction – pass to represent competence (subject to </a:t>
            </a:r>
            <a:r>
              <a:rPr lang="en-GB" sz="2400" b="0" dirty="0" smtClean="0">
                <a:latin typeface="Arial" panose="020B0604020202020204" pitchFamily="34" charset="0"/>
                <a:cs typeface="Arial" panose="020B0604020202020204" pitchFamily="34" charset="0"/>
              </a:rPr>
              <a:t>appropriateness of sector…Trailblazers may make a case not to grade)</a:t>
            </a:r>
            <a:endParaRPr lang="en-GB" sz="2400" b="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400" b="0" i="1" dirty="0" smtClean="0">
                <a:latin typeface="Arial" panose="020B0604020202020204" pitchFamily="34" charset="0"/>
                <a:cs typeface="Arial" panose="020B0604020202020204" pitchFamily="34" charset="0"/>
              </a:rPr>
              <a:t>English </a:t>
            </a:r>
            <a:r>
              <a:rPr lang="en-GB" sz="2400" b="0" i="1" dirty="0">
                <a:latin typeface="Arial" panose="020B0604020202020204" pitchFamily="34" charset="0"/>
                <a:cs typeface="Arial" panose="020B0604020202020204" pitchFamily="34" charset="0"/>
              </a:rPr>
              <a:t>and maths </a:t>
            </a:r>
            <a:r>
              <a:rPr lang="en-GB" sz="2400" b="0" dirty="0">
                <a:latin typeface="Arial" panose="020B0604020202020204" pitchFamily="34" charset="0"/>
                <a:cs typeface="Arial" panose="020B0604020202020204" pitchFamily="34" charset="0"/>
              </a:rPr>
              <a:t>requirements to minimum Level 2  and raised over time – assessed </a:t>
            </a:r>
            <a:r>
              <a:rPr lang="en-GB" sz="2400" b="0">
                <a:latin typeface="Arial" panose="020B0604020202020204" pitchFamily="34" charset="0"/>
                <a:cs typeface="Arial" panose="020B0604020202020204" pitchFamily="34" charset="0"/>
              </a:rPr>
              <a:t>by </a:t>
            </a:r>
            <a:r>
              <a:rPr lang="en-GB" sz="2400" b="0" smtClean="0">
                <a:latin typeface="Arial" panose="020B0604020202020204" pitchFamily="34" charset="0"/>
                <a:cs typeface="Arial" panose="020B0604020202020204" pitchFamily="34" charset="0"/>
              </a:rPr>
              <a:t>GCSE (or Functional Skills)</a:t>
            </a:r>
            <a:endParaRPr lang="en-GB" sz="2400" b="0" dirty="0">
              <a:latin typeface="Arial" panose="020B0604020202020204" pitchFamily="34" charset="0"/>
              <a:cs typeface="Arial" panose="020B0604020202020204" pitchFamily="34" charset="0"/>
            </a:endParaRPr>
          </a:p>
        </p:txBody>
      </p:sp>
      <p:sp>
        <p:nvSpPr>
          <p:cNvPr id="16387" name="Text Box 2"/>
          <p:cNvSpPr txBox="1">
            <a:spLocks noChangeArrowheads="1"/>
          </p:cNvSpPr>
          <p:nvPr/>
        </p:nvSpPr>
        <p:spPr bwMode="auto">
          <a:xfrm>
            <a:off x="638091" y="332656"/>
            <a:ext cx="4149934" cy="400830"/>
          </a:xfrm>
          <a:prstGeom prst="rect">
            <a:avLst/>
          </a:prstGeom>
          <a:solidFill>
            <a:srgbClr val="FF0000"/>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GB" sz="2000" dirty="0" smtClean="0">
                <a:solidFill>
                  <a:srgbClr val="FFFFFF"/>
                </a:solidFill>
                <a:cs typeface="Arial" panose="020B0604020202020204" pitchFamily="34" charset="0"/>
              </a:rPr>
              <a:t>New rigorous apprenticeships</a:t>
            </a:r>
            <a:endParaRPr lang="en-GB" sz="2000" dirty="0">
              <a:solidFill>
                <a:srgbClr val="FFFFFF"/>
              </a:solidFill>
              <a:cs typeface="Arial" panose="020B0604020202020204" pitchFamily="34" charset="0"/>
            </a:endParaRPr>
          </a:p>
        </p:txBody>
      </p:sp>
    </p:spTree>
    <p:extLst>
      <p:ext uri="{BB962C8B-B14F-4D97-AF65-F5344CB8AC3E}">
        <p14:creationId xmlns:p14="http://schemas.microsoft.com/office/powerpoint/2010/main" val="183429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79094"/>
            <a:ext cx="3023832" cy="313350"/>
          </a:xfrm>
        </p:spPr>
        <p:txBody>
          <a:bodyPr/>
          <a:lstStyle/>
          <a:p>
            <a:pPr>
              <a:defRPr/>
            </a:pPr>
            <a:r>
              <a:rPr lang="en-GB" sz="2000" dirty="0" smtClean="0">
                <a:latin typeface="Arial" panose="020B0604020202020204" pitchFamily="34" charset="0"/>
                <a:cs typeface="Arial" panose="020B0604020202020204" pitchFamily="34" charset="0"/>
              </a:rPr>
              <a:t>Funding - apprenticeships</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88" y="1341438"/>
            <a:ext cx="8440737" cy="5183906"/>
          </a:xfrm>
        </p:spPr>
        <p:txBody>
          <a:bodyPr/>
          <a:lstStyle/>
          <a:p>
            <a:pPr>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16-18 provision is fully publicly funded</a:t>
            </a:r>
          </a:p>
          <a:p>
            <a:pPr>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30m fund to support small </a:t>
            </a:r>
            <a:r>
              <a:rPr lang="en-GB" sz="2400" dirty="0" smtClean="0">
                <a:solidFill>
                  <a:schemeClr val="tx1"/>
                </a:solidFill>
                <a:latin typeface="Arial" panose="020B0604020202020204" pitchFamily="34" charset="0"/>
                <a:cs typeface="Arial" panose="020B0604020202020204" pitchFamily="34" charset="0"/>
              </a:rPr>
              <a:t>firms</a:t>
            </a:r>
            <a:endParaRPr lang="en-GB" sz="2400" b="0"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19+ provision is at present co–funded – employer pays one third of training costs plus</a:t>
            </a:r>
            <a:r>
              <a:rPr lang="en-GB" sz="2400" dirty="0" smtClean="0">
                <a:solidFill>
                  <a:schemeClr val="tx1"/>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the apprentice’s wages </a:t>
            </a:r>
            <a:r>
              <a:rPr lang="en-GB" sz="2400" dirty="0" smtClean="0">
                <a:solidFill>
                  <a:schemeClr val="tx1"/>
                </a:solidFill>
                <a:latin typeface="Arial" panose="020B0604020202020204" pitchFamily="34" charset="0"/>
                <a:cs typeface="Arial" panose="020B0604020202020204" pitchFamily="34" charset="0"/>
              </a:rPr>
              <a:t>but receives subsidy for some categories</a:t>
            </a:r>
            <a:endParaRPr lang="en-GB" sz="2400" b="0"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400" smtClean="0">
                <a:solidFill>
                  <a:schemeClr val="tx1"/>
                </a:solidFill>
                <a:latin typeface="Arial" panose="020B0604020202020204" pitchFamily="34" charset="0"/>
                <a:cs typeface="Arial" panose="020B0604020202020204" pitchFamily="34" charset="0"/>
              </a:rPr>
              <a:t>Very </a:t>
            </a:r>
            <a:r>
              <a:rPr lang="en-GB" sz="2400" dirty="0" smtClean="0">
                <a:solidFill>
                  <a:schemeClr val="tx1"/>
                </a:solidFill>
                <a:latin typeface="Arial" panose="020B0604020202020204" pitchFamily="34" charset="0"/>
                <a:cs typeface="Arial" panose="020B0604020202020204" pitchFamily="34" charset="0"/>
              </a:rPr>
              <a:t>complex bureaucracy 2014-15….</a:t>
            </a:r>
          </a:p>
          <a:p>
            <a:pPr>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F</a:t>
            </a:r>
            <a:r>
              <a:rPr lang="en-GB" sz="2400" b="0" smtClean="0">
                <a:solidFill>
                  <a:schemeClr val="tx1"/>
                </a:solidFill>
                <a:latin typeface="Arial" panose="020B0604020202020204" pitchFamily="34" charset="0"/>
                <a:cs typeface="Arial" panose="020B0604020202020204" pitchFamily="34" charset="0"/>
              </a:rPr>
              <a:t>uture </a:t>
            </a:r>
            <a:r>
              <a:rPr lang="en-GB" sz="2400" b="0" dirty="0" smtClean="0">
                <a:solidFill>
                  <a:schemeClr val="tx1"/>
                </a:solidFill>
                <a:latin typeface="Arial" panose="020B0604020202020204" pitchFamily="34" charset="0"/>
                <a:cs typeface="Arial" panose="020B0604020202020204" pitchFamily="34" charset="0"/>
              </a:rPr>
              <a:t>funding will be routed through employers as purchasers – but January 2015 “back to drawing board” announcement to BIS consultation </a:t>
            </a:r>
            <a:r>
              <a:rPr lang="en-GB" sz="2400" b="0" smtClean="0">
                <a:solidFill>
                  <a:schemeClr val="tx1"/>
                </a:solidFill>
                <a:latin typeface="Arial" panose="020B0604020202020204" pitchFamily="34" charset="0"/>
                <a:cs typeface="Arial" panose="020B0604020202020204" pitchFamily="34" charset="0"/>
              </a:rPr>
              <a:t>on routing it through PAYE </a:t>
            </a:r>
            <a:r>
              <a:rPr lang="en-GB" sz="2400" b="0" dirty="0" smtClean="0">
                <a:solidFill>
                  <a:schemeClr val="tx1"/>
                </a:solidFill>
                <a:latin typeface="Arial" panose="020B0604020202020204" pitchFamily="34" charset="0"/>
                <a:cs typeface="Arial" panose="020B0604020202020204" pitchFamily="34" charset="0"/>
              </a:rPr>
              <a:t>or credit accounts….</a:t>
            </a:r>
          </a:p>
          <a:p>
            <a:pPr>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P</a:t>
            </a:r>
            <a:r>
              <a:rPr lang="en-GB" sz="2400" smtClean="0">
                <a:solidFill>
                  <a:schemeClr val="tx1"/>
                </a:solidFill>
                <a:latin typeface="Arial" panose="020B0604020202020204" pitchFamily="34" charset="0"/>
                <a:cs typeface="Arial" panose="020B0604020202020204" pitchFamily="34" charset="0"/>
              </a:rPr>
              <a:t>ossibility </a:t>
            </a:r>
            <a:r>
              <a:rPr lang="en-GB" sz="2400" dirty="0" smtClean="0">
                <a:solidFill>
                  <a:schemeClr val="tx1"/>
                </a:solidFill>
                <a:latin typeface="Arial" panose="020B0604020202020204" pitchFamily="34" charset="0"/>
                <a:cs typeface="Arial" panose="020B0604020202020204" pitchFamily="34" charset="0"/>
              </a:rPr>
              <a:t>of funding for all vocational education through LEPs? </a:t>
            </a:r>
            <a:endParaRPr lang="en-GB" sz="2400" b="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289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endParaRPr lang="en-GB" dirty="0"/>
          </a:p>
        </p:txBody>
      </p:sp>
      <p:sp>
        <p:nvSpPr>
          <p:cNvPr id="3" name="Content Placeholder 2"/>
          <p:cNvSpPr>
            <a:spLocks noGrp="1"/>
          </p:cNvSpPr>
          <p:nvPr>
            <p:ph idx="1"/>
          </p:nvPr>
        </p:nvSpPr>
        <p:spPr>
          <a:xfrm>
            <a:off x="357188" y="2060848"/>
            <a:ext cx="8440737" cy="3992290"/>
          </a:xfrm>
        </p:spPr>
        <p:txBody>
          <a:bodyPr/>
          <a:lstStyle/>
          <a:p>
            <a:r>
              <a:rPr lang="en-GB" sz="3600" dirty="0" smtClean="0">
                <a:solidFill>
                  <a:schemeClr val="tx1"/>
                </a:solidFill>
              </a:rPr>
              <a:t>Vocational education in England: </a:t>
            </a:r>
          </a:p>
          <a:p>
            <a:r>
              <a:rPr lang="en-GB" sz="3600" i="1" dirty="0">
                <a:solidFill>
                  <a:srgbClr val="FF0000"/>
                </a:solidFill>
              </a:rPr>
              <a:t>a</a:t>
            </a:r>
            <a:r>
              <a:rPr lang="en-GB" sz="3600" i="1" dirty="0" smtClean="0">
                <a:solidFill>
                  <a:srgbClr val="FF0000"/>
                </a:solidFill>
              </a:rPr>
              <a:t>nd above…</a:t>
            </a:r>
          </a:p>
        </p:txBody>
      </p:sp>
    </p:spTree>
    <p:extLst>
      <p:ext uri="{BB962C8B-B14F-4D97-AF65-F5344CB8AC3E}">
        <p14:creationId xmlns:p14="http://schemas.microsoft.com/office/powerpoint/2010/main" val="204442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329220"/>
            <a:ext cx="6409374" cy="313350"/>
          </a:xfrm>
        </p:spPr>
        <p:txBody>
          <a:bodyPr/>
          <a:lstStyle/>
          <a:p>
            <a:r>
              <a:rPr lang="en-GB" sz="2000" dirty="0" smtClean="0">
                <a:latin typeface="Arial" panose="020B0604020202020204" pitchFamily="34" charset="0"/>
                <a:cs typeface="Arial" panose="020B0604020202020204" pitchFamily="34" charset="0"/>
              </a:rPr>
              <a:t>Government’s view of </a:t>
            </a:r>
            <a:r>
              <a:rPr lang="en-GB" sz="2000" smtClean="0">
                <a:latin typeface="Arial" panose="020B0604020202020204" pitchFamily="34" charset="0"/>
                <a:cs typeface="Arial" panose="020B0604020202020204" pitchFamily="34" charset="0"/>
              </a:rPr>
              <a:t>the problem </a:t>
            </a:r>
            <a:r>
              <a:rPr lang="en-GB" sz="2000" dirty="0" smtClean="0">
                <a:latin typeface="Arial" panose="020B0604020202020204" pitchFamily="34" charset="0"/>
                <a:cs typeface="Arial" panose="020B0604020202020204" pitchFamily="34" charset="0"/>
              </a:rPr>
              <a:t>and how to solve it…</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88" y="1341438"/>
            <a:ext cx="8607300" cy="5327922"/>
          </a:xfrm>
        </p:spPr>
        <p:txBody>
          <a:bodyPr/>
          <a:lstStyle/>
          <a:p>
            <a:pPr marL="0" indent="0">
              <a:spcAft>
                <a:spcPts val="600"/>
              </a:spcAft>
              <a:buNone/>
            </a:pPr>
            <a:r>
              <a:rPr lang="en-GB" sz="2000" i="1" dirty="0">
                <a:solidFill>
                  <a:schemeClr val="tx1"/>
                </a:solidFill>
                <a:latin typeface="Arial" panose="020B0604020202020204" pitchFamily="34" charset="0"/>
                <a:cs typeface="Arial" panose="020B0604020202020204" pitchFamily="34" charset="0"/>
              </a:rPr>
              <a:t>HE has grown in scale and prestige far ahead of FE, with adverse </a:t>
            </a:r>
            <a:r>
              <a:rPr lang="en-GB" sz="2000" i="1" dirty="0" smtClean="0">
                <a:solidFill>
                  <a:schemeClr val="tx1"/>
                </a:solidFill>
                <a:latin typeface="Arial" panose="020B0604020202020204" pitchFamily="34" charset="0"/>
                <a:cs typeface="Arial" panose="020B0604020202020204" pitchFamily="34" charset="0"/>
              </a:rPr>
              <a:t>consequences..our </a:t>
            </a:r>
            <a:r>
              <a:rPr lang="en-GB" sz="2000" i="1" dirty="0">
                <a:solidFill>
                  <a:schemeClr val="tx1"/>
                </a:solidFill>
                <a:latin typeface="Arial" panose="020B0604020202020204" pitchFamily="34" charset="0"/>
                <a:cs typeface="Arial" panose="020B0604020202020204" pitchFamily="34" charset="0"/>
              </a:rPr>
              <a:t>post-secondary vocational sub-degree sector is small by international standards – probably well under 10% of the youth cohort, compared to a third of young people </a:t>
            </a:r>
            <a:r>
              <a:rPr lang="en-GB" sz="2000" i="1" dirty="0" smtClean="0">
                <a:solidFill>
                  <a:schemeClr val="tx1"/>
                </a:solidFill>
                <a:latin typeface="Arial" panose="020B0604020202020204" pitchFamily="34" charset="0"/>
                <a:cs typeface="Arial" panose="020B0604020202020204" pitchFamily="34" charset="0"/>
              </a:rPr>
              <a:t>elsewhere (Vince Cable)</a:t>
            </a:r>
          </a:p>
          <a:p>
            <a:pPr marL="285750" indent="-285750">
              <a:spcAft>
                <a:spcPts val="600"/>
              </a:spcAft>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Higher </a:t>
            </a:r>
            <a:r>
              <a:rPr lang="en-GB" sz="2400" dirty="0">
                <a:solidFill>
                  <a:schemeClr val="tx1"/>
                </a:solidFill>
                <a:latin typeface="Arial" panose="020B0604020202020204" pitchFamily="34" charset="0"/>
                <a:cs typeface="Arial" panose="020B0604020202020204" pitchFamily="34" charset="0"/>
              </a:rPr>
              <a:t>Apprenticeship to be ‘the norm not a niche’</a:t>
            </a: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714,772 </a:t>
            </a:r>
            <a:r>
              <a:rPr lang="en-GB" sz="2400" dirty="0" smtClean="0">
                <a:solidFill>
                  <a:schemeClr val="tx1"/>
                </a:solidFill>
                <a:latin typeface="Arial" panose="020B0604020202020204" pitchFamily="34" charset="0"/>
                <a:cs typeface="Arial" panose="020B0604020202020204" pitchFamily="34" charset="0"/>
              </a:rPr>
              <a:t>allocated </a:t>
            </a:r>
            <a:r>
              <a:rPr lang="en-GB" sz="2400" dirty="0">
                <a:solidFill>
                  <a:schemeClr val="tx1"/>
                </a:solidFill>
                <a:latin typeface="Arial" panose="020B0604020202020204" pitchFamily="34" charset="0"/>
                <a:cs typeface="Arial" panose="020B0604020202020204" pitchFamily="34" charset="0"/>
              </a:rPr>
              <a:t>to FE colleges with </a:t>
            </a:r>
            <a:r>
              <a:rPr lang="en-GB" sz="2400" dirty="0" smtClean="0">
                <a:solidFill>
                  <a:schemeClr val="tx1"/>
                </a:solidFill>
                <a:latin typeface="Arial" panose="020B0604020202020204" pitchFamily="34" charset="0"/>
                <a:cs typeface="Arial" panose="020B0604020202020204" pitchFamily="34" charset="0"/>
              </a:rPr>
              <a:t>HE provision </a:t>
            </a:r>
            <a:r>
              <a:rPr lang="en-GB" sz="2400" i="1" dirty="0" smtClean="0">
                <a:solidFill>
                  <a:schemeClr val="tx1"/>
                </a:solidFill>
                <a:latin typeface="Arial" panose="020B0604020202020204" pitchFamily="34" charset="0"/>
                <a:cs typeface="Arial" panose="020B0604020202020204" pitchFamily="34" charset="0"/>
              </a:rPr>
              <a:t>(note  FE </a:t>
            </a:r>
            <a:r>
              <a:rPr lang="en-GB" sz="2400" i="1" dirty="0">
                <a:solidFill>
                  <a:schemeClr val="tx1"/>
                </a:solidFill>
                <a:latin typeface="Arial" panose="020B0604020202020204" pitchFamily="34" charset="0"/>
                <a:cs typeface="Arial" panose="020B0604020202020204" pitchFamily="34" charset="0"/>
              </a:rPr>
              <a:t>colleges offering HE programmes must have </a:t>
            </a:r>
            <a:r>
              <a:rPr lang="en-GB" sz="2400" i="1" dirty="0" smtClean="0">
                <a:solidFill>
                  <a:schemeClr val="tx1"/>
                </a:solidFill>
                <a:latin typeface="Arial" panose="020B0604020202020204" pitchFamily="34" charset="0"/>
                <a:cs typeface="Arial" panose="020B0604020202020204" pitchFamily="34" charset="0"/>
              </a:rPr>
              <a:t>recent </a:t>
            </a:r>
            <a:r>
              <a:rPr lang="en-GB" sz="2400" i="1" dirty="0">
                <a:solidFill>
                  <a:schemeClr val="tx1"/>
                </a:solidFill>
                <a:latin typeface="Arial" panose="020B0604020202020204" pitchFamily="34" charset="0"/>
                <a:cs typeface="Arial" panose="020B0604020202020204" pitchFamily="34" charset="0"/>
              </a:rPr>
              <a:t>and successful QAA review – ie must have prior HE experience)</a:t>
            </a: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HE </a:t>
            </a:r>
            <a:r>
              <a:rPr lang="en-GB" sz="2400" dirty="0">
                <a:solidFill>
                  <a:schemeClr val="tx1"/>
                </a:solidFill>
                <a:latin typeface="Arial" panose="020B0604020202020204" pitchFamily="34" charset="0"/>
                <a:cs typeface="Arial" panose="020B0604020202020204" pitchFamily="34" charset="0"/>
              </a:rPr>
              <a:t>and FE partnerships to </a:t>
            </a:r>
            <a:r>
              <a:rPr lang="en-GB" sz="2400">
                <a:solidFill>
                  <a:schemeClr val="tx1"/>
                </a:solidFill>
                <a:latin typeface="Arial" panose="020B0604020202020204" pitchFamily="34" charset="0"/>
                <a:cs typeface="Arial" panose="020B0604020202020204" pitchFamily="34" charset="0"/>
              </a:rPr>
              <a:t>support </a:t>
            </a:r>
            <a:r>
              <a:rPr lang="en-GB" sz="2400" smtClean="0">
                <a:solidFill>
                  <a:schemeClr val="tx1"/>
                </a:solidFill>
                <a:latin typeface="Arial" panose="020B0604020202020204" pitchFamily="34" charset="0"/>
                <a:cs typeface="Arial" panose="020B0604020202020204" pitchFamily="34" charset="0"/>
              </a:rPr>
              <a:t>progression?</a:t>
            </a:r>
          </a:p>
          <a:p>
            <a:pPr>
              <a:buFont typeface="Arial" panose="020B0604020202020204" pitchFamily="34" charset="0"/>
              <a:buChar char="•"/>
            </a:pPr>
            <a:r>
              <a:rPr lang="en-GB" sz="2400" smtClean="0">
                <a:solidFill>
                  <a:schemeClr val="tx1"/>
                </a:solidFill>
                <a:latin typeface="Arial" panose="020B0604020202020204" pitchFamily="34" charset="0"/>
                <a:cs typeface="Arial" panose="020B0604020202020204" pitchFamily="34" charset="0"/>
              </a:rPr>
              <a:t>£</a:t>
            </a:r>
            <a:r>
              <a:rPr lang="en-GB" sz="2400" dirty="0" smtClean="0">
                <a:solidFill>
                  <a:schemeClr val="tx1"/>
                </a:solidFill>
                <a:latin typeface="Arial" panose="020B0604020202020204" pitchFamily="34" charset="0"/>
                <a:cs typeface="Arial" panose="020B0604020202020204" pitchFamily="34" charset="0"/>
              </a:rPr>
              <a:t>340m </a:t>
            </a:r>
            <a:r>
              <a:rPr lang="en-GB" sz="2400" dirty="0">
                <a:solidFill>
                  <a:schemeClr val="tx1"/>
                </a:solidFill>
                <a:latin typeface="Arial" panose="020B0604020202020204" pitchFamily="34" charset="0"/>
                <a:cs typeface="Arial" panose="020B0604020202020204" pitchFamily="34" charset="0"/>
              </a:rPr>
              <a:t>Employer Ownership Pilots </a:t>
            </a:r>
            <a:r>
              <a:rPr lang="en-GB" sz="2400" dirty="0" smtClean="0">
                <a:solidFill>
                  <a:schemeClr val="tx1"/>
                </a:solidFill>
                <a:latin typeface="Arial" panose="020B0604020202020204" pitchFamily="34" charset="0"/>
                <a:cs typeface="Arial" panose="020B0604020202020204" pitchFamily="34" charset="0"/>
              </a:rPr>
              <a:t>(UKCES)  – </a:t>
            </a:r>
            <a:r>
              <a:rPr lang="en-GB" sz="2400" i="1" dirty="0" smtClean="0">
                <a:solidFill>
                  <a:schemeClr val="tx1"/>
                </a:solidFill>
                <a:latin typeface="Arial" panose="020B0604020202020204" pitchFamily="34" charset="0"/>
                <a:cs typeface="Arial" panose="020B0604020202020204" pitchFamily="34" charset="0"/>
              </a:rPr>
              <a:t>excludes HE</a:t>
            </a: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£10m fund to support HEIs to embed HE qualifications in apprenticeships</a:t>
            </a:r>
          </a:p>
        </p:txBody>
      </p:sp>
    </p:spTree>
    <p:extLst>
      <p:ext uri="{BB962C8B-B14F-4D97-AF65-F5344CB8AC3E}">
        <p14:creationId xmlns:p14="http://schemas.microsoft.com/office/powerpoint/2010/main" val="258978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endParaRPr lang="en-GB" dirty="0"/>
          </a:p>
        </p:txBody>
      </p:sp>
      <p:sp>
        <p:nvSpPr>
          <p:cNvPr id="3" name="Content Placeholder 2"/>
          <p:cNvSpPr>
            <a:spLocks noGrp="1"/>
          </p:cNvSpPr>
          <p:nvPr>
            <p:ph idx="1"/>
          </p:nvPr>
        </p:nvSpPr>
        <p:spPr>
          <a:xfrm>
            <a:off x="357188" y="2060848"/>
            <a:ext cx="8440737" cy="3992290"/>
          </a:xfrm>
        </p:spPr>
        <p:txBody>
          <a:bodyPr/>
          <a:lstStyle/>
          <a:p>
            <a:r>
              <a:rPr lang="en-GB" sz="3600" dirty="0" smtClean="0">
                <a:solidFill>
                  <a:schemeClr val="tx1"/>
                </a:solidFill>
              </a:rPr>
              <a:t>Vocational education in England: </a:t>
            </a:r>
          </a:p>
          <a:p>
            <a:r>
              <a:rPr lang="en-GB" sz="3600" i="1" dirty="0" smtClean="0">
                <a:solidFill>
                  <a:srgbClr val="FF0000"/>
                </a:solidFill>
              </a:rPr>
              <a:t>a history lesson</a:t>
            </a:r>
            <a:endParaRPr lang="en-GB" sz="3600" i="1" dirty="0">
              <a:solidFill>
                <a:srgbClr val="FF0000"/>
              </a:solidFill>
            </a:endParaRPr>
          </a:p>
        </p:txBody>
      </p:sp>
    </p:spTree>
    <p:extLst>
      <p:ext uri="{BB962C8B-B14F-4D97-AF65-F5344CB8AC3E}">
        <p14:creationId xmlns:p14="http://schemas.microsoft.com/office/powerpoint/2010/main" val="206365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9997"/>
            <a:ext cx="5114148" cy="313350"/>
          </a:xfrm>
        </p:spPr>
        <p:txBody>
          <a:bodyPr/>
          <a:lstStyle/>
          <a:p>
            <a:r>
              <a:rPr lang="en-GB" sz="2000" dirty="0" smtClean="0">
                <a:latin typeface="Arial" panose="020B0604020202020204" pitchFamily="34" charset="0"/>
                <a:cs typeface="Arial" panose="020B0604020202020204" pitchFamily="34" charset="0"/>
              </a:rPr>
              <a:t>Degree apprenticeships: part of the answer?</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3" y="1268760"/>
            <a:ext cx="8496945" cy="5112568"/>
          </a:xfrm>
        </p:spPr>
        <p:txBody>
          <a:bodyPr/>
          <a:lstStyle/>
          <a:p>
            <a:pPr marL="285750" indent="-285750">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Employers</a:t>
            </a:r>
            <a:r>
              <a:rPr lang="en-GB" sz="2400" dirty="0">
                <a:solidFill>
                  <a:schemeClr val="tx1"/>
                </a:solidFill>
                <a:latin typeface="Arial" panose="020B0604020202020204" pitchFamily="34" charset="0"/>
                <a:cs typeface="Arial" panose="020B0604020202020204" pitchFamily="34" charset="0"/>
              </a:rPr>
              <a:t>, professional bodies </a:t>
            </a:r>
            <a:r>
              <a:rPr lang="en-GB" sz="2400" dirty="0" smtClean="0">
                <a:solidFill>
                  <a:schemeClr val="tx1"/>
                </a:solidFill>
                <a:latin typeface="Arial" panose="020B0604020202020204" pitchFamily="34" charset="0"/>
                <a:cs typeface="Arial" panose="020B0604020202020204" pitchFamily="34" charset="0"/>
              </a:rPr>
              <a:t>(including SSCs?) and HEIs </a:t>
            </a:r>
            <a:r>
              <a:rPr lang="en-GB" sz="2400" dirty="0">
                <a:solidFill>
                  <a:schemeClr val="tx1"/>
                </a:solidFill>
                <a:latin typeface="Arial" panose="020B0604020202020204" pitchFamily="34" charset="0"/>
                <a:cs typeface="Arial" panose="020B0604020202020204" pitchFamily="34" charset="0"/>
              </a:rPr>
              <a:t>working together to design a ‘fully integrated’ degree </a:t>
            </a:r>
            <a:r>
              <a:rPr lang="en-GB" sz="2400" dirty="0" smtClean="0">
                <a:solidFill>
                  <a:schemeClr val="tx1"/>
                </a:solidFill>
                <a:latin typeface="Arial" panose="020B0604020202020204" pitchFamily="34" charset="0"/>
                <a:cs typeface="Arial" panose="020B0604020202020204" pitchFamily="34" charset="0"/>
              </a:rPr>
              <a:t>(Bachelors </a:t>
            </a:r>
            <a:r>
              <a:rPr lang="en-GB" sz="2400" dirty="0">
                <a:solidFill>
                  <a:schemeClr val="tx1"/>
                </a:solidFill>
                <a:latin typeface="Arial" panose="020B0604020202020204" pitchFamily="34" charset="0"/>
                <a:cs typeface="Arial" panose="020B0604020202020204" pitchFamily="34" charset="0"/>
              </a:rPr>
              <a:t>or </a:t>
            </a:r>
            <a:r>
              <a:rPr lang="en-GB" sz="2400" dirty="0" smtClean="0">
                <a:solidFill>
                  <a:schemeClr val="tx1"/>
                </a:solidFill>
                <a:latin typeface="Arial" panose="020B0604020202020204" pitchFamily="34" charset="0"/>
                <a:cs typeface="Arial" panose="020B0604020202020204" pitchFamily="34" charset="0"/>
              </a:rPr>
              <a:t>Masters)</a:t>
            </a:r>
            <a:r>
              <a:rPr lang="en-GB" sz="2400" dirty="0">
                <a:solidFill>
                  <a:schemeClr val="tx1"/>
                </a:solidFill>
                <a:latin typeface="Arial" panose="020B0604020202020204" pitchFamily="34" charset="0"/>
                <a:cs typeface="Arial" panose="020B0604020202020204" pitchFamily="34" charset="0"/>
              </a:rPr>
              <a:t> </a:t>
            </a:r>
            <a:r>
              <a:rPr lang="en-GB" sz="2400" dirty="0" smtClean="0">
                <a:solidFill>
                  <a:schemeClr val="tx1"/>
                </a:solidFill>
                <a:latin typeface="Arial" panose="020B0604020202020204" pitchFamily="34" charset="0"/>
                <a:cs typeface="Arial" panose="020B0604020202020204" pitchFamily="34" charset="0"/>
              </a:rPr>
              <a:t>– Digital sector first (Sept 2015)</a:t>
            </a:r>
          </a:p>
          <a:p>
            <a:pPr marL="285750" indent="-285750">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Development </a:t>
            </a:r>
            <a:r>
              <a:rPr lang="en-GB" sz="2400" dirty="0">
                <a:solidFill>
                  <a:schemeClr val="tx1"/>
                </a:solidFill>
                <a:latin typeface="Arial" panose="020B0604020202020204" pitchFamily="34" charset="0"/>
                <a:cs typeface="Arial" panose="020B0604020202020204" pitchFamily="34" charset="0"/>
              </a:rPr>
              <a:t>and accreditation of </a:t>
            </a:r>
            <a:r>
              <a:rPr lang="en-GB" sz="2400" dirty="0" smtClean="0">
                <a:solidFill>
                  <a:schemeClr val="tx1"/>
                </a:solidFill>
                <a:latin typeface="Arial" panose="020B0604020202020204" pitchFamily="34" charset="0"/>
                <a:cs typeface="Arial" panose="020B0604020202020204" pitchFamily="34" charset="0"/>
              </a:rPr>
              <a:t>academic </a:t>
            </a:r>
            <a:r>
              <a:rPr lang="en-GB" sz="2400" dirty="0">
                <a:solidFill>
                  <a:schemeClr val="tx1"/>
                </a:solidFill>
                <a:latin typeface="Arial" panose="020B0604020202020204" pitchFamily="34" charset="0"/>
                <a:cs typeface="Arial" panose="020B0604020202020204" pitchFamily="34" charset="0"/>
              </a:rPr>
              <a:t>learning at degree level and on-the-job practical </a:t>
            </a:r>
            <a:r>
              <a:rPr lang="en-GB" sz="2400" dirty="0" smtClean="0">
                <a:solidFill>
                  <a:schemeClr val="tx1"/>
                </a:solidFill>
                <a:latin typeface="Arial" panose="020B0604020202020204" pitchFamily="34" charset="0"/>
                <a:cs typeface="Arial" panose="020B0604020202020204" pitchFamily="34" charset="0"/>
              </a:rPr>
              <a:t>knowledge, skills </a:t>
            </a:r>
            <a:r>
              <a:rPr lang="en-GB" sz="2400" dirty="0">
                <a:solidFill>
                  <a:schemeClr val="tx1"/>
                </a:solidFill>
                <a:latin typeface="Arial" panose="020B0604020202020204" pitchFamily="34" charset="0"/>
                <a:cs typeface="Arial" panose="020B0604020202020204" pitchFamily="34" charset="0"/>
              </a:rPr>
              <a:t>and behaviours specified in the apprenticeship </a:t>
            </a:r>
            <a:r>
              <a:rPr lang="en-GB" sz="2400" dirty="0" smtClean="0">
                <a:solidFill>
                  <a:schemeClr val="tx1"/>
                </a:solidFill>
                <a:latin typeface="Arial" panose="020B0604020202020204" pitchFamily="34" charset="0"/>
                <a:cs typeface="Arial" panose="020B0604020202020204" pitchFamily="34" charset="0"/>
              </a:rPr>
              <a:t>standard</a:t>
            </a:r>
          </a:p>
          <a:p>
            <a:pPr marL="285750" indent="-285750">
              <a:buFont typeface="Arial" panose="020B0604020202020204" pitchFamily="34" charset="0"/>
              <a:buChar char="•"/>
            </a:pPr>
            <a:r>
              <a:rPr lang="en-GB" sz="2400" smtClean="0">
                <a:solidFill>
                  <a:schemeClr val="tx1"/>
                </a:solidFill>
                <a:latin typeface="Arial" panose="020B0604020202020204" pitchFamily="34" charset="0"/>
                <a:cs typeface="Arial" panose="020B0604020202020204" pitchFamily="34" charset="0"/>
              </a:rPr>
              <a:t>Learners are </a:t>
            </a:r>
            <a:r>
              <a:rPr lang="en-GB" sz="2400" dirty="0" smtClean="0">
                <a:solidFill>
                  <a:schemeClr val="tx1"/>
                </a:solidFill>
                <a:latin typeface="Arial" panose="020B0604020202020204" pitchFamily="34" charset="0"/>
                <a:cs typeface="Arial" panose="020B0604020202020204" pitchFamily="34" charset="0"/>
              </a:rPr>
              <a:t>employed (government </a:t>
            </a:r>
            <a:r>
              <a:rPr lang="en-GB" sz="2400" dirty="0">
                <a:solidFill>
                  <a:schemeClr val="tx1"/>
                </a:solidFill>
                <a:latin typeface="Arial" panose="020B0604020202020204" pitchFamily="34" charset="0"/>
                <a:cs typeface="Arial" panose="020B0604020202020204" pitchFamily="34" charset="0"/>
              </a:rPr>
              <a:t>will pay two-thirds of the costs and fees while employers pay trainees' wages and other </a:t>
            </a:r>
            <a:r>
              <a:rPr lang="en-GB" sz="2400" dirty="0" smtClean="0">
                <a:solidFill>
                  <a:schemeClr val="tx1"/>
                </a:solidFill>
                <a:latin typeface="Arial" panose="020B0604020202020204" pitchFamily="34" charset="0"/>
                <a:cs typeface="Arial" panose="020B0604020202020204" pitchFamily="34" charset="0"/>
              </a:rPr>
              <a:t>costs, so no tuition fees…attractive to HE?)</a:t>
            </a:r>
          </a:p>
          <a:p>
            <a:pPr marL="285750" indent="-285750">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Labour enthusiastic about apprenticeships at degree level </a:t>
            </a:r>
            <a:r>
              <a:rPr lang="en-GB" sz="2400" dirty="0">
                <a:solidFill>
                  <a:schemeClr val="tx1"/>
                </a:solidFill>
                <a:latin typeface="Arial" panose="020B0604020202020204" pitchFamily="34" charset="0"/>
                <a:cs typeface="Arial" panose="020B0604020202020204" pitchFamily="34" charset="0"/>
              </a:rPr>
              <a:t>(</a:t>
            </a:r>
            <a:r>
              <a:rPr lang="en-GB" sz="2400" dirty="0" smtClean="0">
                <a:solidFill>
                  <a:schemeClr val="tx1"/>
                </a:solidFill>
                <a:latin typeface="Arial" panose="020B0604020202020204" pitchFamily="34" charset="0"/>
                <a:cs typeface="Arial" panose="020B0604020202020204" pitchFamily="34" charset="0"/>
              </a:rPr>
              <a:t>so though name may change, commitment won’t)</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211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endParaRPr lang="en-GB" dirty="0"/>
          </a:p>
        </p:txBody>
      </p:sp>
      <p:sp>
        <p:nvSpPr>
          <p:cNvPr id="3" name="Content Placeholder 2"/>
          <p:cNvSpPr>
            <a:spLocks noGrp="1"/>
          </p:cNvSpPr>
          <p:nvPr>
            <p:ph idx="1"/>
          </p:nvPr>
        </p:nvSpPr>
        <p:spPr>
          <a:xfrm>
            <a:off x="357188" y="2060848"/>
            <a:ext cx="8440737" cy="3992290"/>
          </a:xfrm>
        </p:spPr>
        <p:txBody>
          <a:bodyPr/>
          <a:lstStyle/>
          <a:p>
            <a:r>
              <a:rPr lang="en-GB" sz="3600" dirty="0" smtClean="0">
                <a:solidFill>
                  <a:schemeClr val="tx1"/>
                </a:solidFill>
              </a:rPr>
              <a:t>Vocational education in England: </a:t>
            </a:r>
          </a:p>
          <a:p>
            <a:r>
              <a:rPr lang="en-GB" sz="3600" i="1" dirty="0" smtClean="0">
                <a:solidFill>
                  <a:schemeClr val="tx1"/>
                </a:solidFill>
              </a:rPr>
              <a:t>What the wolf left us…</a:t>
            </a:r>
          </a:p>
          <a:p>
            <a:r>
              <a:rPr lang="en-GB" sz="3600" i="1" dirty="0" smtClean="0">
                <a:solidFill>
                  <a:srgbClr val="FF0000"/>
                </a:solidFill>
              </a:rPr>
              <a:t>Some questions</a:t>
            </a:r>
            <a:endParaRPr lang="en-GB" sz="3600" i="1" dirty="0">
              <a:solidFill>
                <a:srgbClr val="FF0000"/>
              </a:solidFill>
            </a:endParaRPr>
          </a:p>
        </p:txBody>
      </p:sp>
    </p:spTree>
    <p:extLst>
      <p:ext uri="{BB962C8B-B14F-4D97-AF65-F5344CB8AC3E}">
        <p14:creationId xmlns:p14="http://schemas.microsoft.com/office/powerpoint/2010/main" val="2333279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79094"/>
            <a:ext cx="2990676" cy="413602"/>
          </a:xfrm>
        </p:spPr>
        <p:txBody>
          <a:bodyPr/>
          <a:lstStyle/>
          <a:p>
            <a:r>
              <a:rPr lang="en-GB" sz="2000" dirty="0" smtClean="0">
                <a:latin typeface="Arial" panose="020B0604020202020204" pitchFamily="34" charset="0"/>
                <a:cs typeface="Arial" panose="020B0604020202020204" pitchFamily="34" charset="0"/>
              </a:rPr>
              <a:t>There isn’t any money…</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88" y="1412776"/>
            <a:ext cx="8440737" cy="5112568"/>
          </a:xfrm>
        </p:spPr>
        <p:txBody>
          <a:bodyPr/>
          <a:lstStyle/>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UK plc” </a:t>
            </a:r>
            <a:r>
              <a:rPr lang="en-GB" sz="2400" dirty="0" smtClean="0">
                <a:solidFill>
                  <a:schemeClr val="tx1"/>
                </a:solidFill>
                <a:latin typeface="Arial" panose="020B0604020202020204" pitchFamily="34" charset="0"/>
                <a:cs typeface="Arial" panose="020B0604020202020204" pitchFamily="34" charset="0"/>
              </a:rPr>
              <a:t>wants a ‘</a:t>
            </a:r>
            <a:r>
              <a:rPr lang="en-GB" sz="2400" dirty="0">
                <a:solidFill>
                  <a:schemeClr val="tx1"/>
                </a:solidFill>
                <a:latin typeface="Arial" panose="020B0604020202020204" pitchFamily="34" charset="0"/>
                <a:cs typeface="Arial" panose="020B0604020202020204" pitchFamily="34" charset="0"/>
              </a:rPr>
              <a:t>world class VET system’ and a workforce skilled to world class </a:t>
            </a:r>
            <a:r>
              <a:rPr lang="en-GB" sz="2400" dirty="0" smtClean="0">
                <a:solidFill>
                  <a:schemeClr val="tx1"/>
                </a:solidFill>
                <a:latin typeface="Arial" panose="020B0604020202020204" pitchFamily="34" charset="0"/>
                <a:cs typeface="Arial" panose="020B0604020202020204" pitchFamily="34" charset="0"/>
              </a:rPr>
              <a:t>levels…</a:t>
            </a:r>
          </a:p>
          <a:p>
            <a:pPr marL="0" indent="0"/>
            <a:r>
              <a:rPr lang="en-GB" sz="2400" i="1" dirty="0" smtClean="0">
                <a:solidFill>
                  <a:srgbClr val="FF0000"/>
                </a:solidFill>
                <a:latin typeface="Arial" panose="020B0604020202020204" pitchFamily="34" charset="0"/>
                <a:cs typeface="Arial" panose="020B0604020202020204" pitchFamily="34" charset="0"/>
              </a:rPr>
              <a:t>How can we pay for it when no political party offers anything but decline in public funding for education and skills?</a:t>
            </a: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Localism - devolution </a:t>
            </a:r>
            <a:r>
              <a:rPr lang="en-GB" sz="2400" dirty="0">
                <a:solidFill>
                  <a:schemeClr val="tx1"/>
                </a:solidFill>
                <a:latin typeface="Arial" panose="020B0604020202020204" pitchFamily="34" charset="0"/>
                <a:cs typeface="Arial" panose="020B0604020202020204" pitchFamily="34" charset="0"/>
              </a:rPr>
              <a:t>of power and funding to </a:t>
            </a:r>
            <a:r>
              <a:rPr lang="en-GB" sz="2400" dirty="0" smtClean="0">
                <a:solidFill>
                  <a:schemeClr val="tx1"/>
                </a:solidFill>
                <a:latin typeface="Arial" panose="020B0604020202020204" pitchFamily="34" charset="0"/>
                <a:cs typeface="Arial" panose="020B0604020202020204" pitchFamily="34" charset="0"/>
              </a:rPr>
              <a:t>LEPs</a:t>
            </a:r>
          </a:p>
          <a:p>
            <a:pPr marL="0" indent="0"/>
            <a:r>
              <a:rPr lang="en-GB" sz="2400" i="1" dirty="0" smtClean="0">
                <a:solidFill>
                  <a:srgbClr val="FF0000"/>
                </a:solidFill>
                <a:latin typeface="Arial" panose="020B0604020202020204" pitchFamily="34" charset="0"/>
                <a:cs typeface="Arial" panose="020B0604020202020204" pitchFamily="34" charset="0"/>
              </a:rPr>
              <a:t>National </a:t>
            </a:r>
            <a:r>
              <a:rPr lang="en-GB" sz="2400" i="1" dirty="0">
                <a:solidFill>
                  <a:srgbClr val="FF0000"/>
                </a:solidFill>
                <a:latin typeface="Arial" panose="020B0604020202020204" pitchFamily="34" charset="0"/>
                <a:cs typeface="Arial" panose="020B0604020202020204" pitchFamily="34" charset="0"/>
              </a:rPr>
              <a:t>standards and </a:t>
            </a:r>
            <a:r>
              <a:rPr lang="en-GB" sz="2400" i="1" dirty="0" smtClean="0">
                <a:solidFill>
                  <a:srgbClr val="FF0000"/>
                </a:solidFill>
                <a:latin typeface="Arial" panose="020B0604020202020204" pitchFamily="34" charset="0"/>
                <a:cs typeface="Arial" panose="020B0604020202020204" pitchFamily="34" charset="0"/>
              </a:rPr>
              <a:t>consistency under threat?</a:t>
            </a:r>
            <a:endParaRPr lang="en-GB" sz="2400" i="1" dirty="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OECD says UK </a:t>
            </a:r>
            <a:r>
              <a:rPr lang="en-GB" sz="2400" dirty="0">
                <a:solidFill>
                  <a:schemeClr val="tx1"/>
                </a:solidFill>
                <a:latin typeface="Arial" panose="020B0604020202020204" pitchFamily="34" charset="0"/>
                <a:cs typeface="Arial" panose="020B0604020202020204" pitchFamily="34" charset="0"/>
              </a:rPr>
              <a:t>employers have the second lowest demand </a:t>
            </a:r>
            <a:r>
              <a:rPr lang="en-GB" sz="2400" dirty="0" smtClean="0">
                <a:solidFill>
                  <a:schemeClr val="tx1"/>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for workers qualified beyond </a:t>
            </a:r>
            <a:r>
              <a:rPr lang="en-GB" sz="2400" dirty="0" smtClean="0">
                <a:solidFill>
                  <a:schemeClr val="tx1"/>
                </a:solidFill>
                <a:latin typeface="Arial" panose="020B0604020202020204" pitchFamily="34" charset="0"/>
                <a:cs typeface="Arial" panose="020B0604020202020204" pitchFamily="34" charset="0"/>
              </a:rPr>
              <a:t>compulsory </a:t>
            </a:r>
            <a:r>
              <a:rPr lang="en-GB" sz="2400" dirty="0">
                <a:solidFill>
                  <a:schemeClr val="tx1"/>
                </a:solidFill>
                <a:latin typeface="Arial" panose="020B0604020202020204" pitchFamily="34" charset="0"/>
                <a:cs typeface="Arial" panose="020B0604020202020204" pitchFamily="34" charset="0"/>
              </a:rPr>
              <a:t>schooling across 22 </a:t>
            </a:r>
            <a:r>
              <a:rPr lang="en-GB" sz="2400" dirty="0" smtClean="0">
                <a:solidFill>
                  <a:schemeClr val="tx1"/>
                </a:solidFill>
                <a:latin typeface="Arial" panose="020B0604020202020204" pitchFamily="34" charset="0"/>
                <a:cs typeface="Arial" panose="020B0604020202020204" pitchFamily="34" charset="0"/>
              </a:rPr>
              <a:t>countries…the </a:t>
            </a:r>
            <a:r>
              <a:rPr lang="en-GB" sz="2400" dirty="0">
                <a:solidFill>
                  <a:schemeClr val="tx1"/>
                </a:solidFill>
                <a:latin typeface="Arial" panose="020B0604020202020204" pitchFamily="34" charset="0"/>
                <a:cs typeface="Arial" panose="020B0604020202020204" pitchFamily="34" charset="0"/>
              </a:rPr>
              <a:t>second highest </a:t>
            </a:r>
            <a:r>
              <a:rPr lang="en-GB" sz="2400" dirty="0" smtClean="0">
                <a:solidFill>
                  <a:schemeClr val="tx1"/>
                </a:solidFill>
                <a:latin typeface="Arial" panose="020B0604020202020204" pitchFamily="34" charset="0"/>
                <a:cs typeface="Arial" panose="020B0604020202020204" pitchFamily="34" charset="0"/>
              </a:rPr>
              <a:t>levels </a:t>
            </a:r>
            <a:r>
              <a:rPr lang="en-GB" sz="2400" dirty="0">
                <a:solidFill>
                  <a:schemeClr val="tx1"/>
                </a:solidFill>
                <a:latin typeface="Arial" panose="020B0604020202020204" pitchFamily="34" charset="0"/>
                <a:cs typeface="Arial" panose="020B0604020202020204" pitchFamily="34" charset="0"/>
              </a:rPr>
              <a:t>of over-qualification </a:t>
            </a:r>
          </a:p>
          <a:p>
            <a:pPr marL="0" indent="0"/>
            <a:r>
              <a:rPr lang="en-GB" sz="2400" i="1" dirty="0" smtClean="0">
                <a:solidFill>
                  <a:srgbClr val="FF0000"/>
                </a:solidFill>
                <a:latin typeface="Arial" panose="020B0604020202020204" pitchFamily="34" charset="0"/>
                <a:cs typeface="Arial" panose="020B0604020202020204" pitchFamily="34" charset="0"/>
              </a:rPr>
              <a:t>What are priorities for public funding of VET? </a:t>
            </a:r>
            <a:endParaRPr lang="en-GB" sz="2400" i="1" dirty="0">
              <a:solidFill>
                <a:srgbClr val="FF0000"/>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29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60648"/>
            <a:ext cx="2054572" cy="432048"/>
          </a:xfrm>
        </p:spPr>
        <p:txBody>
          <a:bodyPr/>
          <a:lstStyle/>
          <a:p>
            <a:r>
              <a:rPr lang="en-GB" sz="2000" dirty="0" smtClean="0">
                <a:latin typeface="Arial" panose="020B0604020202020204" pitchFamily="34" charset="0"/>
                <a:cs typeface="Arial" panose="020B0604020202020204" pitchFamily="34" charset="0"/>
              </a:rPr>
              <a:t>Employers pay?</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All political parties agree employers should own (and contribute to) the education and skills system…</a:t>
            </a:r>
          </a:p>
          <a:p>
            <a:pPr marL="0" indent="0"/>
            <a:r>
              <a:rPr lang="en-GB" sz="2400" i="1" dirty="0" smtClean="0">
                <a:solidFill>
                  <a:srgbClr val="FF0000"/>
                </a:solidFill>
                <a:latin typeface="Arial" panose="020B0604020202020204" pitchFamily="34" charset="0"/>
                <a:cs typeface="Arial" panose="020B0604020202020204" pitchFamily="34" charset="0"/>
              </a:rPr>
              <a:t>Have employers got the time and motivation to take control?  </a:t>
            </a: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Low wage and low skill areas (eg retail, hospitality, catering, cleaning, social care)…will they train?</a:t>
            </a:r>
          </a:p>
          <a:p>
            <a:pPr marL="0" indent="0"/>
            <a:r>
              <a:rPr lang="en-GB" sz="2400" i="1" dirty="0" smtClean="0">
                <a:solidFill>
                  <a:srgbClr val="FF0000"/>
                </a:solidFill>
                <a:latin typeface="Arial" panose="020B0604020202020204" pitchFamily="34" charset="0"/>
                <a:cs typeface="Arial" panose="020B0604020202020204" pitchFamily="34" charset="0"/>
              </a:rPr>
              <a:t>Employer investment fell 5% between 2011 and 2013 (UKCES survey)</a:t>
            </a: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Relative increase </a:t>
            </a:r>
            <a:r>
              <a:rPr lang="en-GB" sz="2400" dirty="0">
                <a:solidFill>
                  <a:schemeClr val="tx1"/>
                </a:solidFill>
                <a:latin typeface="Arial" panose="020B0604020202020204" pitchFamily="34" charset="0"/>
                <a:cs typeface="Arial" panose="020B0604020202020204" pitchFamily="34" charset="0"/>
              </a:rPr>
              <a:t>in in-house employer training</a:t>
            </a:r>
            <a:r>
              <a:rPr lang="en-GB" sz="2400" dirty="0" smtClean="0">
                <a:solidFill>
                  <a:schemeClr val="tx1"/>
                </a:solidFill>
                <a:latin typeface="Arial" panose="020B0604020202020204" pitchFamily="34" charset="0"/>
                <a:cs typeface="Arial" panose="020B0604020202020204" pitchFamily="34" charset="0"/>
              </a:rPr>
              <a:t>?</a:t>
            </a:r>
            <a:endParaRPr lang="en-GB" sz="2400" dirty="0" smtClean="0">
              <a:solidFill>
                <a:srgbClr val="FF0000"/>
              </a:solidFill>
              <a:latin typeface="Arial" panose="020B0604020202020204" pitchFamily="34" charset="0"/>
              <a:cs typeface="Arial" panose="020B0604020202020204" pitchFamily="34" charset="0"/>
            </a:endParaRPr>
          </a:p>
          <a:p>
            <a:pPr marL="0" indent="0"/>
            <a:r>
              <a:rPr lang="en-GB" sz="2400" i="1" dirty="0" smtClean="0">
                <a:solidFill>
                  <a:srgbClr val="FF0000"/>
                </a:solidFill>
                <a:latin typeface="Arial" panose="020B0604020202020204" pitchFamily="34" charset="0"/>
                <a:cs typeface="Arial" panose="020B0604020202020204" pitchFamily="34" charset="0"/>
              </a:rPr>
              <a:t>What happens to national standards and transferability?</a:t>
            </a:r>
          </a:p>
          <a:p>
            <a:pPr>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96126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60648"/>
            <a:ext cx="1982564" cy="504056"/>
          </a:xfrm>
        </p:spPr>
        <p:txBody>
          <a:bodyPr/>
          <a:lstStyle/>
          <a:p>
            <a:r>
              <a:rPr lang="en-GB" sz="2000" dirty="0" smtClean="0">
                <a:latin typeface="Arial" panose="020B0604020202020204" pitchFamily="34" charset="0"/>
                <a:cs typeface="Arial" panose="020B0604020202020204" pitchFamily="34" charset="0"/>
              </a:rPr>
              <a:t>Individuals pay?</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88" y="1341438"/>
            <a:ext cx="8440737" cy="5183906"/>
          </a:xfrm>
        </p:spPr>
        <p:txBody>
          <a:bodyPr/>
          <a:lstStyle/>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Low </a:t>
            </a:r>
            <a:r>
              <a:rPr lang="en-GB" sz="2400" dirty="0">
                <a:solidFill>
                  <a:schemeClr val="tx1"/>
                </a:solidFill>
                <a:latin typeface="Arial" panose="020B0604020202020204" pitchFamily="34" charset="0"/>
                <a:cs typeface="Arial" panose="020B0604020202020204" pitchFamily="34" charset="0"/>
              </a:rPr>
              <a:t>income individuals are facing falling real </a:t>
            </a:r>
            <a:r>
              <a:rPr lang="en-GB" sz="2400" dirty="0" smtClean="0">
                <a:solidFill>
                  <a:schemeClr val="tx1"/>
                </a:solidFill>
                <a:latin typeface="Arial" panose="020B0604020202020204" pitchFamily="34" charset="0"/>
                <a:cs typeface="Arial" panose="020B0604020202020204" pitchFamily="34" charset="0"/>
              </a:rPr>
              <a:t>wages…will </a:t>
            </a:r>
            <a:r>
              <a:rPr lang="en-GB" sz="2400" dirty="0">
                <a:solidFill>
                  <a:schemeClr val="tx1"/>
                </a:solidFill>
                <a:latin typeface="Arial" panose="020B0604020202020204" pitchFamily="34" charset="0"/>
                <a:cs typeface="Arial" panose="020B0604020202020204" pitchFamily="34" charset="0"/>
              </a:rPr>
              <a:t>they </a:t>
            </a:r>
            <a:r>
              <a:rPr lang="en-GB" sz="2400" dirty="0" smtClean="0">
                <a:solidFill>
                  <a:schemeClr val="tx1"/>
                </a:solidFill>
                <a:latin typeface="Arial" panose="020B0604020202020204" pitchFamily="34" charset="0"/>
                <a:cs typeface="Arial" panose="020B0604020202020204" pitchFamily="34" charset="0"/>
              </a:rPr>
              <a:t>take on debt for </a:t>
            </a:r>
            <a:r>
              <a:rPr lang="en-GB" sz="2400" dirty="0">
                <a:solidFill>
                  <a:schemeClr val="tx1"/>
                </a:solidFill>
                <a:latin typeface="Arial" panose="020B0604020202020204" pitchFamily="34" charset="0"/>
                <a:cs typeface="Arial" panose="020B0604020202020204" pitchFamily="34" charset="0"/>
              </a:rPr>
              <a:t>education and training</a:t>
            </a:r>
            <a:r>
              <a:rPr lang="en-GB" sz="2400" dirty="0" smtClean="0">
                <a:solidFill>
                  <a:schemeClr val="tx1"/>
                </a:solidFill>
                <a:latin typeface="Arial" panose="020B0604020202020204" pitchFamily="34" charset="0"/>
                <a:cs typeface="Arial" panose="020B0604020202020204" pitchFamily="34" charset="0"/>
              </a:rPr>
              <a:t>?</a:t>
            </a:r>
          </a:p>
          <a:p>
            <a:pPr marL="0" indent="0"/>
            <a:r>
              <a:rPr lang="en-GB" sz="2400" i="1" dirty="0" smtClean="0">
                <a:solidFill>
                  <a:srgbClr val="FF0000"/>
                </a:solidFill>
                <a:latin typeface="Arial" panose="020B0604020202020204" pitchFamily="34" charset="0"/>
                <a:cs typeface="Arial" panose="020B0604020202020204" pitchFamily="34" charset="0"/>
              </a:rPr>
              <a:t>NUS survey says a third of FE students have already taken out a pay-day loan</a:t>
            </a:r>
            <a:endParaRPr lang="en-GB" sz="2400" i="1" dirty="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Why learn </a:t>
            </a:r>
            <a:r>
              <a:rPr lang="en-GB" sz="2400" smtClean="0">
                <a:solidFill>
                  <a:schemeClr val="tx1"/>
                </a:solidFill>
                <a:latin typeface="Arial" panose="020B0604020202020204" pitchFamily="34" charset="0"/>
                <a:cs typeface="Arial" panose="020B0604020202020204" pitchFamily="34" charset="0"/>
              </a:rPr>
              <a:t>generic qualifications </a:t>
            </a:r>
            <a:r>
              <a:rPr lang="en-GB" sz="2400" dirty="0" smtClean="0">
                <a:solidFill>
                  <a:schemeClr val="tx1"/>
                </a:solidFill>
                <a:latin typeface="Arial" panose="020B0604020202020204" pitchFamily="34" charset="0"/>
                <a:cs typeface="Arial" panose="020B0604020202020204" pitchFamily="34" charset="0"/>
              </a:rPr>
              <a:t>if your employer </a:t>
            </a:r>
            <a:r>
              <a:rPr lang="en-GB" sz="2400" smtClean="0">
                <a:solidFill>
                  <a:schemeClr val="tx1"/>
                </a:solidFill>
                <a:latin typeface="Arial" panose="020B0604020202020204" pitchFamily="34" charset="0"/>
                <a:cs typeface="Arial" panose="020B0604020202020204" pitchFamily="34" charset="0"/>
              </a:rPr>
              <a:t>wants company-specific </a:t>
            </a:r>
            <a:r>
              <a:rPr lang="en-GB" sz="2400" dirty="0" smtClean="0">
                <a:solidFill>
                  <a:schemeClr val="tx1"/>
                </a:solidFill>
                <a:latin typeface="Arial" panose="020B0604020202020204" pitchFamily="34" charset="0"/>
                <a:cs typeface="Arial" panose="020B0604020202020204" pitchFamily="34" charset="0"/>
              </a:rPr>
              <a:t>learning?</a:t>
            </a:r>
          </a:p>
          <a:p>
            <a:pPr marL="0" indent="0"/>
            <a:r>
              <a:rPr lang="en-GB" sz="2400" i="1" dirty="0" smtClean="0">
                <a:solidFill>
                  <a:srgbClr val="FF0000"/>
                </a:solidFill>
                <a:latin typeface="Arial" panose="020B0604020202020204" pitchFamily="34" charset="0"/>
                <a:cs typeface="Arial" panose="020B0604020202020204" pitchFamily="34" charset="0"/>
              </a:rPr>
              <a:t>Will your next employer value your learning </a:t>
            </a:r>
            <a:r>
              <a:rPr lang="en-GB" sz="2400" i="1" smtClean="0">
                <a:solidFill>
                  <a:srgbClr val="FF0000"/>
                </a:solidFill>
                <a:latin typeface="Arial" panose="020B0604020202020204" pitchFamily="34" charset="0"/>
                <a:cs typeface="Arial" panose="020B0604020202020204" pitchFamily="34" charset="0"/>
              </a:rPr>
              <a:t>equally?  If not, do we have a national system at all?</a:t>
            </a:r>
            <a:endParaRPr lang="en-GB" sz="2400" i="1" dirty="0" smtClean="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sz="2400"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751011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9" y="204018"/>
            <a:ext cx="3782764" cy="416670"/>
          </a:xfrm>
        </p:spPr>
        <p:txBody>
          <a:bodyPr/>
          <a:lstStyle/>
          <a:p>
            <a:pPr lvl="2">
              <a:defRPr/>
            </a:pPr>
            <a:r>
              <a:rPr lang="en-GB" sz="2000" dirty="0" smtClean="0">
                <a:latin typeface="Arial" panose="020B0604020202020204" pitchFamily="34" charset="0"/>
                <a:cs typeface="Arial" panose="020B0604020202020204" pitchFamily="34" charset="0"/>
              </a:rPr>
              <a:t>Are apprenticeships the answer?</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88" y="1341438"/>
            <a:ext cx="8679308" cy="5033962"/>
          </a:xfrm>
        </p:spPr>
        <p:txBody>
          <a:bodyPr/>
          <a:lstStyle/>
          <a:p>
            <a:pPr marL="541338" lvl="2" indent="-342900">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Increase quality and quantity?</a:t>
            </a:r>
          </a:p>
          <a:p>
            <a:pPr lvl="2" indent="0">
              <a:buNone/>
              <a:defRPr/>
            </a:pPr>
            <a:r>
              <a:rPr lang="en-GB" sz="2400" i="1" dirty="0" smtClean="0">
                <a:solidFill>
                  <a:srgbClr val="FF0000"/>
                </a:solidFill>
                <a:latin typeface="Arial" panose="020B0604020202020204" pitchFamily="34" charset="0"/>
                <a:cs typeface="Arial" panose="020B0604020202020204" pitchFamily="34" charset="0"/>
              </a:rPr>
              <a:t>Reconcilable?  How pay?</a:t>
            </a:r>
          </a:p>
          <a:p>
            <a:pPr marL="541338" lvl="2"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Can the system tempt SMEs to </a:t>
            </a:r>
            <a:r>
              <a:rPr lang="en-GB" sz="2400" dirty="0" smtClean="0">
                <a:solidFill>
                  <a:schemeClr val="tx1"/>
                </a:solidFill>
                <a:latin typeface="Arial" panose="020B0604020202020204" pitchFamily="34" charset="0"/>
                <a:cs typeface="Arial" panose="020B0604020202020204" pitchFamily="34" charset="0"/>
              </a:rPr>
              <a:t>offer?</a:t>
            </a:r>
          </a:p>
          <a:p>
            <a:pPr lvl="2" indent="0">
              <a:buNone/>
              <a:defRPr/>
            </a:pPr>
            <a:r>
              <a:rPr lang="en-GB" sz="2400" i="1" dirty="0" smtClean="0">
                <a:solidFill>
                  <a:srgbClr val="FF0000"/>
                </a:solidFill>
                <a:latin typeface="Arial" panose="020B0604020202020204" pitchFamily="34" charset="0"/>
                <a:cs typeface="Arial" panose="020B0604020202020204" pitchFamily="34" charset="0"/>
              </a:rPr>
              <a:t>They complain of bureaucracy and </a:t>
            </a:r>
            <a:r>
              <a:rPr lang="en-GB" sz="2400" i="1" smtClean="0">
                <a:solidFill>
                  <a:srgbClr val="FF0000"/>
                </a:solidFill>
                <a:latin typeface="Arial" panose="020B0604020202020204" pitchFamily="34" charset="0"/>
                <a:cs typeface="Arial" panose="020B0604020202020204" pitchFamily="34" charset="0"/>
              </a:rPr>
              <a:t>cash flow challenges…</a:t>
            </a:r>
            <a:endParaRPr lang="en-GB" sz="2400" i="1" dirty="0" smtClean="0">
              <a:solidFill>
                <a:srgbClr val="FF0000"/>
              </a:solidFill>
              <a:latin typeface="Arial" panose="020B0604020202020204" pitchFamily="34" charset="0"/>
              <a:cs typeface="Arial" panose="020B0604020202020204" pitchFamily="34" charset="0"/>
            </a:endParaRPr>
          </a:p>
          <a:p>
            <a:pPr marL="541338" lvl="2" indent="-342900">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Do we abolish the 60-70</a:t>
            </a:r>
            <a:r>
              <a:rPr lang="en-GB" sz="2400" dirty="0">
                <a:solidFill>
                  <a:schemeClr val="tx1"/>
                </a:solidFill>
                <a:latin typeface="Arial" panose="020B0604020202020204" pitchFamily="34" charset="0"/>
                <a:cs typeface="Arial" panose="020B0604020202020204" pitchFamily="34" charset="0"/>
              </a:rPr>
              <a:t>% </a:t>
            </a:r>
            <a:r>
              <a:rPr lang="en-GB" sz="2400" dirty="0" smtClean="0">
                <a:solidFill>
                  <a:schemeClr val="tx1"/>
                </a:solidFill>
                <a:latin typeface="Arial" panose="020B0604020202020204" pitchFamily="34" charset="0"/>
                <a:cs typeface="Arial" panose="020B0604020202020204" pitchFamily="34" charset="0"/>
              </a:rPr>
              <a:t>of apprenticeships at Level 2?</a:t>
            </a:r>
          </a:p>
          <a:p>
            <a:pPr lvl="2" indent="0">
              <a:buNone/>
              <a:defRPr/>
            </a:pPr>
            <a:r>
              <a:rPr lang="en-GB" sz="2400" i="1" dirty="0" smtClean="0">
                <a:solidFill>
                  <a:srgbClr val="FF0000"/>
                </a:solidFill>
                <a:latin typeface="Arial" panose="020B0604020202020204" pitchFamily="34" charset="0"/>
                <a:cs typeface="Arial" panose="020B0604020202020204" pitchFamily="34" charset="0"/>
              </a:rPr>
              <a:t>What about ladder of opportunity? Progression? Where do those excluded go?  Traineeship???</a:t>
            </a:r>
            <a:r>
              <a:rPr lang="en-GB" sz="2400" dirty="0">
                <a:solidFill>
                  <a:schemeClr val="tx1"/>
                </a:solidFill>
                <a:latin typeface="Arial" panose="020B0604020202020204" pitchFamily="34" charset="0"/>
                <a:cs typeface="Arial" panose="020B0604020202020204" pitchFamily="34" charset="0"/>
              </a:rPr>
              <a:t> </a:t>
            </a:r>
            <a:endParaRPr lang="en-GB" sz="2400" dirty="0" smtClean="0">
              <a:solidFill>
                <a:schemeClr val="tx1"/>
              </a:solidFill>
              <a:latin typeface="Arial" panose="020B0604020202020204" pitchFamily="34" charset="0"/>
              <a:cs typeface="Arial" panose="020B0604020202020204" pitchFamily="34" charset="0"/>
            </a:endParaRPr>
          </a:p>
          <a:p>
            <a:pPr marL="541338" lvl="2" indent="-342900">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If employers </a:t>
            </a:r>
            <a:r>
              <a:rPr lang="en-GB" sz="2400" dirty="0">
                <a:solidFill>
                  <a:schemeClr val="tx1"/>
                </a:solidFill>
                <a:latin typeface="Arial" panose="020B0604020202020204" pitchFamily="34" charset="0"/>
                <a:cs typeface="Arial" panose="020B0604020202020204" pitchFamily="34" charset="0"/>
              </a:rPr>
              <a:t>pay more…employ fewer apprentices? </a:t>
            </a:r>
            <a:endParaRPr lang="en-GB" sz="2400" dirty="0" smtClean="0">
              <a:solidFill>
                <a:schemeClr val="tx1"/>
              </a:solidFill>
              <a:latin typeface="Arial" panose="020B0604020202020204" pitchFamily="34" charset="0"/>
              <a:cs typeface="Arial" panose="020B0604020202020204" pitchFamily="34" charset="0"/>
            </a:endParaRPr>
          </a:p>
          <a:p>
            <a:pPr lvl="2" indent="0">
              <a:buNone/>
              <a:defRPr/>
            </a:pPr>
            <a:r>
              <a:rPr lang="en-GB" sz="2400" i="1" dirty="0" smtClean="0">
                <a:solidFill>
                  <a:srgbClr val="FF0000"/>
                </a:solidFill>
                <a:latin typeface="Arial" panose="020B0604020202020204" pitchFamily="34" charset="0"/>
                <a:cs typeface="Arial" panose="020B0604020202020204" pitchFamily="34" charset="0"/>
              </a:rPr>
              <a:t>16-19 fully funded but 24+ discouraged…are apprenticeships only for young people?</a:t>
            </a:r>
            <a:endParaRPr lang="en-GB" sz="2400" i="1" dirty="0">
              <a:solidFill>
                <a:srgbClr val="FF0000"/>
              </a:solidFill>
              <a:latin typeface="Arial" panose="020B0604020202020204" pitchFamily="34" charset="0"/>
              <a:cs typeface="Arial" panose="020B0604020202020204" pitchFamily="34" charset="0"/>
            </a:endParaRPr>
          </a:p>
          <a:p>
            <a:pPr lvl="2" indent="0">
              <a:buNone/>
              <a:defRPr/>
            </a:pPr>
            <a:r>
              <a:rPr lang="en-GB" sz="2400" b="1" i="1" dirty="0" smtClean="0">
                <a:solidFill>
                  <a:srgbClr val="FF0000"/>
                </a:solidFill>
                <a:latin typeface="Arial" panose="020B0604020202020204" pitchFamily="34" charset="0"/>
                <a:cs typeface="Arial" panose="020B0604020202020204" pitchFamily="34" charset="0"/>
              </a:rPr>
              <a:t>…</a:t>
            </a:r>
            <a:r>
              <a:rPr lang="en-GB" sz="2800" b="1" i="1" dirty="0">
                <a:solidFill>
                  <a:srgbClr val="FF0000"/>
                </a:solidFill>
                <a:latin typeface="Arial" panose="020B0604020202020204" pitchFamily="34" charset="0"/>
                <a:cs typeface="Arial" panose="020B0604020202020204" pitchFamily="34" charset="0"/>
              </a:rPr>
              <a:t>what is the question</a:t>
            </a:r>
            <a:r>
              <a:rPr lang="en-GB" sz="2800" b="1" i="1" dirty="0" smtClean="0">
                <a:solidFill>
                  <a:srgbClr val="FF0000"/>
                </a:solidFill>
                <a:latin typeface="Arial" panose="020B0604020202020204" pitchFamily="34" charset="0"/>
                <a:cs typeface="Arial" panose="020B0604020202020204" pitchFamily="34" charset="0"/>
              </a:rPr>
              <a:t>?</a:t>
            </a:r>
            <a:endParaRPr lang="en-GB" sz="2800" b="1" dirty="0">
              <a:solidFill>
                <a:srgbClr val="FF0000"/>
              </a:solidFill>
              <a:latin typeface="Arial" panose="020B0604020202020204" pitchFamily="34" charset="0"/>
              <a:cs typeface="Arial" panose="020B0604020202020204" pitchFamily="34" charset="0"/>
            </a:endParaRPr>
          </a:p>
          <a:p>
            <a:pPr marL="541338" lvl="2" indent="-342900">
              <a:buFont typeface="Arial" panose="020B0604020202020204" pitchFamily="34" charset="0"/>
              <a:buChar char="•"/>
              <a:defRPr/>
            </a:pPr>
            <a:endParaRPr lang="en-GB" sz="2800" dirty="0" smtClean="0">
              <a:solidFill>
                <a:schemeClr val="tx1"/>
              </a:solidFill>
              <a:latin typeface="Arial" panose="020B0604020202020204" pitchFamily="34" charset="0"/>
              <a:cs typeface="Arial" panose="020B0604020202020204" pitchFamily="34" charset="0"/>
            </a:endParaRPr>
          </a:p>
          <a:p>
            <a:pPr marL="541338" lvl="2" indent="-342900">
              <a:buFont typeface="Arial" panose="020B0604020202020204" pitchFamily="34" charset="0"/>
              <a:buChar char="•"/>
              <a:defRPr/>
            </a:pPr>
            <a:endParaRPr lang="en-GB" sz="2000" b="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93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499092"/>
            <a:ext cx="5870996" cy="409628"/>
          </a:xfrm>
        </p:spPr>
        <p:txBody>
          <a:bodyPr/>
          <a:lstStyle/>
          <a:p>
            <a:pPr>
              <a:defRPr/>
            </a:pPr>
            <a:r>
              <a:rPr lang="en-GB" sz="2000" dirty="0" smtClean="0">
                <a:latin typeface="Arial" panose="020B0604020202020204" pitchFamily="34" charset="0"/>
                <a:cs typeface="Arial" panose="020B0604020202020204" pitchFamily="34" charset="0"/>
              </a:rPr>
              <a:t>Some challenges of the design principles Wolf left</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Is external testing the only way to get rigour?</a:t>
            </a:r>
          </a:p>
          <a:p>
            <a:pPr>
              <a:buFont typeface="Arial" panose="020B0604020202020204" pitchFamily="34" charset="0"/>
              <a:buChar char="•"/>
              <a:defRPr/>
            </a:pPr>
            <a:r>
              <a:rPr lang="en-GB" sz="2400" b="0" dirty="0" smtClean="0">
                <a:solidFill>
                  <a:schemeClr val="tx1"/>
                </a:solidFill>
                <a:latin typeface="Arial" panose="020B0604020202020204" pitchFamily="34" charset="0"/>
                <a:cs typeface="Arial" panose="020B0604020202020204" pitchFamily="34" charset="0"/>
              </a:rPr>
              <a:t>Is there a tension between rigour and validity?</a:t>
            </a:r>
          </a:p>
          <a:p>
            <a:pPr marL="0" indent="0">
              <a:defRPr/>
            </a:pPr>
            <a:r>
              <a:rPr lang="en-GB" sz="2400" i="1" dirty="0" smtClean="0">
                <a:solidFill>
                  <a:srgbClr val="FF0000"/>
                </a:solidFill>
                <a:latin typeface="Arial" panose="020B0604020202020204" pitchFamily="34" charset="0"/>
                <a:cs typeface="Arial" panose="020B0604020202020204" pitchFamily="34" charset="0"/>
              </a:rPr>
              <a:t>Can often </a:t>
            </a:r>
            <a:r>
              <a:rPr lang="en-GB" sz="2400" i="1" dirty="0">
                <a:solidFill>
                  <a:srgbClr val="FF0000"/>
                </a:solidFill>
                <a:latin typeface="Arial" panose="020B0604020202020204" pitchFamily="34" charset="0"/>
                <a:cs typeface="Arial" panose="020B0604020202020204" pitchFamily="34" charset="0"/>
              </a:rPr>
              <a:t>infrequent external </a:t>
            </a:r>
            <a:r>
              <a:rPr lang="en-GB" sz="2400" i="1" dirty="0" smtClean="0">
                <a:solidFill>
                  <a:srgbClr val="FF0000"/>
                </a:solidFill>
                <a:latin typeface="Arial" panose="020B0604020202020204" pitchFamily="34" charset="0"/>
                <a:cs typeface="Arial" panose="020B0604020202020204" pitchFamily="34" charset="0"/>
              </a:rPr>
              <a:t>tests guarantee competence </a:t>
            </a:r>
            <a:r>
              <a:rPr lang="en-GB" sz="2400" i="1" dirty="0">
                <a:solidFill>
                  <a:srgbClr val="FF0000"/>
                </a:solidFill>
                <a:latin typeface="Arial" panose="020B0604020202020204" pitchFamily="34" charset="0"/>
                <a:cs typeface="Arial" panose="020B0604020202020204" pitchFamily="34" charset="0"/>
              </a:rPr>
              <a:t>employers </a:t>
            </a:r>
            <a:r>
              <a:rPr lang="en-GB" sz="2400" i="1" dirty="0" smtClean="0">
                <a:solidFill>
                  <a:srgbClr val="FF0000"/>
                </a:solidFill>
                <a:latin typeface="Arial" panose="020B0604020202020204" pitchFamily="34" charset="0"/>
                <a:cs typeface="Arial" panose="020B0604020202020204" pitchFamily="34" charset="0"/>
              </a:rPr>
              <a:t>need?</a:t>
            </a:r>
          </a:p>
          <a:p>
            <a:pPr>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Is grading always appropriate?</a:t>
            </a:r>
          </a:p>
          <a:p>
            <a:pPr>
              <a:buFont typeface="Arial" panose="020B0604020202020204" pitchFamily="34" charset="0"/>
              <a:buChar char="•"/>
              <a:defRPr/>
            </a:pPr>
            <a:r>
              <a:rPr lang="en-GB" sz="2400" i="1" dirty="0" smtClean="0">
                <a:solidFill>
                  <a:schemeClr val="tx1"/>
                </a:solidFill>
                <a:latin typeface="Arial" panose="020B0604020202020204" pitchFamily="34" charset="0"/>
                <a:cs typeface="Arial" panose="020B0604020202020204" pitchFamily="34" charset="0"/>
              </a:rPr>
              <a:t>GCSE rools </a:t>
            </a:r>
            <a:r>
              <a:rPr lang="en-GB" sz="2400" dirty="0" smtClean="0">
                <a:solidFill>
                  <a:schemeClr val="tx1"/>
                </a:solidFill>
                <a:latin typeface="Arial" panose="020B0604020202020204" pitchFamily="34" charset="0"/>
                <a:cs typeface="Arial" panose="020B0604020202020204" pitchFamily="34" charset="0"/>
              </a:rPr>
              <a:t>…</a:t>
            </a:r>
          </a:p>
          <a:p>
            <a:pPr marL="0" indent="0">
              <a:defRPr/>
            </a:pPr>
            <a:r>
              <a:rPr lang="en-GB" sz="2400" i="1" dirty="0" smtClean="0">
                <a:solidFill>
                  <a:srgbClr val="FF0000"/>
                </a:solidFill>
                <a:latin typeface="Arial" panose="020B0604020202020204" pitchFamily="34" charset="0"/>
                <a:cs typeface="Arial" panose="020B0604020202020204" pitchFamily="34" charset="0"/>
              </a:rPr>
              <a:t>English </a:t>
            </a:r>
            <a:r>
              <a:rPr lang="en-GB" sz="2400" i="1" dirty="0">
                <a:solidFill>
                  <a:srgbClr val="FF0000"/>
                </a:solidFill>
                <a:latin typeface="Arial" panose="020B0604020202020204" pitchFamily="34" charset="0"/>
                <a:cs typeface="Arial" panose="020B0604020202020204" pitchFamily="34" charset="0"/>
              </a:rPr>
              <a:t>and maths: recruit only if already have GCSE C</a:t>
            </a:r>
            <a:r>
              <a:rPr lang="en-GB" sz="2400" i="1" dirty="0" smtClean="0">
                <a:solidFill>
                  <a:srgbClr val="FF0000"/>
                </a:solidFill>
                <a:latin typeface="Arial" panose="020B0604020202020204" pitchFamily="34" charset="0"/>
                <a:cs typeface="Arial" panose="020B0604020202020204" pitchFamily="34" charset="0"/>
              </a:rPr>
              <a:t>+?</a:t>
            </a:r>
          </a:p>
          <a:p>
            <a:pPr>
              <a:buFont typeface="Arial" panose="020B0604020202020204" pitchFamily="34" charset="0"/>
              <a:buChar char="•"/>
              <a:defRPr/>
            </a:pPr>
            <a:r>
              <a:rPr lang="en-GB" sz="2400" dirty="0" smtClean="0">
                <a:solidFill>
                  <a:schemeClr val="tx1"/>
                </a:solidFill>
                <a:latin typeface="Arial" panose="020B0604020202020204" pitchFamily="34" charset="0"/>
                <a:cs typeface="Arial" panose="020B0604020202020204" pitchFamily="34" charset="0"/>
              </a:rPr>
              <a:t>How do we ensure consistent quality where qualifications are not required?</a:t>
            </a:r>
          </a:p>
          <a:p>
            <a:pPr marL="0" indent="0">
              <a:defRPr/>
            </a:pPr>
            <a:r>
              <a:rPr lang="en-GB" sz="2400" i="1" dirty="0" smtClean="0">
                <a:solidFill>
                  <a:srgbClr val="FF0000"/>
                </a:solidFill>
                <a:latin typeface="Arial" panose="020B0604020202020204" pitchFamily="34" charset="0"/>
                <a:cs typeface="Arial" panose="020B0604020202020204" pitchFamily="34" charset="0"/>
              </a:rPr>
              <a:t>Apprenticeship synoptic assessment?</a:t>
            </a:r>
            <a:endParaRPr lang="en-GB" sz="2400" i="1" dirty="0">
              <a:solidFill>
                <a:srgbClr val="FF0000"/>
              </a:solidFill>
            </a:endParaRPr>
          </a:p>
          <a:p>
            <a:pPr>
              <a:buFont typeface="Arial" panose="020B0604020202020204" pitchFamily="34" charset="0"/>
              <a:buChar char="•"/>
              <a:defRPr/>
            </a:pPr>
            <a:endParaRPr lang="en-GB" sz="2400" b="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35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51394"/>
            <a:ext cx="4142804" cy="513310"/>
          </a:xfrm>
        </p:spPr>
        <p:txBody>
          <a:bodyPr/>
          <a:lstStyle/>
          <a:p>
            <a:r>
              <a:rPr lang="en-GB" sz="2000" dirty="0" smtClean="0">
                <a:latin typeface="Arial" panose="020B0604020202020204" pitchFamily="34" charset="0"/>
                <a:cs typeface="Arial" panose="020B0604020202020204" pitchFamily="34" charset="0"/>
              </a:rPr>
              <a:t>Some challenges of higher VET</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88" y="1341438"/>
            <a:ext cx="8463284" cy="5183906"/>
          </a:xfrm>
        </p:spPr>
        <p:txBody>
          <a:bodyPr/>
          <a:lstStyle/>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Adult vocational qualifications on a separate track from HE</a:t>
            </a:r>
          </a:p>
          <a:p>
            <a:pPr marL="0" indent="0"/>
            <a:r>
              <a:rPr lang="en-GB" sz="2000" i="1" dirty="0" smtClean="0">
                <a:solidFill>
                  <a:srgbClr val="FF0000"/>
                </a:solidFill>
                <a:latin typeface="Arial" panose="020B0604020202020204" pitchFamily="34" charset="0"/>
                <a:cs typeface="Arial" panose="020B0604020202020204" pitchFamily="34" charset="0"/>
              </a:rPr>
              <a:t>Joined up </a:t>
            </a:r>
            <a:r>
              <a:rPr lang="en-GB" sz="2000" i="1" smtClean="0">
                <a:solidFill>
                  <a:srgbClr val="FF0000"/>
                </a:solidFill>
                <a:latin typeface="Arial" panose="020B0604020202020204" pitchFamily="34" charset="0"/>
                <a:cs typeface="Arial" panose="020B0604020202020204" pitchFamily="34" charset="0"/>
              </a:rPr>
              <a:t>policy?  Disappearance of funding for non-vocational adult education…what happened to lifelong learning?</a:t>
            </a:r>
            <a:endParaRPr lang="en-GB" sz="2000" i="1" dirty="0" smtClean="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HE and FE coming together…more joint working </a:t>
            </a:r>
          </a:p>
          <a:p>
            <a:pPr marL="0" indent="0"/>
            <a:r>
              <a:rPr lang="en-GB" sz="2000" i="1" dirty="0">
                <a:solidFill>
                  <a:srgbClr val="FF0000"/>
                </a:solidFill>
                <a:latin typeface="Arial" panose="020B0604020202020204" pitchFamily="34" charset="0"/>
                <a:cs typeface="Arial" panose="020B0604020202020204" pitchFamily="34" charset="0"/>
              </a:rPr>
              <a:t>T</a:t>
            </a:r>
            <a:r>
              <a:rPr lang="en-GB" sz="2000" i="1" dirty="0" smtClean="0">
                <a:solidFill>
                  <a:srgbClr val="FF0000"/>
                </a:solidFill>
                <a:latin typeface="Arial" panose="020B0604020202020204" pitchFamily="34" charset="0"/>
                <a:cs typeface="Arial" panose="020B0604020202020204" pitchFamily="34" charset="0"/>
              </a:rPr>
              <a:t>ensions around different funding agencies, different QA systems  – and how can HE, FE, PTPs and AOs work in same space effectively?</a:t>
            </a: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Part time and lower level HE entrants down as full-time rises:</a:t>
            </a:r>
          </a:p>
          <a:p>
            <a:pPr marL="541338" lvl="2" indent="-342900">
              <a:buFont typeface="Courier New" panose="02070309020205020404" pitchFamily="49" charset="0"/>
              <a:buChar char="o"/>
            </a:pPr>
            <a:r>
              <a:rPr lang="en-GB" sz="2000" dirty="0" smtClean="0">
                <a:solidFill>
                  <a:schemeClr val="tx1"/>
                </a:solidFill>
                <a:latin typeface="Arial" panose="020B0604020202020204" pitchFamily="34" charset="0"/>
                <a:cs typeface="Arial" panose="020B0604020202020204" pitchFamily="34" charset="0"/>
              </a:rPr>
              <a:t>Foundation Degree down from 21,000 (2010) to under 13,000 (2012)</a:t>
            </a:r>
          </a:p>
          <a:p>
            <a:pPr marL="541338" lvl="2" indent="-342900">
              <a:buFont typeface="Courier New" panose="02070309020205020404" pitchFamily="49" charset="0"/>
              <a:buChar char="o"/>
            </a:pPr>
            <a:r>
              <a:rPr lang="en-GB" sz="2000" dirty="0" smtClean="0">
                <a:solidFill>
                  <a:schemeClr val="tx1"/>
                </a:solidFill>
                <a:latin typeface="Arial" panose="020B0604020202020204" pitchFamily="34" charset="0"/>
                <a:cs typeface="Arial" panose="020B0604020202020204" pitchFamily="34" charset="0"/>
              </a:rPr>
              <a:t>Part-time degree 259,000 down from (2010) to 139,000 (2013)</a:t>
            </a:r>
          </a:p>
          <a:p>
            <a:pPr marL="541338" lvl="2" indent="-342900">
              <a:buFont typeface="Courier New" panose="02070309020205020404" pitchFamily="49" charset="0"/>
              <a:buChar char="o"/>
            </a:pPr>
            <a:r>
              <a:rPr lang="en-GB" sz="2000" dirty="0" smtClean="0">
                <a:solidFill>
                  <a:schemeClr val="tx1"/>
                </a:solidFill>
                <a:latin typeface="Arial" panose="020B0604020202020204" pitchFamily="34" charset="0"/>
                <a:cs typeface="Arial" panose="020B0604020202020204" pitchFamily="34" charset="0"/>
              </a:rPr>
              <a:t>Full-time degree up from 384,00 (2010) to 378,000 (2013) </a:t>
            </a:r>
          </a:p>
          <a:p>
            <a:pPr marL="0" lvl="2" indent="0">
              <a:spcAft>
                <a:spcPct val="20000"/>
              </a:spcAft>
              <a:buClrTx/>
              <a:buNone/>
            </a:pPr>
            <a:r>
              <a:rPr lang="en-GB" sz="2000" i="1" dirty="0" smtClean="0">
                <a:solidFill>
                  <a:srgbClr val="FF0000"/>
                </a:solidFill>
                <a:latin typeface="Arial" panose="020B0604020202020204" pitchFamily="34" charset="0"/>
                <a:cs typeface="Arial" panose="020B0604020202020204" pitchFamily="34" charset="0"/>
              </a:rPr>
              <a:t>14</a:t>
            </a:r>
            <a:r>
              <a:rPr lang="en-GB" sz="2000" i="1" dirty="0">
                <a:solidFill>
                  <a:srgbClr val="FF0000"/>
                </a:solidFill>
                <a:latin typeface="Arial" panose="020B0604020202020204" pitchFamily="34" charset="0"/>
                <a:cs typeface="Arial" panose="020B0604020202020204" pitchFamily="34" charset="0"/>
              </a:rPr>
              <a:t>% decline in 18 year olds 2021 compared to 2011 – HE needs new sorts of </a:t>
            </a:r>
            <a:r>
              <a:rPr lang="en-GB" sz="2000" i="1">
                <a:solidFill>
                  <a:srgbClr val="FF0000"/>
                </a:solidFill>
                <a:latin typeface="Arial" panose="020B0604020202020204" pitchFamily="34" charset="0"/>
                <a:cs typeface="Arial" panose="020B0604020202020204" pitchFamily="34" charset="0"/>
              </a:rPr>
              <a:t>recruits</a:t>
            </a:r>
            <a:r>
              <a:rPr lang="en-GB" sz="2000" i="1" smtClean="0">
                <a:solidFill>
                  <a:srgbClr val="FF0000"/>
                </a:solidFill>
                <a:latin typeface="Arial" panose="020B0604020202020204" pitchFamily="34" charset="0"/>
                <a:cs typeface="Arial" panose="020B0604020202020204" pitchFamily="34" charset="0"/>
              </a:rPr>
              <a:t>?  UK plc needs?</a:t>
            </a:r>
            <a:endParaRPr lang="en-GB" sz="2000" i="1" dirty="0">
              <a:solidFill>
                <a:srgbClr val="FF0000"/>
              </a:solidFill>
              <a:latin typeface="Arial" panose="020B0604020202020204" pitchFamily="34" charset="0"/>
              <a:cs typeface="Arial" panose="020B0604020202020204" pitchFamily="34" charset="0"/>
            </a:endParaRPr>
          </a:p>
          <a:p>
            <a:pPr marL="0" indent="0"/>
            <a:endParaRPr lang="en-GB" sz="2000" i="1" dirty="0">
              <a:solidFill>
                <a:srgbClr val="FF0000"/>
              </a:solidFill>
              <a:latin typeface="Arial" panose="020B0604020202020204" pitchFamily="34" charset="0"/>
              <a:cs typeface="Arial" panose="020B0604020202020204" pitchFamily="34" charset="0"/>
            </a:endParaRPr>
          </a:p>
          <a:p>
            <a:pPr lvl="2" indent="0">
              <a:buNone/>
            </a:pP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11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464012"/>
            <a:ext cx="5726980" cy="444707"/>
          </a:xfrm>
        </p:spPr>
        <p:txBody>
          <a:bodyPr/>
          <a:lstStyle/>
          <a:p>
            <a:r>
              <a:rPr lang="en-GB" sz="2000" dirty="0" smtClean="0">
                <a:latin typeface="Arial" panose="020B0604020202020204" pitchFamily="34" charset="0"/>
                <a:cs typeface="Arial" panose="020B0604020202020204" pitchFamily="34" charset="0"/>
              </a:rPr>
              <a:t>How do we meet workforce needs for the future?</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88" y="1341438"/>
            <a:ext cx="8440737" cy="5327922"/>
          </a:xfrm>
        </p:spPr>
        <p:txBody>
          <a:bodyPr/>
          <a:lstStyle/>
          <a:p>
            <a:pP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Is a focus on public funding for young people only appropriate when </a:t>
            </a:r>
            <a:r>
              <a:rPr lang="en-GB" sz="2400" dirty="0" smtClean="0">
                <a:solidFill>
                  <a:schemeClr val="tx1"/>
                </a:solidFill>
                <a:latin typeface="Arial" panose="020B0604020202020204" pitchFamily="34" charset="0"/>
                <a:cs typeface="Arial" panose="020B0604020202020204" pitchFamily="34" charset="0"/>
              </a:rPr>
              <a:t>an ageing </a:t>
            </a:r>
            <a:r>
              <a:rPr lang="en-GB" sz="2400" dirty="0">
                <a:solidFill>
                  <a:schemeClr val="tx1"/>
                </a:solidFill>
                <a:latin typeface="Arial" panose="020B0604020202020204" pitchFamily="34" charset="0"/>
                <a:cs typeface="Arial" panose="020B0604020202020204" pitchFamily="34" charset="0"/>
              </a:rPr>
              <a:t>workforce </a:t>
            </a:r>
            <a:r>
              <a:rPr lang="en-GB" sz="2400" dirty="0" smtClean="0">
                <a:solidFill>
                  <a:schemeClr val="tx1"/>
                </a:solidFill>
                <a:latin typeface="Arial" panose="020B0604020202020204" pitchFamily="34" charset="0"/>
                <a:cs typeface="Arial" panose="020B0604020202020204" pitchFamily="34" charset="0"/>
              </a:rPr>
              <a:t>faces multiple </a:t>
            </a:r>
            <a:r>
              <a:rPr lang="en-GB" sz="2400" dirty="0">
                <a:solidFill>
                  <a:schemeClr val="tx1"/>
                </a:solidFill>
                <a:latin typeface="Arial" panose="020B0604020202020204" pitchFamily="34" charset="0"/>
                <a:cs typeface="Arial" panose="020B0604020202020204" pitchFamily="34" charset="0"/>
              </a:rPr>
              <a:t>careers </a:t>
            </a:r>
            <a:r>
              <a:rPr lang="en-GB" sz="2400" dirty="0" smtClean="0">
                <a:solidFill>
                  <a:schemeClr val="tx1"/>
                </a:solidFill>
                <a:latin typeface="Arial" panose="020B0604020202020204" pitchFamily="34" charset="0"/>
                <a:cs typeface="Arial" panose="020B0604020202020204" pitchFamily="34" charset="0"/>
              </a:rPr>
              <a:t>changes? </a:t>
            </a:r>
          </a:p>
          <a:p>
            <a:pPr marL="0" indent="0"/>
            <a:r>
              <a:rPr lang="en-GB" sz="2000" i="1" dirty="0" smtClean="0">
                <a:solidFill>
                  <a:srgbClr val="FF0000"/>
                </a:solidFill>
                <a:latin typeface="Arial" panose="020B0604020202020204" pitchFamily="34" charset="0"/>
                <a:cs typeface="Arial" panose="020B0604020202020204" pitchFamily="34" charset="0"/>
              </a:rPr>
              <a:t>NIACE </a:t>
            </a:r>
            <a:r>
              <a:rPr lang="en-GB" sz="2000" i="1" dirty="0">
                <a:solidFill>
                  <a:srgbClr val="FF0000"/>
                </a:solidFill>
                <a:latin typeface="Arial" panose="020B0604020202020204" pitchFamily="34" charset="0"/>
                <a:cs typeface="Arial" panose="020B0604020202020204" pitchFamily="34" charset="0"/>
              </a:rPr>
              <a:t>mid-life career review?</a:t>
            </a: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FE </a:t>
            </a:r>
            <a:r>
              <a:rPr lang="en-GB" sz="2400" dirty="0">
                <a:solidFill>
                  <a:schemeClr val="tx1"/>
                </a:solidFill>
                <a:latin typeface="Arial" panose="020B0604020202020204" pitchFamily="34" charset="0"/>
                <a:cs typeface="Arial" panose="020B0604020202020204" pitchFamily="34" charset="0"/>
              </a:rPr>
              <a:t>reconciles student desires and employer </a:t>
            </a:r>
            <a:r>
              <a:rPr lang="en-GB" sz="2400" dirty="0" smtClean="0">
                <a:solidFill>
                  <a:schemeClr val="tx1"/>
                </a:solidFill>
                <a:latin typeface="Arial" panose="020B0604020202020204" pitchFamily="34" charset="0"/>
                <a:cs typeface="Arial" panose="020B0604020202020204" pitchFamily="34" charset="0"/>
              </a:rPr>
              <a:t>needs… </a:t>
            </a:r>
            <a:r>
              <a:rPr lang="en-GB" sz="2400" dirty="0">
                <a:solidFill>
                  <a:schemeClr val="tx1"/>
                </a:solidFill>
                <a:latin typeface="Arial" panose="020B0604020202020204" pitchFamily="34" charset="0"/>
                <a:cs typeface="Arial" panose="020B0604020202020204" pitchFamily="34" charset="0"/>
              </a:rPr>
              <a:t>‘provider of last resort</a:t>
            </a:r>
            <a:r>
              <a:rPr lang="en-GB" sz="2400" dirty="0" smtClean="0">
                <a:solidFill>
                  <a:schemeClr val="tx1"/>
                </a:solidFill>
                <a:latin typeface="Arial" panose="020B0604020202020204" pitchFamily="34" charset="0"/>
                <a:cs typeface="Arial" panose="020B0604020202020204" pitchFamily="34" charset="0"/>
              </a:rPr>
              <a:t>’…</a:t>
            </a:r>
          </a:p>
          <a:p>
            <a:pPr marL="0" indent="0"/>
            <a:r>
              <a:rPr lang="en-GB" sz="2000" i="1" dirty="0" smtClean="0">
                <a:solidFill>
                  <a:srgbClr val="FF0000"/>
                </a:solidFill>
                <a:latin typeface="Arial" panose="020B0604020202020204" pitchFamily="34" charset="0"/>
                <a:cs typeface="Arial" panose="020B0604020202020204" pitchFamily="34" charset="0"/>
              </a:rPr>
              <a:t>Does the system incentivise meeting some needs above others? If FE abandons uneconomic provision, who fills </a:t>
            </a:r>
            <a:r>
              <a:rPr lang="en-GB" sz="2000" i="1" smtClean="0">
                <a:solidFill>
                  <a:srgbClr val="FF0000"/>
                </a:solidFill>
                <a:latin typeface="Arial" panose="020B0604020202020204" pitchFamily="34" charset="0"/>
                <a:cs typeface="Arial" panose="020B0604020202020204" pitchFamily="34" charset="0"/>
              </a:rPr>
              <a:t>gaps? Do we have a system??</a:t>
            </a:r>
            <a:endParaRPr lang="en-GB" sz="2000" i="1" dirty="0" smtClean="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smtClean="0">
                <a:solidFill>
                  <a:schemeClr val="tx1"/>
                </a:solidFill>
                <a:latin typeface="Arial" panose="020B0604020202020204" pitchFamily="34" charset="0"/>
                <a:cs typeface="Arial" panose="020B0604020202020204" pitchFamily="34" charset="0"/>
              </a:rPr>
              <a:t>How can we ensure this system lasts?  How can we build on rather than undermine the wisdom of the past?</a:t>
            </a:r>
          </a:p>
          <a:p>
            <a:pPr marL="0" indent="0"/>
            <a:r>
              <a:rPr lang="en-GB" sz="2400" b="1" i="1" dirty="0" smtClean="0">
                <a:solidFill>
                  <a:srgbClr val="FF0000"/>
                </a:solidFill>
                <a:latin typeface="Arial" panose="020B0604020202020204" pitchFamily="34" charset="0"/>
                <a:cs typeface="Arial" panose="020B0604020202020204" pitchFamily="34" charset="0"/>
              </a:rPr>
              <a:t>Sense </a:t>
            </a:r>
            <a:r>
              <a:rPr lang="en-GB" sz="2400" b="1" i="1" smtClean="0">
                <a:solidFill>
                  <a:srgbClr val="FF0000"/>
                </a:solidFill>
                <a:latin typeface="Arial" panose="020B0604020202020204" pitchFamily="34" charset="0"/>
                <a:cs typeface="Arial" panose="020B0604020202020204" pitchFamily="34" charset="0"/>
              </a:rPr>
              <a:t>and Stability </a:t>
            </a:r>
            <a:r>
              <a:rPr lang="en-GB" sz="2400" i="1" dirty="0" smtClean="0">
                <a:solidFill>
                  <a:srgbClr val="FF0000"/>
                </a:solidFill>
                <a:latin typeface="Arial" panose="020B0604020202020204" pitchFamily="34" charset="0"/>
                <a:cs typeface="Arial" panose="020B0604020202020204" pitchFamily="34" charset="0"/>
              </a:rPr>
              <a:t>would be nice? </a:t>
            </a:r>
            <a:endParaRPr lang="en-GB" sz="2400" i="1" dirty="0">
              <a:solidFill>
                <a:srgbClr val="FF0000"/>
              </a:solidFill>
            </a:endParaRPr>
          </a:p>
        </p:txBody>
      </p:sp>
    </p:spTree>
    <p:extLst>
      <p:ext uri="{BB962C8B-B14F-4D97-AF65-F5344CB8AC3E}">
        <p14:creationId xmlns:p14="http://schemas.microsoft.com/office/powerpoint/2010/main" val="1130266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4670"/>
            <a:ext cx="9144000" cy="4571355"/>
          </a:xfrm>
          <a:prstGeom prst="rect">
            <a:avLst/>
          </a:prstGeom>
        </p:spPr>
      </p:pic>
      <p:sp>
        <p:nvSpPr>
          <p:cNvPr id="5" name="Rectangle 10"/>
          <p:cNvSpPr>
            <a:spLocks noChangeArrowheads="1"/>
          </p:cNvSpPr>
          <p:nvPr/>
        </p:nvSpPr>
        <p:spPr bwMode="auto">
          <a:xfrm>
            <a:off x="179512" y="4149080"/>
            <a:ext cx="2160240" cy="432048"/>
          </a:xfrm>
          <a:prstGeom prst="rect">
            <a:avLst/>
          </a:prstGeom>
          <a:solidFill>
            <a:schemeClr val="tx1"/>
          </a:solidFill>
          <a:ln>
            <a:noFill/>
          </a:ln>
          <a:effectLst/>
          <a:extLst/>
        </p:spPr>
        <p:txBody>
          <a:bodyPr wrap="square" lIns="36000" tIns="36000" rIns="36000" bIns="0" anchor="ctr">
            <a:noAutofit/>
          </a:bodyPr>
          <a:lstStyle>
            <a:lvl1pPr>
              <a:spcBef>
                <a:spcPct val="20000"/>
              </a:spcBef>
              <a:spcAft>
                <a:spcPct val="20000"/>
              </a:spcAft>
              <a:defRPr sz="1700" b="1">
                <a:solidFill>
                  <a:srgbClr val="14A9DE"/>
                </a:solidFill>
                <a:latin typeface="Arial" pitchFamily="34" charset="0"/>
                <a:cs typeface="Arial" pitchFamily="34" charset="0"/>
              </a:defRPr>
            </a:lvl1pPr>
            <a:lvl2pPr marL="742950" indent="-285750">
              <a:spcBef>
                <a:spcPct val="20000"/>
              </a:spcBef>
              <a:buClr>
                <a:srgbClr val="FF0000"/>
              </a:buClr>
              <a:defRPr sz="1700">
                <a:solidFill>
                  <a:srgbClr val="14A9DE"/>
                </a:solidFill>
                <a:latin typeface="Arial" pitchFamily="34" charset="0"/>
                <a:cs typeface="Arial" pitchFamily="34" charset="0"/>
              </a:defRPr>
            </a:lvl2pPr>
            <a:lvl3pPr marL="1143000" indent="-228600">
              <a:spcBef>
                <a:spcPct val="20000"/>
              </a:spcBef>
              <a:buClr>
                <a:srgbClr val="FF0000"/>
              </a:buClr>
              <a:buChar char="•"/>
              <a:defRPr sz="1700">
                <a:solidFill>
                  <a:srgbClr val="726964"/>
                </a:solidFill>
                <a:latin typeface="Arial" pitchFamily="34" charset="0"/>
                <a:cs typeface="Arial" pitchFamily="34" charset="0"/>
              </a:defRPr>
            </a:lvl3pPr>
            <a:lvl4pPr marL="1600200" indent="-228600">
              <a:spcBef>
                <a:spcPct val="20000"/>
              </a:spcBef>
              <a:buClr>
                <a:srgbClr val="FF0000"/>
              </a:buClr>
              <a:buChar char="•"/>
              <a:defRPr sz="1700">
                <a:solidFill>
                  <a:srgbClr val="726964"/>
                </a:solidFill>
                <a:latin typeface="Arial" pitchFamily="34" charset="0"/>
                <a:cs typeface="Arial" pitchFamily="34" charset="0"/>
              </a:defRPr>
            </a:lvl4pPr>
            <a:lvl5pPr marL="2057400" indent="-228600">
              <a:spcBef>
                <a:spcPct val="20000"/>
              </a:spcBef>
              <a:buClr>
                <a:srgbClr val="FF0000"/>
              </a:buClr>
              <a:buChar char="•"/>
              <a:defRPr sz="1700">
                <a:solidFill>
                  <a:srgbClr val="726964"/>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9pPr>
          </a:lstStyle>
          <a:p>
            <a:pPr algn="l" defTabSz="914400" rtl="0" fontAlgn="base">
              <a:lnSpc>
                <a:spcPct val="90000"/>
              </a:lnSpc>
              <a:spcBef>
                <a:spcPct val="0"/>
              </a:spcBef>
              <a:spcAft>
                <a:spcPct val="0"/>
              </a:spcAft>
            </a:pPr>
            <a:r>
              <a:rPr lang="en-GB" altLang="en-US" sz="2800" b="0" kern="1200" dirty="0" smtClean="0">
                <a:solidFill>
                  <a:schemeClr val="bg1"/>
                </a:solidFill>
                <a:latin typeface="Arial Black" pitchFamily="34" charset="0"/>
                <a:ea typeface="+mn-ea"/>
              </a:rPr>
              <a:t>Thank you</a:t>
            </a:r>
            <a:endParaRPr lang="en-GB" altLang="en-US" sz="2800" b="0" kern="1200" dirty="0">
              <a:solidFill>
                <a:schemeClr val="bg1"/>
              </a:solidFill>
              <a:latin typeface="Arial Black" pitchFamily="34" charset="0"/>
              <a:ea typeface="+mn-ea"/>
            </a:endParaRPr>
          </a:p>
        </p:txBody>
      </p:sp>
      <p:sp>
        <p:nvSpPr>
          <p:cNvPr id="8" name="Rectangle 10"/>
          <p:cNvSpPr>
            <a:spLocks noChangeArrowheads="1"/>
          </p:cNvSpPr>
          <p:nvPr/>
        </p:nvSpPr>
        <p:spPr bwMode="auto">
          <a:xfrm>
            <a:off x="35496" y="5805264"/>
            <a:ext cx="7992888" cy="432047"/>
          </a:xfrm>
          <a:prstGeom prst="rect">
            <a:avLst/>
          </a:prstGeom>
          <a:solidFill>
            <a:schemeClr val="tx1"/>
          </a:solidFill>
          <a:ln>
            <a:noFill/>
          </a:ln>
          <a:effectLst/>
          <a:extLst/>
        </p:spPr>
        <p:txBody>
          <a:bodyPr wrap="square" lIns="36000" tIns="36000" rIns="36000" bIns="0" anchor="ctr">
            <a:noAutofit/>
          </a:bodyPr>
          <a:lstStyle>
            <a:lvl1pPr>
              <a:spcBef>
                <a:spcPct val="20000"/>
              </a:spcBef>
              <a:spcAft>
                <a:spcPct val="20000"/>
              </a:spcAft>
              <a:defRPr sz="1700" b="1">
                <a:solidFill>
                  <a:srgbClr val="14A9DE"/>
                </a:solidFill>
                <a:latin typeface="Arial" pitchFamily="34" charset="0"/>
                <a:cs typeface="Arial" pitchFamily="34" charset="0"/>
              </a:defRPr>
            </a:lvl1pPr>
            <a:lvl2pPr marL="742950" indent="-285750">
              <a:spcBef>
                <a:spcPct val="20000"/>
              </a:spcBef>
              <a:buClr>
                <a:srgbClr val="FF0000"/>
              </a:buClr>
              <a:defRPr sz="1700">
                <a:solidFill>
                  <a:srgbClr val="14A9DE"/>
                </a:solidFill>
                <a:latin typeface="Arial" pitchFamily="34" charset="0"/>
                <a:cs typeface="Arial" pitchFamily="34" charset="0"/>
              </a:defRPr>
            </a:lvl2pPr>
            <a:lvl3pPr marL="1143000" indent="-228600">
              <a:spcBef>
                <a:spcPct val="20000"/>
              </a:spcBef>
              <a:buClr>
                <a:srgbClr val="FF0000"/>
              </a:buClr>
              <a:buChar char="•"/>
              <a:defRPr sz="1700">
                <a:solidFill>
                  <a:srgbClr val="726964"/>
                </a:solidFill>
                <a:latin typeface="Arial" pitchFamily="34" charset="0"/>
                <a:cs typeface="Arial" pitchFamily="34" charset="0"/>
              </a:defRPr>
            </a:lvl3pPr>
            <a:lvl4pPr marL="1600200" indent="-228600">
              <a:spcBef>
                <a:spcPct val="20000"/>
              </a:spcBef>
              <a:buClr>
                <a:srgbClr val="FF0000"/>
              </a:buClr>
              <a:buChar char="•"/>
              <a:defRPr sz="1700">
                <a:solidFill>
                  <a:srgbClr val="726964"/>
                </a:solidFill>
                <a:latin typeface="Arial" pitchFamily="34" charset="0"/>
                <a:cs typeface="Arial" pitchFamily="34" charset="0"/>
              </a:defRPr>
            </a:lvl4pPr>
            <a:lvl5pPr marL="2057400" indent="-228600">
              <a:spcBef>
                <a:spcPct val="20000"/>
              </a:spcBef>
              <a:buClr>
                <a:srgbClr val="FF0000"/>
              </a:buClr>
              <a:buChar char="•"/>
              <a:defRPr sz="1700">
                <a:solidFill>
                  <a:srgbClr val="726964"/>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itchFamily="34" charset="0"/>
                <a:cs typeface="Arial" pitchFamily="34" charset="0"/>
              </a:defRPr>
            </a:lvl9pPr>
          </a:lstStyle>
          <a:p>
            <a:pPr algn="l" defTabSz="914400" rtl="0" fontAlgn="base">
              <a:lnSpc>
                <a:spcPct val="90000"/>
              </a:lnSpc>
              <a:spcBef>
                <a:spcPct val="0"/>
              </a:spcBef>
              <a:spcAft>
                <a:spcPct val="0"/>
              </a:spcAft>
            </a:pPr>
            <a:r>
              <a:rPr lang="en-GB" altLang="en-US" sz="2400" dirty="0" smtClean="0">
                <a:solidFill>
                  <a:schemeClr val="accent3"/>
                </a:solidFill>
              </a:rPr>
              <a:t> </a:t>
            </a:r>
            <a:r>
              <a:rPr lang="en-GB" altLang="en-US" sz="2400" smtClean="0">
                <a:solidFill>
                  <a:schemeClr val="accent3"/>
                </a:solidFill>
              </a:rPr>
              <a:t>Tony Forster – tony.forster@cityandguilds.com</a:t>
            </a:r>
            <a:endParaRPr lang="en-GB" altLang="en-US" sz="2400" b="0" kern="1200" dirty="0">
              <a:solidFill>
                <a:schemeClr val="accent3"/>
              </a:solidFill>
              <a:latin typeface="Arial Black" pitchFamily="34" charset="0"/>
              <a:ea typeface="+mn-ea"/>
            </a:endParaRPr>
          </a:p>
        </p:txBody>
      </p:sp>
    </p:spTree>
    <p:extLst>
      <p:ext uri="{BB962C8B-B14F-4D97-AF65-F5344CB8AC3E}">
        <p14:creationId xmlns:p14="http://schemas.microsoft.com/office/powerpoint/2010/main" val="122195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1"/>
          <p:cNvSpPr>
            <a:spLocks noGrp="1"/>
          </p:cNvSpPr>
          <p:nvPr>
            <p:ph type="subTitle" idx="1"/>
          </p:nvPr>
        </p:nvSpPr>
        <p:spPr>
          <a:xfrm>
            <a:off x="323851" y="1330599"/>
            <a:ext cx="7433693" cy="4690515"/>
          </a:xfrm>
          <a:solidFill>
            <a:schemeClr val="bg1"/>
          </a:solidFill>
        </p:spPr>
        <p:txBody>
          <a:bodyPr/>
          <a:lstStyle/>
          <a:p>
            <a:pPr marL="742950" lvl="1" indent="-285750">
              <a:buFont typeface="Arial" charset="0"/>
              <a:buChar char="•"/>
              <a:defRPr/>
            </a:pPr>
            <a:r>
              <a:rPr lang="en-GB" altLang="en-US" sz="2400" b="1" dirty="0" smtClean="0">
                <a:solidFill>
                  <a:schemeClr val="tx1"/>
                </a:solidFill>
                <a:cs typeface="Arial" panose="020B0604020202020204" pitchFamily="34" charset="0"/>
              </a:rPr>
              <a:t>61</a:t>
            </a:r>
            <a:r>
              <a:rPr lang="en-GB" altLang="en-US" sz="2400" dirty="0" smtClean="0">
                <a:solidFill>
                  <a:schemeClr val="tx1"/>
                </a:solidFill>
                <a:cs typeface="Arial" panose="020B0604020202020204" pitchFamily="34" charset="0"/>
              </a:rPr>
              <a:t> </a:t>
            </a:r>
            <a:r>
              <a:rPr lang="en-GB" altLang="en-US" sz="2400" dirty="0">
                <a:solidFill>
                  <a:schemeClr val="tx1"/>
                </a:solidFill>
                <a:cs typeface="Arial" panose="020B0604020202020204" pitchFamily="34" charset="0"/>
              </a:rPr>
              <a:t>Secretaries of State </a:t>
            </a:r>
          </a:p>
          <a:p>
            <a:pPr marL="742950" lvl="1" indent="-285750">
              <a:buFont typeface="Arial" charset="0"/>
              <a:buChar char="•"/>
              <a:defRPr/>
            </a:pPr>
            <a:r>
              <a:rPr lang="en-GB" altLang="en-US" sz="2400" b="1" dirty="0">
                <a:solidFill>
                  <a:schemeClr val="tx1"/>
                </a:solidFill>
                <a:cs typeface="Arial" panose="020B0604020202020204" pitchFamily="34" charset="0"/>
              </a:rPr>
              <a:t>13</a:t>
            </a:r>
            <a:r>
              <a:rPr lang="en-GB" altLang="en-US" sz="2400" dirty="0">
                <a:solidFill>
                  <a:schemeClr val="tx1"/>
                </a:solidFill>
                <a:cs typeface="Arial" panose="020B0604020202020204" pitchFamily="34" charset="0"/>
              </a:rPr>
              <a:t> major Acts of Parliament</a:t>
            </a:r>
          </a:p>
          <a:p>
            <a:pPr marL="742950" lvl="1" indent="-285750">
              <a:buFont typeface="Arial" charset="0"/>
              <a:buChar char="•"/>
              <a:defRPr/>
            </a:pPr>
            <a:r>
              <a:rPr lang="en-GB" altLang="en-US" sz="2400" b="1" dirty="0">
                <a:solidFill>
                  <a:schemeClr val="tx1"/>
                </a:solidFill>
                <a:cs typeface="Arial" panose="020B0604020202020204" pitchFamily="34" charset="0"/>
              </a:rPr>
              <a:t>7 </a:t>
            </a:r>
            <a:r>
              <a:rPr lang="en-GB" altLang="en-US" sz="2400" dirty="0">
                <a:solidFill>
                  <a:schemeClr val="tx1"/>
                </a:solidFill>
                <a:cs typeface="Arial" panose="020B0604020202020204" pitchFamily="34" charset="0"/>
              </a:rPr>
              <a:t>major national reviews</a:t>
            </a:r>
          </a:p>
          <a:p>
            <a:pPr marL="742950" lvl="1" indent="-285750">
              <a:buFont typeface="Arial" charset="0"/>
              <a:buChar char="•"/>
              <a:defRPr/>
            </a:pPr>
            <a:r>
              <a:rPr lang="en-GB" altLang="en-US" sz="2400" b="1" dirty="0">
                <a:solidFill>
                  <a:schemeClr val="tx1"/>
                </a:solidFill>
                <a:cs typeface="Arial" panose="020B0604020202020204" pitchFamily="34" charset="0"/>
              </a:rPr>
              <a:t>200+</a:t>
            </a:r>
            <a:r>
              <a:rPr lang="en-GB" altLang="en-US" sz="2400" dirty="0">
                <a:solidFill>
                  <a:schemeClr val="tx1"/>
                </a:solidFill>
                <a:cs typeface="Arial" panose="020B0604020202020204" pitchFamily="34" charset="0"/>
              </a:rPr>
              <a:t> </a:t>
            </a:r>
            <a:r>
              <a:rPr lang="en-US" altLang="en-US" sz="2400" dirty="0">
                <a:solidFill>
                  <a:schemeClr val="tx1"/>
                </a:solidFill>
                <a:cs typeface="Arial" panose="020B0604020202020204" pitchFamily="34" charset="0"/>
              </a:rPr>
              <a:t>recommendations</a:t>
            </a:r>
          </a:p>
          <a:p>
            <a:pPr marL="742950" lvl="1" indent="-285750">
              <a:buFont typeface="Arial" charset="0"/>
              <a:buChar char="•"/>
              <a:defRPr/>
            </a:pPr>
            <a:r>
              <a:rPr lang="en-US" altLang="en-US" sz="2400" b="1" dirty="0">
                <a:solidFill>
                  <a:schemeClr val="tx1"/>
                </a:solidFill>
                <a:cs typeface="Arial" panose="020B0604020202020204" pitchFamily="34" charset="0"/>
              </a:rPr>
              <a:t>10</a:t>
            </a:r>
            <a:r>
              <a:rPr lang="en-US" altLang="en-US" sz="2400" dirty="0">
                <a:solidFill>
                  <a:schemeClr val="tx1"/>
                </a:solidFill>
                <a:cs typeface="Arial" panose="020B0604020202020204" pitchFamily="34" charset="0"/>
              </a:rPr>
              <a:t> departmental flips</a:t>
            </a:r>
          </a:p>
          <a:p>
            <a:pPr marL="742950" lvl="1" indent="-285750">
              <a:buFont typeface="Arial" charset="0"/>
              <a:buChar char="•"/>
              <a:defRPr/>
            </a:pPr>
            <a:r>
              <a:rPr lang="en-GB" altLang="en-US" sz="2400" b="1" dirty="0">
                <a:solidFill>
                  <a:schemeClr val="tx1"/>
                </a:solidFill>
                <a:cs typeface="Arial" panose="020B0604020202020204" pitchFamily="34" charset="0"/>
              </a:rPr>
              <a:t>19</a:t>
            </a:r>
            <a:r>
              <a:rPr lang="en-GB" altLang="en-US" sz="2400" dirty="0">
                <a:solidFill>
                  <a:schemeClr val="tx1"/>
                </a:solidFill>
                <a:cs typeface="Arial" panose="020B0604020202020204" pitchFamily="34" charset="0"/>
              </a:rPr>
              <a:t> major vocational programmes…</a:t>
            </a:r>
          </a:p>
          <a:p>
            <a:pPr lvl="1" algn="l">
              <a:buFont typeface="Arial" charset="0"/>
              <a:buNone/>
              <a:defRPr/>
            </a:pPr>
            <a:endParaRPr lang="en-GB" altLang="en-US" sz="2000" dirty="0" smtClean="0">
              <a:solidFill>
                <a:schemeClr val="tx1"/>
              </a:solidFill>
              <a:cs typeface="Arial" panose="020B0604020202020204" pitchFamily="34" charset="0"/>
            </a:endParaRPr>
          </a:p>
          <a:p>
            <a:pPr lvl="1" algn="l">
              <a:buFont typeface="Arial" charset="0"/>
              <a:buNone/>
              <a:defRPr/>
            </a:pPr>
            <a:r>
              <a:rPr lang="en-GB" altLang="en-US" sz="2000" dirty="0" smtClean="0">
                <a:solidFill>
                  <a:schemeClr val="tx1"/>
                </a:solidFill>
                <a:cs typeface="Arial" panose="020B0604020202020204" pitchFamily="34" charset="0"/>
              </a:rPr>
              <a:t>… </a:t>
            </a:r>
            <a:r>
              <a:rPr lang="en-GB" altLang="en-US" sz="2000" i="1" dirty="0" smtClean="0">
                <a:solidFill>
                  <a:srgbClr val="FF0000"/>
                </a:solidFill>
                <a:cs typeface="Arial" panose="020B0604020202020204" pitchFamily="34" charset="0"/>
              </a:rPr>
              <a:t>constant </a:t>
            </a:r>
            <a:r>
              <a:rPr lang="en-GB" altLang="en-US" sz="2000" i="1" dirty="0">
                <a:solidFill>
                  <a:srgbClr val="FF0000"/>
                </a:solidFill>
                <a:cs typeface="Arial" panose="020B0604020202020204" pitchFamily="34" charset="0"/>
              </a:rPr>
              <a:t>churn </a:t>
            </a:r>
            <a:r>
              <a:rPr lang="en-GB" altLang="en-US" sz="2000" i="1" dirty="0">
                <a:solidFill>
                  <a:schemeClr val="tx1"/>
                </a:solidFill>
                <a:cs typeface="Arial" panose="020B0604020202020204" pitchFamily="34" charset="0"/>
              </a:rPr>
              <a:t>results in </a:t>
            </a:r>
            <a:r>
              <a:rPr lang="en-GB" altLang="en-US" sz="2000" i="1" dirty="0" smtClean="0">
                <a:solidFill>
                  <a:srgbClr val="FF0000"/>
                </a:solidFill>
                <a:cs typeface="Arial" panose="020B0604020202020204" pitchFamily="34" charset="0"/>
              </a:rPr>
              <a:t>collective </a:t>
            </a:r>
            <a:r>
              <a:rPr lang="en-GB" altLang="en-US" sz="2000" i="1" dirty="0">
                <a:solidFill>
                  <a:srgbClr val="FF0000"/>
                </a:solidFill>
                <a:cs typeface="Arial" panose="020B0604020202020204" pitchFamily="34" charset="0"/>
              </a:rPr>
              <a:t>amnesia</a:t>
            </a:r>
            <a:r>
              <a:rPr lang="en-GB" altLang="en-US" sz="2000" i="1" dirty="0">
                <a:solidFill>
                  <a:schemeClr val="tx1"/>
                </a:solidFill>
                <a:cs typeface="Arial" panose="020B0604020202020204" pitchFamily="34" charset="0"/>
              </a:rPr>
              <a:t> </a:t>
            </a:r>
          </a:p>
          <a:p>
            <a:pPr lvl="1">
              <a:defRPr/>
            </a:pPr>
            <a:r>
              <a:rPr lang="en-GB" altLang="en-US" sz="2000" i="1" dirty="0">
                <a:solidFill>
                  <a:schemeClr val="tx1"/>
                </a:solidFill>
                <a:cs typeface="Arial" panose="020B0604020202020204" pitchFamily="34" charset="0"/>
              </a:rPr>
              <a:t>at political and official </a:t>
            </a:r>
            <a:r>
              <a:rPr lang="en-GB" altLang="en-US" sz="2000" i="1" dirty="0" smtClean="0">
                <a:solidFill>
                  <a:schemeClr val="tx1"/>
                </a:solidFill>
                <a:cs typeface="Arial" panose="020B0604020202020204" pitchFamily="34" charset="0"/>
              </a:rPr>
              <a:t>levels and </a:t>
            </a:r>
            <a:r>
              <a:rPr lang="en-GB" altLang="en-US" sz="2000" i="1" dirty="0" smtClean="0">
                <a:solidFill>
                  <a:srgbClr val="FF0000"/>
                </a:solidFill>
              </a:rPr>
              <a:t>little </a:t>
            </a:r>
            <a:r>
              <a:rPr lang="en-GB" altLang="en-US" sz="2000" i="1" dirty="0">
                <a:solidFill>
                  <a:srgbClr val="FF0000"/>
                </a:solidFill>
              </a:rPr>
              <a:t>evaluation or evidence </a:t>
            </a:r>
            <a:endParaRPr lang="en-GB" altLang="en-US" sz="2000" i="1" dirty="0" smtClean="0">
              <a:solidFill>
                <a:srgbClr val="FF0000"/>
              </a:solidFill>
            </a:endParaRPr>
          </a:p>
          <a:p>
            <a:pPr lvl="1">
              <a:defRPr/>
            </a:pPr>
            <a:r>
              <a:rPr lang="en-GB" altLang="en-US" sz="2000" i="1" dirty="0" smtClean="0">
                <a:solidFill>
                  <a:srgbClr val="FF0000"/>
                </a:solidFill>
              </a:rPr>
              <a:t>about </a:t>
            </a:r>
            <a:r>
              <a:rPr lang="en-GB" altLang="en-US" sz="2000" i="1" dirty="0">
                <a:solidFill>
                  <a:srgbClr val="FF0000"/>
                </a:solidFill>
              </a:rPr>
              <a:t>what has and has not worked</a:t>
            </a:r>
            <a:r>
              <a:rPr lang="en-GB" altLang="en-US" sz="2000" i="1" dirty="0">
                <a:solidFill>
                  <a:schemeClr val="tx1"/>
                </a:solidFill>
              </a:rPr>
              <a:t>, or even a </a:t>
            </a:r>
            <a:endParaRPr lang="en-GB" altLang="en-US" sz="2000" i="1" dirty="0" smtClean="0">
              <a:solidFill>
                <a:schemeClr val="tx1"/>
              </a:solidFill>
            </a:endParaRPr>
          </a:p>
          <a:p>
            <a:pPr lvl="1">
              <a:defRPr/>
            </a:pPr>
            <a:r>
              <a:rPr lang="en-GB" altLang="en-US" sz="2000" i="1" dirty="0" smtClean="0">
                <a:solidFill>
                  <a:schemeClr val="tx1"/>
                </a:solidFill>
              </a:rPr>
              <a:t>reliable </a:t>
            </a:r>
            <a:r>
              <a:rPr lang="en-GB" altLang="en-US" sz="2000" i="1" dirty="0">
                <a:solidFill>
                  <a:schemeClr val="tx1"/>
                </a:solidFill>
              </a:rPr>
              <a:t>repository of </a:t>
            </a:r>
            <a:r>
              <a:rPr lang="en-GB" altLang="en-US" sz="2000" i="1" dirty="0" smtClean="0">
                <a:solidFill>
                  <a:schemeClr val="tx1"/>
                </a:solidFill>
              </a:rPr>
              <a:t>information</a:t>
            </a:r>
          </a:p>
          <a:p>
            <a:pPr algn="l">
              <a:buFont typeface="Arial" charset="0"/>
              <a:buNone/>
              <a:defRPr/>
            </a:pPr>
            <a:endParaRPr lang="en-GB" altLang="en-US" sz="1400" dirty="0">
              <a:solidFill>
                <a:srgbClr val="FF0000"/>
              </a:solidFill>
            </a:endParaRPr>
          </a:p>
        </p:txBody>
      </p:sp>
      <p:sp>
        <p:nvSpPr>
          <p:cNvPr id="3075" name="TextBox 3"/>
          <p:cNvSpPr txBox="1">
            <a:spLocks noChangeArrowheads="1"/>
          </p:cNvSpPr>
          <p:nvPr/>
        </p:nvSpPr>
        <p:spPr bwMode="auto">
          <a:xfrm>
            <a:off x="304129" y="332656"/>
            <a:ext cx="6264696" cy="400110"/>
          </a:xfrm>
          <a:prstGeom prst="rect">
            <a:avLst/>
          </a:prstGeom>
          <a:solidFill>
            <a:srgbClr val="FF0000"/>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2000" dirty="0">
                <a:solidFill>
                  <a:schemeClr val="bg1"/>
                </a:solidFill>
                <a:latin typeface="Arial" panose="020B0604020202020204" pitchFamily="34" charset="0"/>
                <a:cs typeface="Arial" panose="020B0604020202020204" pitchFamily="34" charset="0"/>
              </a:rPr>
              <a:t>30 years of skills and employment policy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34215" t="9633" r="35252" b="36479"/>
          <a:stretch>
            <a:fillRect/>
          </a:stretch>
        </p:blipFill>
        <p:spPr bwMode="auto">
          <a:xfrm rot="926279">
            <a:off x="6695186" y="1545467"/>
            <a:ext cx="1901825" cy="268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82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1"/>
          <p:cNvSpPr>
            <a:spLocks noGrp="1"/>
          </p:cNvSpPr>
          <p:nvPr>
            <p:ph type="subTitle" idx="1"/>
          </p:nvPr>
        </p:nvSpPr>
        <p:spPr>
          <a:xfrm>
            <a:off x="35496" y="1916832"/>
            <a:ext cx="8321756" cy="3988784"/>
          </a:xfrm>
          <a:solidFill>
            <a:schemeClr val="bg1"/>
          </a:solidFill>
        </p:spPr>
        <p:txBody>
          <a:bodyPr/>
          <a:lstStyle/>
          <a:p>
            <a:pPr marL="742950" lvl="1" indent="-285750">
              <a:buFont typeface="Arial" panose="020B0604020202020204" pitchFamily="34" charset="0"/>
              <a:buChar char="•"/>
            </a:pPr>
            <a:r>
              <a:rPr lang="en-GB" altLang="en-US" sz="2400" dirty="0">
                <a:solidFill>
                  <a:schemeClr val="tx1"/>
                </a:solidFill>
                <a:ea typeface="ＭＳ Ｐゴシック" panose="020B0600070205080204" pitchFamily="34" charset="-128"/>
                <a:cs typeface="Arial" panose="020B0604020202020204" pitchFamily="34" charset="0"/>
              </a:rPr>
              <a:t>Qualification reform is </a:t>
            </a:r>
            <a:r>
              <a:rPr lang="en-GB" altLang="en-US" sz="2400" dirty="0" smtClean="0">
                <a:solidFill>
                  <a:schemeClr val="tx1"/>
                </a:solidFill>
                <a:ea typeface="ＭＳ Ｐゴシック" panose="020B0600070205080204" pitchFamily="34" charset="-128"/>
                <a:cs typeface="Arial" panose="020B0604020202020204" pitchFamily="34" charset="0"/>
              </a:rPr>
              <a:t>endless </a:t>
            </a:r>
          </a:p>
          <a:p>
            <a:pPr marL="457200" lvl="1" indent="0"/>
            <a:r>
              <a:rPr lang="en-GB" altLang="en-US" sz="2000" i="1" dirty="0" smtClean="0">
                <a:solidFill>
                  <a:srgbClr val="FF0000"/>
                </a:solidFill>
                <a:ea typeface="ＭＳ Ｐゴシック" panose="020B0600070205080204" pitchFamily="34" charset="-128"/>
                <a:cs typeface="Arial" panose="020B0604020202020204" pitchFamily="34" charset="0"/>
              </a:rPr>
              <a:t>Foundation courses, CPVE, NVQ, GNVQ, Diplomas…</a:t>
            </a:r>
            <a:endParaRPr lang="en-GB" altLang="en-US" sz="2000" i="1" dirty="0">
              <a:solidFill>
                <a:srgbClr val="FF0000"/>
              </a:solidFill>
              <a:ea typeface="ＭＳ Ｐゴシック" panose="020B0600070205080204" pitchFamily="34" charset="-128"/>
              <a:cs typeface="Arial" panose="020B0604020202020204" pitchFamily="34" charset="0"/>
            </a:endParaRPr>
          </a:p>
          <a:p>
            <a:pPr marL="742950" lvl="1" indent="-285750">
              <a:buFont typeface="Arial" panose="020B0604020202020204" pitchFamily="34" charset="0"/>
              <a:buChar char="•"/>
            </a:pPr>
            <a:r>
              <a:rPr lang="en-GB" altLang="en-US" sz="2400" dirty="0">
                <a:solidFill>
                  <a:schemeClr val="tx1"/>
                </a:solidFill>
                <a:ea typeface="ＭＳ Ｐゴシック" panose="020B0600070205080204" pitchFamily="34" charset="-128"/>
                <a:cs typeface="Arial" panose="020B0604020202020204" pitchFamily="34" charset="0"/>
              </a:rPr>
              <a:t>Political initiatives constant…and expect quick results</a:t>
            </a:r>
          </a:p>
          <a:p>
            <a:pPr marL="457200" lvl="1" indent="0"/>
            <a:r>
              <a:rPr lang="en-GB" altLang="en-US" sz="2000" i="1" dirty="0">
                <a:solidFill>
                  <a:srgbClr val="FF0000"/>
                </a:solidFill>
                <a:ea typeface="ＭＳ Ｐゴシック" panose="020B0600070205080204" pitchFamily="34" charset="-128"/>
                <a:cs typeface="Arial" panose="020B0604020202020204" pitchFamily="34" charset="0"/>
              </a:rPr>
              <a:t>But takes up to a decade to </a:t>
            </a:r>
            <a:r>
              <a:rPr lang="en-GB" altLang="en-US" sz="2000" i="1" dirty="0" smtClean="0">
                <a:solidFill>
                  <a:srgbClr val="FF0000"/>
                </a:solidFill>
                <a:ea typeface="ＭＳ Ｐゴシック" panose="020B0600070205080204" pitchFamily="34" charset="-128"/>
                <a:cs typeface="Arial" panose="020B0604020202020204" pitchFamily="34" charset="0"/>
              </a:rPr>
              <a:t>embed…</a:t>
            </a:r>
            <a:endParaRPr lang="en-GB" altLang="en-US" sz="2000" i="1" dirty="0">
              <a:solidFill>
                <a:srgbClr val="FF0000"/>
              </a:solidFill>
              <a:ea typeface="ＭＳ Ｐゴシック" panose="020B0600070205080204" pitchFamily="34" charset="-128"/>
              <a:cs typeface="Arial" panose="020B0604020202020204" pitchFamily="34" charset="0"/>
            </a:endParaRPr>
          </a:p>
          <a:p>
            <a:pPr marL="742950" lvl="1" indent="-285750">
              <a:buFont typeface="Arial" panose="020B0604020202020204" pitchFamily="34" charset="0"/>
              <a:buChar char="•"/>
            </a:pPr>
            <a:r>
              <a:rPr lang="en-GB" altLang="en-US" sz="2400" dirty="0" smtClean="0">
                <a:solidFill>
                  <a:schemeClr val="tx1"/>
                </a:solidFill>
                <a:ea typeface="ＭＳ Ｐゴシック" panose="020B0600070205080204" pitchFamily="34" charset="-128"/>
                <a:cs typeface="Arial" panose="020B0604020202020204" pitchFamily="34" charset="0"/>
              </a:rPr>
              <a:t>Apprenticeships a constant…</a:t>
            </a:r>
            <a:endParaRPr lang="en-GB" altLang="en-US" sz="2400" dirty="0">
              <a:solidFill>
                <a:schemeClr val="tx1"/>
              </a:solidFill>
              <a:ea typeface="ＭＳ Ｐゴシック" panose="020B0600070205080204" pitchFamily="34" charset="-128"/>
              <a:cs typeface="Arial" panose="020B0604020202020204" pitchFamily="34" charset="0"/>
            </a:endParaRPr>
          </a:p>
          <a:p>
            <a:pPr marL="457200" lvl="1" indent="0"/>
            <a:r>
              <a:rPr lang="en-GB" altLang="en-US" sz="2000" i="1" dirty="0">
                <a:solidFill>
                  <a:srgbClr val="FF0000"/>
                </a:solidFill>
                <a:ea typeface="ＭＳ Ｐゴシック" panose="020B0600070205080204" pitchFamily="34" charset="-128"/>
                <a:cs typeface="Arial" panose="020B0604020202020204" pitchFamily="34" charset="0"/>
              </a:rPr>
              <a:t>B</a:t>
            </a:r>
            <a:r>
              <a:rPr lang="en-GB" altLang="en-US" sz="2000" i="1" dirty="0" smtClean="0">
                <a:solidFill>
                  <a:srgbClr val="FF0000"/>
                </a:solidFill>
                <a:ea typeface="ＭＳ Ｐゴシック" panose="020B0600070205080204" pitchFamily="34" charset="-128"/>
                <a:cs typeface="Arial" panose="020B0604020202020204" pitchFamily="34" charset="0"/>
              </a:rPr>
              <a:t>ut questions about quality, take-up, completion rates</a:t>
            </a:r>
            <a:r>
              <a:rPr lang="en-GB" altLang="en-US" sz="2000" i="1" smtClean="0">
                <a:solidFill>
                  <a:srgbClr val="FF0000"/>
                </a:solidFill>
                <a:ea typeface="ＭＳ Ｐゴシック" panose="020B0600070205080204" pitchFamily="34" charset="-128"/>
                <a:cs typeface="Arial" panose="020B0604020202020204" pitchFamily="34" charset="0"/>
              </a:rPr>
              <a:t>, bureaucracy, </a:t>
            </a:r>
          </a:p>
          <a:p>
            <a:pPr marL="457200" lvl="1" indent="0"/>
            <a:r>
              <a:rPr lang="en-GB" altLang="en-US" sz="2000" i="1" smtClean="0">
                <a:solidFill>
                  <a:srgbClr val="FF0000"/>
                </a:solidFill>
                <a:ea typeface="ＭＳ Ｐゴシック" panose="020B0600070205080204" pitchFamily="34" charset="-128"/>
                <a:cs typeface="Arial" panose="020B0604020202020204" pitchFamily="34" charset="0"/>
              </a:rPr>
              <a:t>funding, value for money, employer engagement</a:t>
            </a:r>
            <a:r>
              <a:rPr lang="en-GB" altLang="en-US" sz="2000" i="1" dirty="0" smtClean="0">
                <a:solidFill>
                  <a:srgbClr val="FF0000"/>
                </a:solidFill>
                <a:ea typeface="ＭＳ Ｐゴシック" panose="020B0600070205080204" pitchFamily="34" charset="-128"/>
                <a:cs typeface="Arial" panose="020B0604020202020204" pitchFamily="34" charset="0"/>
              </a:rPr>
              <a:t>, how far </a:t>
            </a:r>
            <a:r>
              <a:rPr lang="en-GB" altLang="en-US" sz="2000" i="1" smtClean="0">
                <a:solidFill>
                  <a:srgbClr val="FF0000"/>
                </a:solidFill>
                <a:ea typeface="ＭＳ Ｐゴシック" panose="020B0600070205080204" pitchFamily="34" charset="-128"/>
                <a:cs typeface="Arial" panose="020B0604020202020204" pitchFamily="34" charset="0"/>
              </a:rPr>
              <a:t>skills </a:t>
            </a:r>
          </a:p>
          <a:p>
            <a:pPr marL="457200" lvl="1" indent="0"/>
            <a:r>
              <a:rPr lang="en-GB" altLang="en-US" sz="2000" i="1" smtClean="0">
                <a:solidFill>
                  <a:srgbClr val="FF0000"/>
                </a:solidFill>
                <a:ea typeface="ＭＳ Ｐゴシック" panose="020B0600070205080204" pitchFamily="34" charset="-128"/>
                <a:cs typeface="Arial" panose="020B0604020202020204" pitchFamily="34" charset="0"/>
              </a:rPr>
              <a:t>really deepened</a:t>
            </a:r>
            <a:r>
              <a:rPr lang="en-GB" altLang="en-US" sz="2000" i="1" dirty="0" smtClean="0">
                <a:solidFill>
                  <a:srgbClr val="FF0000"/>
                </a:solidFill>
                <a:ea typeface="ＭＳ Ｐゴシック" panose="020B0600070205080204" pitchFamily="34" charset="-128"/>
                <a:cs typeface="Arial" panose="020B0604020202020204" pitchFamily="34" charset="0"/>
              </a:rPr>
              <a:t>…</a:t>
            </a:r>
            <a:endParaRPr lang="en-GB" altLang="en-US" sz="2000" i="1" dirty="0">
              <a:solidFill>
                <a:srgbClr val="FF0000"/>
              </a:solidFill>
              <a:ea typeface="ＭＳ Ｐゴシック" panose="020B0600070205080204" pitchFamily="34" charset="-128"/>
              <a:cs typeface="Arial" panose="020B0604020202020204" pitchFamily="34" charset="0"/>
            </a:endParaRPr>
          </a:p>
          <a:p>
            <a:pPr marL="742950" lvl="1" indent="-285750">
              <a:buFont typeface="Arial" panose="020B0604020202020204" pitchFamily="34" charset="0"/>
              <a:buChar char="•"/>
            </a:pPr>
            <a:r>
              <a:rPr lang="en-GB" altLang="en-US" sz="2400" dirty="0" smtClean="0">
                <a:solidFill>
                  <a:schemeClr val="tx1"/>
                </a:solidFill>
                <a:ea typeface="ＭＳ Ｐゴシック" panose="020B0600070205080204" pitchFamily="34" charset="-128"/>
                <a:cs typeface="Arial" panose="020B0604020202020204" pitchFamily="34" charset="0"/>
              </a:rPr>
              <a:t>Training or education</a:t>
            </a:r>
            <a:r>
              <a:rPr lang="en-GB" altLang="en-US" sz="2400" dirty="0">
                <a:solidFill>
                  <a:schemeClr val="tx1"/>
                </a:solidFill>
                <a:ea typeface="ＭＳ Ｐゴシック" panose="020B0600070205080204" pitchFamily="34" charset="-128"/>
                <a:cs typeface="Arial" panose="020B0604020202020204" pitchFamily="34" charset="0"/>
              </a:rPr>
              <a:t>? </a:t>
            </a:r>
            <a:endParaRPr lang="en-GB" altLang="en-US" sz="2400" dirty="0" smtClean="0">
              <a:solidFill>
                <a:schemeClr val="tx1"/>
              </a:solidFill>
              <a:ea typeface="ＭＳ Ｐゴシック" panose="020B0600070205080204" pitchFamily="34" charset="-128"/>
              <a:cs typeface="Arial" panose="020B0604020202020204" pitchFamily="34" charset="0"/>
            </a:endParaRPr>
          </a:p>
          <a:p>
            <a:pPr marL="742950" lvl="1" indent="-285750">
              <a:buFont typeface="Arial" panose="020B0604020202020204" pitchFamily="34" charset="0"/>
              <a:buChar char="•"/>
            </a:pPr>
            <a:r>
              <a:rPr lang="en-GB" altLang="en-US" sz="2400" dirty="0" smtClean="0">
                <a:solidFill>
                  <a:schemeClr val="tx1"/>
                </a:solidFill>
                <a:ea typeface="ＭＳ Ｐゴシック" panose="020B0600070205080204" pitchFamily="34" charset="-128"/>
                <a:cs typeface="Arial" panose="020B0604020202020204" pitchFamily="34" charset="0"/>
              </a:rPr>
              <a:t>Other </a:t>
            </a:r>
            <a:r>
              <a:rPr lang="en-GB" altLang="en-US" sz="2400">
                <a:solidFill>
                  <a:schemeClr val="tx1"/>
                </a:solidFill>
                <a:ea typeface="ＭＳ Ｐゴシック" panose="020B0600070205080204" pitchFamily="34" charset="-128"/>
                <a:cs typeface="Arial" panose="020B0604020202020204" pitchFamily="34" charset="0"/>
              </a:rPr>
              <a:t>people’s </a:t>
            </a:r>
            <a:r>
              <a:rPr lang="en-GB" altLang="en-US" sz="2400" smtClean="0">
                <a:solidFill>
                  <a:schemeClr val="tx1"/>
                </a:solidFill>
                <a:ea typeface="ＭＳ Ｐゴシック" panose="020B0600070205080204" pitchFamily="34" charset="-128"/>
                <a:cs typeface="Arial" panose="020B0604020202020204" pitchFamily="34" charset="0"/>
              </a:rPr>
              <a:t>children!</a:t>
            </a:r>
            <a:endParaRPr lang="en-GB" altLang="en-US" sz="2400" dirty="0">
              <a:solidFill>
                <a:schemeClr val="tx1"/>
              </a:solidFill>
              <a:ea typeface="ＭＳ Ｐゴシック" panose="020B0600070205080204" pitchFamily="34" charset="-128"/>
              <a:cs typeface="Arial" panose="020B0604020202020204" pitchFamily="34" charset="0"/>
            </a:endParaRPr>
          </a:p>
        </p:txBody>
      </p:sp>
      <p:sp>
        <p:nvSpPr>
          <p:cNvPr id="4099" name="TextBox 3"/>
          <p:cNvSpPr txBox="1">
            <a:spLocks noChangeArrowheads="1"/>
          </p:cNvSpPr>
          <p:nvPr/>
        </p:nvSpPr>
        <p:spPr bwMode="auto">
          <a:xfrm>
            <a:off x="323528" y="188640"/>
            <a:ext cx="6696744" cy="400110"/>
          </a:xfrm>
          <a:prstGeom prst="rect">
            <a:avLst/>
          </a:prstGeom>
          <a:solidFill>
            <a:srgbClr val="FF0000"/>
          </a:solidFill>
          <a:ln>
            <a:noFill/>
          </a:ln>
          <a:extLst/>
        </p:spPr>
        <p:txBody>
          <a:bodyPr wrap="square">
            <a:spAutoFit/>
          </a:bodyP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742950" indent="-285750">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a:spcBef>
                <a:spcPct val="0"/>
              </a:spcBef>
              <a:buFontTx/>
              <a:buNone/>
              <a:defRPr/>
            </a:pPr>
            <a:r>
              <a:rPr lang="en-GB" altLang="en-US" sz="2000" dirty="0" smtClean="0">
                <a:solidFill>
                  <a:schemeClr val="bg1"/>
                </a:solidFill>
                <a:latin typeface="Arial" panose="020B0604020202020204" pitchFamily="34" charset="0"/>
                <a:cs typeface="Arial" panose="020B0604020202020204" pitchFamily="34" charset="0"/>
              </a:rPr>
              <a:t>Vocational education for 14 -19 year olds </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39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1"/>
          <p:cNvSpPr>
            <a:spLocks noGrp="1"/>
          </p:cNvSpPr>
          <p:nvPr>
            <p:ph type="subTitle" idx="1"/>
          </p:nvPr>
        </p:nvSpPr>
        <p:spPr>
          <a:xfrm>
            <a:off x="467544" y="2186456"/>
            <a:ext cx="7141946" cy="2769989"/>
          </a:xfrm>
          <a:solidFill>
            <a:schemeClr val="bg1"/>
          </a:solidFill>
        </p:spPr>
        <p:txBody>
          <a:bodyPr/>
          <a:lstStyle/>
          <a:p>
            <a:pPr marL="742950" lvl="1" indent="-285750">
              <a:lnSpc>
                <a:spcPct val="120000"/>
              </a:lnSpc>
              <a:buFont typeface="Arial" panose="020B0604020202020204" pitchFamily="34" charset="0"/>
              <a:buChar char="•"/>
            </a:pPr>
            <a:r>
              <a:rPr lang="en-GB" altLang="en-US" sz="2400" dirty="0" smtClean="0">
                <a:solidFill>
                  <a:schemeClr val="tx1"/>
                </a:solidFill>
                <a:ea typeface="ＭＳ Ｐゴシック" panose="020B0600070205080204" pitchFamily="34" charset="-128"/>
                <a:cs typeface="Arial" panose="020B0604020202020204" pitchFamily="34" charset="0"/>
              </a:rPr>
              <a:t>Employer needs or learner needs?</a:t>
            </a:r>
          </a:p>
          <a:p>
            <a:pPr marL="654050" lvl="2" indent="0">
              <a:lnSpc>
                <a:spcPct val="120000"/>
              </a:lnSpc>
              <a:buNone/>
            </a:pPr>
            <a:r>
              <a:rPr lang="en-GB" altLang="en-US" sz="2000" i="1" dirty="0" smtClean="0">
                <a:solidFill>
                  <a:srgbClr val="FF0000"/>
                </a:solidFill>
                <a:ea typeface="ＭＳ Ｐゴシック" panose="020B0600070205080204" pitchFamily="34" charset="-128"/>
                <a:cs typeface="Arial" panose="020B0604020202020204" pitchFamily="34" charset="0"/>
              </a:rPr>
              <a:t>…switch the funding again!</a:t>
            </a:r>
          </a:p>
          <a:p>
            <a:pPr marL="742950" lvl="1" indent="-285750">
              <a:lnSpc>
                <a:spcPct val="120000"/>
              </a:lnSpc>
              <a:buFont typeface="Arial" panose="020B0604020202020204" pitchFamily="34" charset="0"/>
              <a:buChar char="•"/>
            </a:pPr>
            <a:r>
              <a:rPr lang="en-GB" altLang="en-US" sz="2400" dirty="0" smtClean="0">
                <a:solidFill>
                  <a:schemeClr val="tx1"/>
                </a:solidFill>
                <a:ea typeface="ＭＳ Ｐゴシック" panose="020B0600070205080204" pitchFamily="34" charset="-128"/>
                <a:cs typeface="Arial" panose="020B0604020202020204" pitchFamily="34" charset="0"/>
              </a:rPr>
              <a:t>Targets can lead to </a:t>
            </a:r>
            <a:r>
              <a:rPr lang="en-GB" altLang="en-US" sz="2400" dirty="0">
                <a:solidFill>
                  <a:schemeClr val="tx1"/>
                </a:solidFill>
                <a:ea typeface="ＭＳ Ｐゴシック" panose="020B0600070205080204" pitchFamily="34" charset="-128"/>
                <a:cs typeface="Arial" panose="020B0604020202020204" pitchFamily="34" charset="0"/>
              </a:rPr>
              <a:t>unintended </a:t>
            </a:r>
            <a:r>
              <a:rPr lang="en-GB" altLang="en-US" sz="2400" dirty="0" smtClean="0">
                <a:solidFill>
                  <a:schemeClr val="tx1"/>
                </a:solidFill>
                <a:ea typeface="ＭＳ Ｐゴシック" panose="020B0600070205080204" pitchFamily="34" charset="-128"/>
                <a:cs typeface="Arial" panose="020B0604020202020204" pitchFamily="34" charset="0"/>
              </a:rPr>
              <a:t>consequences</a:t>
            </a:r>
          </a:p>
          <a:p>
            <a:pPr marL="654050" lvl="2" indent="0">
              <a:lnSpc>
                <a:spcPct val="120000"/>
              </a:lnSpc>
              <a:buNone/>
            </a:pPr>
            <a:r>
              <a:rPr lang="en-GB" altLang="en-US" sz="2000" i="1" dirty="0" smtClean="0">
                <a:solidFill>
                  <a:srgbClr val="FF0000"/>
                </a:solidFill>
                <a:ea typeface="ＭＳ Ｐゴシック" panose="020B0600070205080204" pitchFamily="34" charset="-128"/>
                <a:cs typeface="Arial" panose="020B0604020202020204" pitchFamily="34" charset="0"/>
              </a:rPr>
              <a:t>…Train to Gain, anyone?</a:t>
            </a:r>
            <a:endParaRPr lang="en-GB" altLang="en-US" sz="2000" i="1" dirty="0">
              <a:solidFill>
                <a:srgbClr val="FF0000"/>
              </a:solidFill>
              <a:ea typeface="ＭＳ Ｐゴシック" panose="020B0600070205080204" pitchFamily="34" charset="-128"/>
              <a:cs typeface="Arial" panose="020B0604020202020204" pitchFamily="34" charset="0"/>
            </a:endParaRPr>
          </a:p>
          <a:p>
            <a:pPr marL="742950" lvl="1" indent="-285750">
              <a:lnSpc>
                <a:spcPct val="120000"/>
              </a:lnSpc>
              <a:buFont typeface="Arial" panose="020B0604020202020204" pitchFamily="34" charset="0"/>
              <a:buChar char="•"/>
            </a:pPr>
            <a:r>
              <a:rPr lang="en-GB" altLang="en-US" sz="2400" dirty="0" smtClean="0">
                <a:solidFill>
                  <a:schemeClr val="tx1"/>
                </a:solidFill>
                <a:ea typeface="ＭＳ Ｐゴシック" panose="020B0600070205080204" pitchFamily="34" charset="-128"/>
                <a:cs typeface="Arial" panose="020B0604020202020204" pitchFamily="34" charset="0"/>
              </a:rPr>
              <a:t>Policies are national </a:t>
            </a:r>
          </a:p>
          <a:p>
            <a:pPr marL="457200" lvl="1" indent="0">
              <a:lnSpc>
                <a:spcPct val="120000"/>
              </a:lnSpc>
            </a:pPr>
            <a:r>
              <a:rPr lang="en-GB" altLang="en-US" sz="2000" i="1" dirty="0" smtClean="0">
                <a:solidFill>
                  <a:srgbClr val="FF0000"/>
                </a:solidFill>
                <a:ea typeface="ＭＳ Ｐゴシック" panose="020B0600070205080204" pitchFamily="34" charset="-128"/>
                <a:cs typeface="Arial" panose="020B0604020202020204" pitchFamily="34" charset="0"/>
              </a:rPr>
              <a:t>…but jobs are local</a:t>
            </a:r>
          </a:p>
        </p:txBody>
      </p:sp>
      <p:sp>
        <p:nvSpPr>
          <p:cNvPr id="5123" name="TextBox 3"/>
          <p:cNvSpPr txBox="1">
            <a:spLocks noChangeArrowheads="1"/>
          </p:cNvSpPr>
          <p:nvPr/>
        </p:nvSpPr>
        <p:spPr bwMode="auto">
          <a:xfrm>
            <a:off x="165100" y="332656"/>
            <a:ext cx="5847060" cy="400110"/>
          </a:xfrm>
          <a:prstGeom prst="rect">
            <a:avLst/>
          </a:prstGeom>
          <a:solidFill>
            <a:srgbClr val="FF0000"/>
          </a:solidFill>
          <a:ln>
            <a:noFill/>
          </a:ln>
          <a:extLst/>
        </p:spPr>
        <p:txBody>
          <a:bodyPr wrap="square">
            <a:spAutoFit/>
          </a:bodyP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742950" indent="-285750">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a:spcBef>
                <a:spcPct val="0"/>
              </a:spcBef>
              <a:buFont typeface="Arial" charset="0"/>
              <a:buNone/>
              <a:defRPr/>
            </a:pPr>
            <a:r>
              <a:rPr lang="en-GB" altLang="en-US" sz="2000" dirty="0" smtClean="0">
                <a:solidFill>
                  <a:schemeClr val="bg1"/>
                </a:solidFill>
                <a:latin typeface="Arial" panose="020B0604020202020204" pitchFamily="34" charset="0"/>
                <a:cs typeface="Arial" panose="020B0604020202020204" pitchFamily="34" charset="0"/>
              </a:rPr>
              <a:t>Training for employees</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39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388" y="1214196"/>
            <a:ext cx="7823223" cy="5318379"/>
          </a:xfrm>
          <a:solidFill>
            <a:schemeClr val="bg1"/>
          </a:solidFill>
        </p:spPr>
        <p:txBody>
          <a:bodyPr/>
          <a:lstStyle/>
          <a:p>
            <a:pPr marL="742950" lvl="1" indent="-285750">
              <a:buFont typeface="Arial" panose="020B0604020202020204" pitchFamily="34" charset="0"/>
              <a:buChar char="•"/>
              <a:defRPr/>
            </a:pPr>
            <a:r>
              <a:rPr lang="en-GB" sz="2400" dirty="0" smtClean="0">
                <a:solidFill>
                  <a:schemeClr val="tx1"/>
                </a:solidFill>
              </a:rPr>
              <a:t>Constant change and instability</a:t>
            </a:r>
          </a:p>
          <a:p>
            <a:pPr marL="457200" lvl="1" indent="0">
              <a:defRPr/>
            </a:pPr>
            <a:r>
              <a:rPr lang="en-GB" sz="2000" i="1" dirty="0" smtClean="0">
                <a:solidFill>
                  <a:srgbClr val="FF0000"/>
                </a:solidFill>
              </a:rPr>
              <a:t>…means ill-defined priorities and unfinished implementation</a:t>
            </a:r>
            <a:r>
              <a:rPr lang="en-GB" sz="2000" dirty="0" smtClean="0">
                <a:solidFill>
                  <a:srgbClr val="FF0000"/>
                </a:solidFill>
              </a:rPr>
              <a:t> </a:t>
            </a:r>
          </a:p>
          <a:p>
            <a:pPr marL="742950" lvl="1" indent="-285750">
              <a:buFont typeface="Arial" panose="020B0604020202020204" pitchFamily="34" charset="0"/>
              <a:buChar char="•"/>
              <a:defRPr/>
            </a:pPr>
            <a:r>
              <a:rPr lang="en-GB" sz="2400" dirty="0" smtClean="0">
                <a:solidFill>
                  <a:schemeClr val="tx1"/>
                </a:solidFill>
              </a:rPr>
              <a:t>Everyone values ‘skills’ </a:t>
            </a:r>
          </a:p>
          <a:p>
            <a:pPr marL="457200" lvl="1" indent="0">
              <a:defRPr/>
            </a:pPr>
            <a:r>
              <a:rPr lang="en-GB" sz="2000" i="1" dirty="0" smtClean="0">
                <a:solidFill>
                  <a:schemeClr val="tx1"/>
                </a:solidFill>
              </a:rPr>
              <a:t>…</a:t>
            </a:r>
            <a:r>
              <a:rPr lang="en-GB" sz="2000" i="1" dirty="0" smtClean="0">
                <a:solidFill>
                  <a:srgbClr val="FF0000"/>
                </a:solidFill>
              </a:rPr>
              <a:t>but what they mean and how we get them varies hugely (are </a:t>
            </a:r>
          </a:p>
          <a:p>
            <a:pPr marL="457200" lvl="1" indent="0">
              <a:defRPr/>
            </a:pPr>
            <a:r>
              <a:rPr lang="en-GB" sz="2000" i="1" dirty="0" smtClean="0">
                <a:solidFill>
                  <a:srgbClr val="FF0000"/>
                </a:solidFill>
              </a:rPr>
              <a:t>policies based on accurate labour market analysis?)</a:t>
            </a:r>
          </a:p>
          <a:p>
            <a:pPr marL="742950" lvl="1" indent="-285750">
              <a:buFont typeface="Arial" panose="020B0604020202020204" pitchFamily="34" charset="0"/>
              <a:buChar char="•"/>
              <a:defRPr/>
            </a:pPr>
            <a:r>
              <a:rPr lang="en-GB" sz="2400" dirty="0" smtClean="0">
                <a:solidFill>
                  <a:schemeClr val="tx1"/>
                </a:solidFill>
              </a:rPr>
              <a:t>Low level change in Whitehall</a:t>
            </a:r>
          </a:p>
          <a:p>
            <a:pPr marL="457200" lvl="1" indent="0">
              <a:defRPr/>
            </a:pPr>
            <a:r>
              <a:rPr lang="en-GB" sz="2400" i="1" dirty="0" smtClean="0">
                <a:solidFill>
                  <a:srgbClr val="FF0000"/>
                </a:solidFill>
              </a:rPr>
              <a:t>…</a:t>
            </a:r>
            <a:r>
              <a:rPr lang="en-GB" sz="2000" i="1" dirty="0" smtClean="0">
                <a:solidFill>
                  <a:srgbClr val="FF0000"/>
                </a:solidFill>
              </a:rPr>
              <a:t>means significant upheaval and confusion at local level</a:t>
            </a:r>
          </a:p>
          <a:p>
            <a:pPr marL="742950" lvl="1" indent="-285750">
              <a:buFont typeface="Arial" panose="020B0604020202020204" pitchFamily="34" charset="0"/>
              <a:buChar char="•"/>
              <a:defRPr/>
            </a:pPr>
            <a:r>
              <a:rPr lang="en-GB" sz="2400" dirty="0" smtClean="0">
                <a:solidFill>
                  <a:schemeClr val="tx1"/>
                </a:solidFill>
              </a:rPr>
              <a:t>Local embedding essential</a:t>
            </a:r>
          </a:p>
          <a:p>
            <a:pPr marL="457200" lvl="1" indent="0">
              <a:defRPr/>
            </a:pPr>
            <a:r>
              <a:rPr lang="en-GB" sz="2000" i="1" dirty="0" smtClean="0">
                <a:solidFill>
                  <a:srgbClr val="FF0000"/>
                </a:solidFill>
              </a:rPr>
              <a:t>…so if LEPs work – allow them to!</a:t>
            </a:r>
          </a:p>
          <a:p>
            <a:pPr marL="800100" lvl="1" indent="-342900">
              <a:buFont typeface="Arial" panose="020B0604020202020204" pitchFamily="34" charset="0"/>
              <a:buChar char="•"/>
              <a:defRPr/>
            </a:pPr>
            <a:r>
              <a:rPr lang="en-GB" sz="2400" dirty="0" smtClean="0">
                <a:solidFill>
                  <a:schemeClr val="tx1"/>
                </a:solidFill>
              </a:rPr>
              <a:t>Cross-departmental co-ordination vital</a:t>
            </a:r>
          </a:p>
          <a:p>
            <a:pPr marL="457200" lvl="1" indent="0">
              <a:defRPr/>
            </a:pPr>
            <a:r>
              <a:rPr lang="en-GB" sz="2000" i="1" dirty="0" smtClean="0">
                <a:solidFill>
                  <a:srgbClr val="FF0000"/>
                </a:solidFill>
              </a:rPr>
              <a:t>…and rare!  Needs Skills version of OBR?</a:t>
            </a:r>
          </a:p>
          <a:p>
            <a:pPr marL="742950" lvl="1" indent="-285750">
              <a:buFont typeface="Arial" panose="020B0604020202020204" pitchFamily="34" charset="0"/>
              <a:buChar char="•"/>
              <a:defRPr/>
            </a:pPr>
            <a:r>
              <a:rPr lang="en-GB" sz="2400" dirty="0" smtClean="0">
                <a:solidFill>
                  <a:schemeClr val="tx1"/>
                </a:solidFill>
              </a:rPr>
              <a:t>Success needs acceptance and commitment by all!</a:t>
            </a:r>
          </a:p>
          <a:p>
            <a:pPr marL="457200" lvl="1" indent="0">
              <a:defRPr/>
            </a:pPr>
            <a:r>
              <a:rPr lang="en-GB" sz="2000" i="1" dirty="0" smtClean="0">
                <a:solidFill>
                  <a:srgbClr val="FF0000"/>
                </a:solidFill>
              </a:rPr>
              <a:t>…</a:t>
            </a:r>
            <a:r>
              <a:rPr lang="en-GB" sz="2000" b="1" i="1" dirty="0" smtClean="0">
                <a:solidFill>
                  <a:srgbClr val="FF0000"/>
                </a:solidFill>
              </a:rPr>
              <a:t>mayb</a:t>
            </a:r>
            <a:r>
              <a:rPr lang="en-GB" sz="2000" i="1" dirty="0" smtClean="0">
                <a:solidFill>
                  <a:srgbClr val="FF0000"/>
                </a:solidFill>
              </a:rPr>
              <a:t>e we could learn from history?</a:t>
            </a:r>
            <a:endParaRPr lang="en-GB" sz="2000" i="1" dirty="0">
              <a:solidFill>
                <a:srgbClr val="FF0000"/>
              </a:solidFill>
            </a:endParaRPr>
          </a:p>
        </p:txBody>
      </p:sp>
      <p:sp>
        <p:nvSpPr>
          <p:cNvPr id="7171" name="TextBox 3"/>
          <p:cNvSpPr txBox="1">
            <a:spLocks noChangeArrowheads="1"/>
          </p:cNvSpPr>
          <p:nvPr/>
        </p:nvSpPr>
        <p:spPr bwMode="auto">
          <a:xfrm>
            <a:off x="179388" y="116632"/>
            <a:ext cx="6336828" cy="400110"/>
          </a:xfrm>
          <a:prstGeom prst="rect">
            <a:avLst/>
          </a:prstGeom>
          <a:solidFill>
            <a:srgbClr val="FF0000"/>
          </a:solidFill>
          <a:ln>
            <a:noFill/>
          </a:ln>
          <a:extLst/>
        </p:spPr>
        <p:txBody>
          <a:bodyPr wrap="square">
            <a:spAutoFit/>
          </a:bodyP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742950" indent="-285750">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a:spcBef>
                <a:spcPct val="0"/>
              </a:spcBef>
              <a:buFontTx/>
              <a:buNone/>
              <a:defRPr/>
            </a:pPr>
            <a:r>
              <a:rPr lang="en-GB" altLang="en-US" sz="2000" dirty="0" smtClean="0">
                <a:solidFill>
                  <a:schemeClr val="bg1"/>
                </a:solidFill>
                <a:latin typeface="Arial" panose="020B0604020202020204" pitchFamily="34" charset="0"/>
                <a:cs typeface="Arial" panose="020B0604020202020204" pitchFamily="34" charset="0"/>
              </a:rPr>
              <a:t>Some depressing lessons from history</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04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endParaRPr lang="en-GB" dirty="0"/>
          </a:p>
        </p:txBody>
      </p:sp>
      <p:sp>
        <p:nvSpPr>
          <p:cNvPr id="3" name="Content Placeholder 2"/>
          <p:cNvSpPr>
            <a:spLocks noGrp="1"/>
          </p:cNvSpPr>
          <p:nvPr>
            <p:ph idx="1"/>
          </p:nvPr>
        </p:nvSpPr>
        <p:spPr>
          <a:xfrm>
            <a:off x="357188" y="2060848"/>
            <a:ext cx="8440737" cy="3992290"/>
          </a:xfrm>
        </p:spPr>
        <p:txBody>
          <a:bodyPr/>
          <a:lstStyle/>
          <a:p>
            <a:r>
              <a:rPr lang="en-GB" sz="3600" dirty="0" smtClean="0">
                <a:solidFill>
                  <a:schemeClr val="tx1"/>
                </a:solidFill>
              </a:rPr>
              <a:t>Vocational education in England: </a:t>
            </a:r>
          </a:p>
          <a:p>
            <a:r>
              <a:rPr lang="en-GB" sz="3600" i="1" dirty="0" smtClean="0">
                <a:solidFill>
                  <a:srgbClr val="FF0000"/>
                </a:solidFill>
              </a:rPr>
              <a:t>Guiding principles 2010-2015…</a:t>
            </a:r>
            <a:endParaRPr lang="en-GB" sz="3600" i="1" dirty="0">
              <a:solidFill>
                <a:srgbClr val="FF0000"/>
              </a:solidFill>
            </a:endParaRPr>
          </a:p>
        </p:txBody>
      </p:sp>
    </p:spTree>
    <p:extLst>
      <p:ext uri="{BB962C8B-B14F-4D97-AF65-F5344CB8AC3E}">
        <p14:creationId xmlns:p14="http://schemas.microsoft.com/office/powerpoint/2010/main" val="203564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484676"/>
            <a:ext cx="2846660" cy="424044"/>
          </a:xfrm>
        </p:spPr>
        <p:txBody>
          <a:bodyPr/>
          <a:lstStyle/>
          <a:p>
            <a:pPr>
              <a:defRPr/>
            </a:pPr>
            <a:r>
              <a:rPr lang="en-GB" sz="2000" b="1" dirty="0" smtClean="0">
                <a:latin typeface="Arial" panose="020B0604020202020204" pitchFamily="34" charset="0"/>
                <a:cs typeface="Arial" panose="020B0604020202020204" pitchFamily="34" charset="0"/>
              </a:rPr>
              <a:t>2010 onwards reform</a:t>
            </a:r>
            <a:endParaRPr lang="en-GB" sz="2000" dirty="0">
              <a:latin typeface="Arial" panose="020B0604020202020204" pitchFamily="34" charset="0"/>
              <a:ea typeface="ＭＳ Ｐゴシック" pitchFamily="34" charset="-128"/>
              <a:cs typeface="Arial" panose="020B0604020202020204" pitchFamily="34" charset="0"/>
            </a:endParaRPr>
          </a:p>
        </p:txBody>
      </p:sp>
      <p:sp>
        <p:nvSpPr>
          <p:cNvPr id="11267" name="TextBox 3"/>
          <p:cNvSpPr txBox="1">
            <a:spLocks noChangeArrowheads="1"/>
          </p:cNvSpPr>
          <p:nvPr/>
        </p:nvSpPr>
        <p:spPr bwMode="auto">
          <a:xfrm>
            <a:off x="611560" y="2151089"/>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defRPr sz="1700" b="1">
                <a:solidFill>
                  <a:srgbClr val="14A9DE"/>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FF0000"/>
              </a:buClr>
              <a:defRPr sz="1700">
                <a:solidFill>
                  <a:srgbClr val="14A9DE"/>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spcAft>
                <a:spcPct val="0"/>
              </a:spcAft>
            </a:pPr>
            <a:endParaRPr lang="en-GB" altLang="en-US" sz="1800" b="0" dirty="0">
              <a:solidFill>
                <a:schemeClr val="tx1"/>
              </a:solidFill>
              <a:cs typeface="Arial" panose="020B0604020202020204" pitchFamily="34" charset="0"/>
            </a:endParaRPr>
          </a:p>
          <a:p>
            <a:pPr eaLnBrk="1" hangingPunct="1">
              <a:spcBef>
                <a:spcPct val="0"/>
              </a:spcBef>
              <a:spcAft>
                <a:spcPct val="0"/>
              </a:spcAft>
            </a:pPr>
            <a:endParaRPr lang="en-GB" altLang="en-US" sz="1800" b="0" dirty="0">
              <a:solidFill>
                <a:schemeClr val="tx1"/>
              </a:solidFill>
              <a:cs typeface="Arial" panose="020B0604020202020204" pitchFamily="34" charset="0"/>
            </a:endParaRPr>
          </a:p>
        </p:txBody>
      </p:sp>
      <p:sp>
        <p:nvSpPr>
          <p:cNvPr id="11268" name="TextBox 6"/>
          <p:cNvSpPr txBox="1">
            <a:spLocks noChangeArrowheads="1"/>
          </p:cNvSpPr>
          <p:nvPr/>
        </p:nvSpPr>
        <p:spPr bwMode="auto">
          <a:xfrm>
            <a:off x="5551488" y="1789113"/>
            <a:ext cx="63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defRPr sz="1700" b="1">
                <a:solidFill>
                  <a:srgbClr val="14A9DE"/>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FF0000"/>
              </a:buClr>
              <a:defRPr sz="1700">
                <a:solidFill>
                  <a:srgbClr val="14A9DE"/>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spcAft>
                <a:spcPct val="0"/>
              </a:spcAft>
            </a:pPr>
            <a:r>
              <a:rPr lang="en-GB" altLang="en-US" sz="1800" b="0" dirty="0">
                <a:solidFill>
                  <a:schemeClr val="tx1"/>
                </a:solidFill>
                <a:cs typeface="Arial" panose="020B0604020202020204" pitchFamily="34" charset="0"/>
              </a:rPr>
              <a:t>       </a:t>
            </a:r>
          </a:p>
        </p:txBody>
      </p:sp>
      <p:sp>
        <p:nvSpPr>
          <p:cNvPr id="11269" name="Rectangle 3"/>
          <p:cNvSpPr>
            <a:spLocks noChangeArrowheads="1"/>
          </p:cNvSpPr>
          <p:nvPr/>
        </p:nvSpPr>
        <p:spPr bwMode="auto">
          <a:xfrm>
            <a:off x="467544" y="1268760"/>
            <a:ext cx="849694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spcAft>
                <a:spcPct val="20000"/>
              </a:spcAft>
              <a:defRPr sz="1700" b="1">
                <a:solidFill>
                  <a:srgbClr val="14A9DE"/>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FF0000"/>
              </a:buClr>
              <a:defRPr sz="1700">
                <a:solidFill>
                  <a:srgbClr val="14A9DE"/>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ts val="600"/>
              </a:spcBef>
              <a:spcAft>
                <a:spcPts val="600"/>
              </a:spcAft>
              <a:buFontTx/>
              <a:buChar char="•"/>
            </a:pPr>
            <a:r>
              <a:rPr lang="en-GB" altLang="en-US" sz="2400" b="0" dirty="0">
                <a:solidFill>
                  <a:schemeClr val="tx1"/>
                </a:solidFill>
                <a:cs typeface="Arial" panose="020B0604020202020204" pitchFamily="34" charset="0"/>
              </a:rPr>
              <a:t>England, Wales and Northern Ireland move at different </a:t>
            </a:r>
            <a:r>
              <a:rPr lang="en-GB" altLang="en-US" sz="2400" b="0">
                <a:solidFill>
                  <a:schemeClr val="tx1"/>
                </a:solidFill>
                <a:cs typeface="Arial" panose="020B0604020202020204" pitchFamily="34" charset="0"/>
              </a:rPr>
              <a:t>paces </a:t>
            </a:r>
            <a:r>
              <a:rPr lang="en-GB" altLang="en-US" sz="2400" b="0" smtClean="0">
                <a:solidFill>
                  <a:schemeClr val="tx1"/>
                </a:solidFill>
                <a:cs typeface="Arial" panose="020B0604020202020204" pitchFamily="34" charset="0"/>
              </a:rPr>
              <a:t>(and </a:t>
            </a:r>
            <a:r>
              <a:rPr lang="en-GB" altLang="en-US" sz="2400" b="0" dirty="0">
                <a:solidFill>
                  <a:schemeClr val="tx1"/>
                </a:solidFill>
                <a:cs typeface="Arial" panose="020B0604020202020204" pitchFamily="34" charset="0"/>
              </a:rPr>
              <a:t>in </a:t>
            </a:r>
            <a:r>
              <a:rPr lang="en-GB" altLang="en-US" sz="2400" b="0">
                <a:solidFill>
                  <a:schemeClr val="tx1"/>
                </a:solidFill>
                <a:cs typeface="Arial" panose="020B0604020202020204" pitchFamily="34" charset="0"/>
              </a:rPr>
              <a:t>different </a:t>
            </a:r>
            <a:r>
              <a:rPr lang="en-GB" altLang="en-US" sz="2400" b="0" smtClean="0">
                <a:solidFill>
                  <a:schemeClr val="tx1"/>
                </a:solidFill>
                <a:cs typeface="Arial" panose="020B0604020202020204" pitchFamily="34" charset="0"/>
              </a:rPr>
              <a:t>directions?)</a:t>
            </a:r>
            <a:endParaRPr lang="en-GB" altLang="en-US" sz="2400" b="0" dirty="0">
              <a:solidFill>
                <a:schemeClr val="tx1"/>
              </a:solidFill>
              <a:cs typeface="Arial" panose="020B0604020202020204" pitchFamily="34" charset="0"/>
            </a:endParaRPr>
          </a:p>
          <a:p>
            <a:pPr eaLnBrk="1" hangingPunct="1">
              <a:spcBef>
                <a:spcPts val="600"/>
              </a:spcBef>
              <a:spcAft>
                <a:spcPts val="600"/>
              </a:spcAft>
              <a:buFontTx/>
              <a:buChar char="•"/>
            </a:pPr>
            <a:r>
              <a:rPr lang="en-GB" altLang="en-US" sz="2400" b="0" dirty="0">
                <a:solidFill>
                  <a:schemeClr val="tx1"/>
                </a:solidFill>
                <a:cs typeface="Arial" panose="020B0604020202020204" pitchFamily="34" charset="0"/>
              </a:rPr>
              <a:t>England: </a:t>
            </a:r>
            <a:r>
              <a:rPr lang="en-GB" altLang="en-US" sz="2400" b="0" dirty="0" smtClean="0">
                <a:solidFill>
                  <a:schemeClr val="tx1"/>
                </a:solidFill>
                <a:cs typeface="Arial" panose="020B0604020202020204" pitchFamily="34" charset="0"/>
              </a:rPr>
              <a:t>2010 Alison Wolf (economist) produces report which attacks </a:t>
            </a:r>
            <a:r>
              <a:rPr lang="en-GB" altLang="en-US" sz="2400" b="0" dirty="0">
                <a:solidFill>
                  <a:schemeClr val="tx1"/>
                </a:solidFill>
                <a:cs typeface="Arial" panose="020B0604020202020204" pitchFamily="34" charset="0"/>
              </a:rPr>
              <a:t>“dead-end” courses which offer no route to meaningful employment </a:t>
            </a:r>
          </a:p>
          <a:p>
            <a:pPr eaLnBrk="1" hangingPunct="1">
              <a:spcBef>
                <a:spcPts val="600"/>
              </a:spcBef>
              <a:spcAft>
                <a:spcPts val="600"/>
              </a:spcAft>
              <a:buFontTx/>
              <a:buChar char="•"/>
            </a:pPr>
            <a:r>
              <a:rPr lang="en-GB" altLang="en-US" sz="2400" b="0" dirty="0" smtClean="0">
                <a:solidFill>
                  <a:schemeClr val="tx1"/>
                </a:solidFill>
                <a:cs typeface="Arial" panose="020B0604020202020204" pitchFamily="34" charset="0"/>
              </a:rPr>
              <a:t>Subsequent </a:t>
            </a:r>
            <a:r>
              <a:rPr lang="en-GB" altLang="en-US" sz="2400" b="0" dirty="0">
                <a:solidFill>
                  <a:schemeClr val="tx1"/>
                </a:solidFill>
                <a:cs typeface="Arial" panose="020B0604020202020204" pitchFamily="34" charset="0"/>
              </a:rPr>
              <a:t>reports on Apprenticeships (Doug </a:t>
            </a:r>
            <a:r>
              <a:rPr lang="en-GB" altLang="en-US" sz="2400" b="0" dirty="0" smtClean="0">
                <a:solidFill>
                  <a:schemeClr val="tx1"/>
                </a:solidFill>
                <a:cs typeface="Arial" panose="020B0604020202020204" pitchFamily="34" charset="0"/>
              </a:rPr>
              <a:t>Richard, Canadian entrepreneur) </a:t>
            </a:r>
            <a:r>
              <a:rPr lang="en-GB" altLang="en-US" sz="2400" b="0" dirty="0">
                <a:solidFill>
                  <a:schemeClr val="tx1"/>
                </a:solidFill>
                <a:cs typeface="Arial" panose="020B0604020202020204" pitchFamily="34" charset="0"/>
              </a:rPr>
              <a:t>and adult vocational </a:t>
            </a:r>
            <a:r>
              <a:rPr lang="en-GB" altLang="en-US" sz="2400" b="0" dirty="0" smtClean="0">
                <a:solidFill>
                  <a:schemeClr val="tx1"/>
                </a:solidFill>
                <a:cs typeface="Arial" panose="020B0604020202020204" pitchFamily="34" charset="0"/>
              </a:rPr>
              <a:t>qualifications – outside of HE(!)  (Nigel </a:t>
            </a:r>
            <a:r>
              <a:rPr lang="en-GB" altLang="en-US" sz="2400" b="0" dirty="0">
                <a:solidFill>
                  <a:schemeClr val="tx1"/>
                </a:solidFill>
                <a:cs typeface="Arial" panose="020B0604020202020204" pitchFamily="34" charset="0"/>
              </a:rPr>
              <a:t>Whitehead – BAE systems)</a:t>
            </a:r>
          </a:p>
          <a:p>
            <a:pPr>
              <a:spcBef>
                <a:spcPts val="600"/>
              </a:spcBef>
              <a:spcAft>
                <a:spcPts val="600"/>
              </a:spcAft>
              <a:buFontTx/>
              <a:buChar char="•"/>
            </a:pPr>
            <a:r>
              <a:rPr lang="en-GB" sz="2400" b="0" dirty="0" smtClean="0">
                <a:solidFill>
                  <a:schemeClr val="tx1"/>
                </a:solidFill>
                <a:cs typeface="Arial" panose="020B0604020202020204" pitchFamily="34" charset="0"/>
              </a:rPr>
              <a:t>CAVTL: </a:t>
            </a:r>
            <a:r>
              <a:rPr lang="en-GB" sz="2400" b="0" dirty="0">
                <a:solidFill>
                  <a:schemeClr val="tx1"/>
                </a:solidFill>
                <a:cs typeface="Arial" panose="020B0604020202020204" pitchFamily="34" charset="0"/>
              </a:rPr>
              <a:t>“direct line of sight” between education and </a:t>
            </a:r>
            <a:r>
              <a:rPr lang="en-GB" sz="2400" b="0" dirty="0" smtClean="0">
                <a:solidFill>
                  <a:schemeClr val="tx1"/>
                </a:solidFill>
                <a:cs typeface="Arial" panose="020B0604020202020204" pitchFamily="34" charset="0"/>
              </a:rPr>
              <a:t>workplace</a:t>
            </a:r>
            <a:endParaRPr lang="en-GB" sz="2400" b="0" dirty="0">
              <a:solidFill>
                <a:schemeClr val="tx1"/>
              </a:solidFill>
              <a:cs typeface="Arial" panose="020B0604020202020204" pitchFamily="34" charset="0"/>
            </a:endParaRPr>
          </a:p>
        </p:txBody>
      </p:sp>
    </p:spTree>
    <p:extLst>
      <p:ext uri="{BB962C8B-B14F-4D97-AF65-F5344CB8AC3E}">
        <p14:creationId xmlns:p14="http://schemas.microsoft.com/office/powerpoint/2010/main" val="317616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484674"/>
            <a:ext cx="4142804" cy="424045"/>
          </a:xfrm>
        </p:spPr>
        <p:txBody>
          <a:bodyPr/>
          <a:lstStyle/>
          <a:p>
            <a:pPr>
              <a:defRPr/>
            </a:pPr>
            <a:r>
              <a:rPr lang="en-GB" sz="2000" b="1" dirty="0" smtClean="0">
                <a:latin typeface="Arial" panose="020B0604020202020204" pitchFamily="34" charset="0"/>
                <a:cs typeface="Arial" panose="020B0604020202020204" pitchFamily="34" charset="0"/>
              </a:rPr>
              <a:t>Key themes of Coalition reforms</a:t>
            </a:r>
            <a:endParaRPr lang="en-GB" sz="2000" dirty="0">
              <a:latin typeface="Arial" panose="020B0604020202020204" pitchFamily="34" charset="0"/>
              <a:ea typeface="ＭＳ Ｐゴシック" pitchFamily="34" charset="-128"/>
              <a:cs typeface="Arial" panose="020B0604020202020204" pitchFamily="34" charset="0"/>
            </a:endParaRPr>
          </a:p>
        </p:txBody>
      </p:sp>
      <p:sp>
        <p:nvSpPr>
          <p:cNvPr id="12291" name="TextBox 3"/>
          <p:cNvSpPr txBox="1">
            <a:spLocks noChangeArrowheads="1"/>
          </p:cNvSpPr>
          <p:nvPr/>
        </p:nvSpPr>
        <p:spPr bwMode="auto">
          <a:xfrm>
            <a:off x="357188" y="17700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defRPr sz="1700" b="1">
                <a:solidFill>
                  <a:srgbClr val="14A9DE"/>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FF0000"/>
              </a:buClr>
              <a:defRPr sz="1700">
                <a:solidFill>
                  <a:srgbClr val="14A9DE"/>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spcAft>
                <a:spcPct val="0"/>
              </a:spcAft>
            </a:pPr>
            <a:endParaRPr lang="en-GB" altLang="en-US" sz="1800" b="0" dirty="0">
              <a:solidFill>
                <a:schemeClr val="tx1"/>
              </a:solidFill>
              <a:cs typeface="Arial" panose="020B0604020202020204" pitchFamily="34" charset="0"/>
            </a:endParaRPr>
          </a:p>
          <a:p>
            <a:pPr eaLnBrk="1" hangingPunct="1">
              <a:spcBef>
                <a:spcPct val="0"/>
              </a:spcBef>
              <a:spcAft>
                <a:spcPct val="0"/>
              </a:spcAft>
            </a:pPr>
            <a:endParaRPr lang="en-GB" altLang="en-US" sz="1800" b="0" dirty="0">
              <a:solidFill>
                <a:schemeClr val="tx1"/>
              </a:solidFill>
              <a:cs typeface="Arial" panose="020B0604020202020204" pitchFamily="34" charset="0"/>
            </a:endParaRPr>
          </a:p>
        </p:txBody>
      </p:sp>
      <p:sp>
        <p:nvSpPr>
          <p:cNvPr id="12292" name="TextBox 6"/>
          <p:cNvSpPr txBox="1">
            <a:spLocks noChangeArrowheads="1"/>
          </p:cNvSpPr>
          <p:nvPr/>
        </p:nvSpPr>
        <p:spPr bwMode="auto">
          <a:xfrm>
            <a:off x="5551488" y="1789113"/>
            <a:ext cx="63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defRPr sz="1700" b="1">
                <a:solidFill>
                  <a:srgbClr val="14A9DE"/>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FF0000"/>
              </a:buClr>
              <a:defRPr sz="1700">
                <a:solidFill>
                  <a:srgbClr val="14A9DE"/>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F0000"/>
              </a:buClr>
              <a:buChar char="•"/>
              <a:defRPr sz="1700">
                <a:solidFill>
                  <a:srgbClr val="726964"/>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spcAft>
                <a:spcPct val="0"/>
              </a:spcAft>
            </a:pPr>
            <a:r>
              <a:rPr lang="en-GB" altLang="en-US" sz="1800" b="0" dirty="0">
                <a:solidFill>
                  <a:schemeClr val="tx1"/>
                </a:solidFill>
                <a:cs typeface="Arial" panose="020B0604020202020204" pitchFamily="34" charset="0"/>
              </a:rPr>
              <a:t>       </a:t>
            </a:r>
          </a:p>
        </p:txBody>
      </p:sp>
      <p:sp>
        <p:nvSpPr>
          <p:cNvPr id="4" name="Rectangle 3"/>
          <p:cNvSpPr/>
          <p:nvPr/>
        </p:nvSpPr>
        <p:spPr>
          <a:xfrm>
            <a:off x="541338" y="1556792"/>
            <a:ext cx="8063110" cy="4154984"/>
          </a:xfrm>
          <a:prstGeom prst="rect">
            <a:avLst/>
          </a:prstGeom>
        </p:spPr>
        <p:txBody>
          <a:bodyPr wrap="square">
            <a:spAutoFit/>
          </a:bodyPr>
          <a:lstStyle/>
          <a:p>
            <a:pPr eaLnBrk="1" hangingPunct="1">
              <a:defRPr/>
            </a:pPr>
            <a:r>
              <a:rPr lang="en-GB" sz="2400" dirty="0">
                <a:latin typeface="Arial" charset="0"/>
              </a:rPr>
              <a:t>England: new systems characterised by</a:t>
            </a:r>
          </a:p>
          <a:p>
            <a:pPr marL="285750" indent="-285750" eaLnBrk="1" hangingPunct="1">
              <a:buFont typeface="Arial" panose="020B0604020202020204" pitchFamily="34" charset="0"/>
              <a:buChar char="•"/>
              <a:defRPr/>
            </a:pPr>
            <a:r>
              <a:rPr lang="en-GB" sz="2400" dirty="0">
                <a:latin typeface="Arial" charset="0"/>
              </a:rPr>
              <a:t>incentives – </a:t>
            </a:r>
            <a:r>
              <a:rPr lang="en-GB" sz="2400" i="1" dirty="0">
                <a:latin typeface="Arial" charset="0"/>
              </a:rPr>
              <a:t>accountability (performance tables), focussed funding systems and regulation</a:t>
            </a:r>
          </a:p>
          <a:p>
            <a:pPr marL="285750" indent="-285750" eaLnBrk="1" hangingPunct="1">
              <a:buFont typeface="Arial" panose="020B0604020202020204" pitchFamily="34" charset="0"/>
              <a:buChar char="•"/>
              <a:defRPr/>
            </a:pPr>
            <a:r>
              <a:rPr lang="en-GB" sz="2400" dirty="0">
                <a:latin typeface="Arial" charset="0"/>
              </a:rPr>
              <a:t>employer ownership of system </a:t>
            </a:r>
            <a:endParaRPr lang="en-GB" sz="2400" dirty="0" smtClean="0">
              <a:latin typeface="Arial" charset="0"/>
            </a:endParaRPr>
          </a:p>
          <a:p>
            <a:pPr marL="285750" indent="-285750" eaLnBrk="1" hangingPunct="1">
              <a:buFont typeface="Arial" panose="020B0604020202020204" pitchFamily="34" charset="0"/>
              <a:buChar char="•"/>
              <a:defRPr/>
            </a:pPr>
            <a:r>
              <a:rPr lang="en-GB" sz="2400" dirty="0" smtClean="0">
                <a:latin typeface="Arial" charset="0"/>
              </a:rPr>
              <a:t>providers </a:t>
            </a:r>
            <a:r>
              <a:rPr lang="en-GB" sz="2400" dirty="0">
                <a:latin typeface="Arial" charset="0"/>
              </a:rPr>
              <a:t>and AOs expected to demonstrate benefit to learner and employer</a:t>
            </a:r>
          </a:p>
          <a:p>
            <a:pPr marL="285750" indent="-285750" eaLnBrk="1" hangingPunct="1">
              <a:buFont typeface="Arial" panose="020B0604020202020204" pitchFamily="34" charset="0"/>
              <a:buChar char="•"/>
              <a:defRPr/>
            </a:pPr>
            <a:r>
              <a:rPr lang="en-GB" sz="2400" dirty="0">
                <a:latin typeface="Arial" charset="0"/>
              </a:rPr>
              <a:t>more “rigour” – </a:t>
            </a:r>
            <a:r>
              <a:rPr lang="en-GB" sz="2400" i="1" dirty="0">
                <a:latin typeface="Arial" charset="0"/>
              </a:rPr>
              <a:t>synoptic assessment, external testing, grading</a:t>
            </a:r>
          </a:p>
          <a:p>
            <a:pPr marL="285750" indent="-285750" eaLnBrk="1" hangingPunct="1">
              <a:buFont typeface="Arial" panose="020B0604020202020204" pitchFamily="34" charset="0"/>
              <a:buChar char="•"/>
              <a:defRPr/>
            </a:pPr>
            <a:r>
              <a:rPr lang="en-GB" sz="2400" dirty="0">
                <a:latin typeface="Arial" charset="0"/>
              </a:rPr>
              <a:t>funding per learner </a:t>
            </a:r>
            <a:r>
              <a:rPr lang="en-GB" sz="2400" dirty="0" smtClean="0">
                <a:latin typeface="Arial" charset="0"/>
              </a:rPr>
              <a:t>not </a:t>
            </a:r>
            <a:r>
              <a:rPr lang="en-GB" sz="2400" dirty="0">
                <a:latin typeface="Arial" charset="0"/>
              </a:rPr>
              <a:t>per </a:t>
            </a:r>
            <a:r>
              <a:rPr lang="en-GB" sz="2400" dirty="0" smtClean="0">
                <a:latin typeface="Arial" charset="0"/>
              </a:rPr>
              <a:t>qualification</a:t>
            </a:r>
          </a:p>
          <a:p>
            <a:pPr marL="285750" indent="-285750" eaLnBrk="1" hangingPunct="1">
              <a:buFont typeface="Arial" panose="020B0604020202020204" pitchFamily="34" charset="0"/>
              <a:buChar char="•"/>
              <a:defRPr/>
            </a:pPr>
            <a:r>
              <a:rPr lang="en-GB" sz="2400" dirty="0" smtClean="0">
                <a:latin typeface="Arial" charset="0"/>
              </a:rPr>
              <a:t>public </a:t>
            </a:r>
            <a:r>
              <a:rPr lang="en-GB" sz="2400" dirty="0">
                <a:latin typeface="Arial" charset="0"/>
              </a:rPr>
              <a:t>funding only for certain narrow priorities – </a:t>
            </a:r>
            <a:r>
              <a:rPr lang="en-GB" sz="2400" i="1" dirty="0">
                <a:latin typeface="Arial" charset="0"/>
              </a:rPr>
              <a:t>otherwise employer or learner </a:t>
            </a:r>
            <a:r>
              <a:rPr lang="en-GB" sz="2400" i="1" dirty="0" smtClean="0">
                <a:latin typeface="Arial" charset="0"/>
              </a:rPr>
              <a:t>pays</a:t>
            </a:r>
          </a:p>
        </p:txBody>
      </p:sp>
    </p:spTree>
    <p:extLst>
      <p:ext uri="{BB962C8B-B14F-4D97-AF65-F5344CB8AC3E}">
        <p14:creationId xmlns:p14="http://schemas.microsoft.com/office/powerpoint/2010/main" val="3216864501"/>
      </p:ext>
    </p:extLst>
  </p:cSld>
  <p:clrMapOvr>
    <a:masterClrMapping/>
  </p:clrMapOvr>
</p:sld>
</file>

<file path=ppt/theme/theme1.xml><?xml version="1.0" encoding="utf-8"?>
<a:theme xmlns:a="http://schemas.openxmlformats.org/drawingml/2006/main" name="BSE strategy 2013 V1EDI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fontScheme name="2_Default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726964"/>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726964"/>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ty &amp; Guilds PowerPoint">
  <a:themeElements>
    <a:clrScheme name="City &amp; Guilds PowerPoint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fontScheme name="City &amp; Guilds PowerPoint">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ity &amp; Guilds PowerPoint 1">
        <a:dk1>
          <a:srgbClr val="000000"/>
        </a:dk1>
        <a:lt1>
          <a:srgbClr val="FFFFFF"/>
        </a:lt1>
        <a:dk2>
          <a:srgbClr val="000000"/>
        </a:dk2>
        <a:lt2>
          <a:srgbClr val="808080"/>
        </a:lt2>
        <a:accent1>
          <a:srgbClr val="14A9DE"/>
        </a:accent1>
        <a:accent2>
          <a:srgbClr val="FF0099"/>
        </a:accent2>
        <a:accent3>
          <a:srgbClr val="FFFFFF"/>
        </a:accent3>
        <a:accent4>
          <a:srgbClr val="000000"/>
        </a:accent4>
        <a:accent5>
          <a:srgbClr val="AAD1EC"/>
        </a:accent5>
        <a:accent6>
          <a:srgbClr val="E7008A"/>
        </a:accent6>
        <a:hlink>
          <a:srgbClr val="FF00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14A9DE"/>
      </a:accent1>
      <a:accent2>
        <a:srgbClr val="FF0099"/>
      </a:accent2>
      <a:accent3>
        <a:srgbClr val="FFFFFF"/>
      </a:accent3>
      <a:accent4>
        <a:srgbClr val="000000"/>
      </a:accent4>
      <a:accent5>
        <a:srgbClr val="ABCFEA"/>
      </a:accent5>
      <a:accent6>
        <a:srgbClr val="E700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14A9DE"/>
          </a:solidFill>
          <a:prstDash val="solid"/>
          <a:bevel/>
        </a:ln>
        <a:effectLst/>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14A9DE"/>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5677</TotalTime>
  <Words>3695</Words>
  <Application>Microsoft Office PowerPoint</Application>
  <PresentationFormat>On-screen Show (4:3)</PresentationFormat>
  <Paragraphs>322</Paragraphs>
  <Slides>29</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Arial Black</vt:lpstr>
      <vt:lpstr>Avenir Roman</vt:lpstr>
      <vt:lpstr>Calibri</vt:lpstr>
      <vt:lpstr>Courier New</vt:lpstr>
      <vt:lpstr>Helvetica</vt:lpstr>
      <vt:lpstr>MS PGothic</vt:lpstr>
      <vt:lpstr>MS PGothic</vt:lpstr>
      <vt:lpstr>Times New Roman</vt:lpstr>
      <vt:lpstr>Wingdings</vt:lpstr>
      <vt:lpstr>BSE strategy 2013 V1EDIT</vt:lpstr>
      <vt:lpstr>4_Default Design</vt:lpstr>
      <vt:lpstr>City &amp; Guilds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2010 onwards reform</vt:lpstr>
      <vt:lpstr>Key themes of Coalition reforms</vt:lpstr>
      <vt:lpstr>PowerPoint Presentation</vt:lpstr>
      <vt:lpstr>Funding: 16-19 in England</vt:lpstr>
      <vt:lpstr>16-19 performance tables</vt:lpstr>
      <vt:lpstr>14-19 performance tables – criteria for inclusion  (“tough new characteristics”) include: </vt:lpstr>
      <vt:lpstr>PowerPoint Presentation</vt:lpstr>
      <vt:lpstr>Principles of apprenticeship reform</vt:lpstr>
      <vt:lpstr>PowerPoint Presentation</vt:lpstr>
      <vt:lpstr>Funding - apprenticeships</vt:lpstr>
      <vt:lpstr>PowerPoint Presentation</vt:lpstr>
      <vt:lpstr>Government’s view of the problem and how to solve it…</vt:lpstr>
      <vt:lpstr>Degree apprenticeships: part of the answer?</vt:lpstr>
      <vt:lpstr>PowerPoint Presentation</vt:lpstr>
      <vt:lpstr>There isn’t any money…</vt:lpstr>
      <vt:lpstr>Employers pay?</vt:lpstr>
      <vt:lpstr>Individuals pay?</vt:lpstr>
      <vt:lpstr>Are apprenticeships the answer?</vt:lpstr>
      <vt:lpstr>Some challenges of the design principles Wolf left</vt:lpstr>
      <vt:lpstr>Some challenges of higher VET…</vt:lpstr>
      <vt:lpstr>How do we meet workforce needs for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Mitchell</dc:creator>
  <cp:lastModifiedBy>Hugh Joslin</cp:lastModifiedBy>
  <cp:revision>618</cp:revision>
  <dcterms:modified xsi:type="dcterms:W3CDTF">2016-01-25T15:22:11Z</dcterms:modified>
</cp:coreProperties>
</file>