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0" r:id="rId3"/>
    <p:sldId id="265" r:id="rId4"/>
    <p:sldId id="266" r:id="rId5"/>
    <p:sldId id="267" r:id="rId6"/>
    <p:sldId id="268" r:id="rId7"/>
    <p:sldId id="271" r:id="rId8"/>
    <p:sldId id="260" r:id="rId9"/>
    <p:sldId id="261" r:id="rId10"/>
    <p:sldId id="273" r:id="rId11"/>
    <p:sldId id="269" r:id="rId12"/>
    <p:sldId id="272"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144" autoAdjust="0"/>
  </p:normalViewPr>
  <p:slideViewPr>
    <p:cSldViewPr snapToGrid="0">
      <p:cViewPr varScale="1">
        <p:scale>
          <a:sx n="43" d="100"/>
          <a:sy n="43" d="100"/>
        </p:scale>
        <p:origin x="1224" y="60"/>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41BD7-1B08-4E26-BC74-1ADB28A18A6D}" type="datetimeFigureOut">
              <a:rPr lang="en-GB" smtClean="0"/>
              <a:pPr/>
              <a:t>27/12/2016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E3E-34F4-4C11-804F-8CB0B67B0AD0}" type="slidenum">
              <a:rPr lang="en-GB" smtClean="0"/>
              <a:pPr/>
              <a:t>‹#›</a:t>
            </a:fld>
            <a:endParaRPr lang="en-GB"/>
          </a:p>
        </p:txBody>
      </p:sp>
    </p:spTree>
    <p:extLst>
      <p:ext uri="{BB962C8B-B14F-4D97-AF65-F5344CB8AC3E}">
        <p14:creationId xmlns:p14="http://schemas.microsoft.com/office/powerpoint/2010/main" val="246354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1EE3E-34F4-4C11-804F-8CB0B67B0AD0}" type="slidenum">
              <a:rPr lang="en-GB" smtClean="0"/>
              <a:pPr/>
              <a:t>1</a:t>
            </a:fld>
            <a:endParaRPr lang="en-GB"/>
          </a:p>
        </p:txBody>
      </p:sp>
    </p:spTree>
    <p:extLst>
      <p:ext uri="{BB962C8B-B14F-4D97-AF65-F5344CB8AC3E}">
        <p14:creationId xmlns:p14="http://schemas.microsoft.com/office/powerpoint/2010/main" val="396190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1EE3E-34F4-4C11-804F-8CB0B67B0AD0}" type="slidenum">
              <a:rPr lang="en-GB" smtClean="0"/>
              <a:pPr/>
              <a:t>12</a:t>
            </a:fld>
            <a:endParaRPr lang="en-GB"/>
          </a:p>
        </p:txBody>
      </p:sp>
    </p:spTree>
    <p:extLst>
      <p:ext uri="{BB962C8B-B14F-4D97-AF65-F5344CB8AC3E}">
        <p14:creationId xmlns:p14="http://schemas.microsoft.com/office/powerpoint/2010/main" val="2052070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1EE3E-34F4-4C11-804F-8CB0B67B0AD0}" type="slidenum">
              <a:rPr lang="en-GB" smtClean="0"/>
              <a:pPr/>
              <a:t>13</a:t>
            </a:fld>
            <a:endParaRPr lang="en-GB"/>
          </a:p>
        </p:txBody>
      </p:sp>
    </p:spTree>
    <p:extLst>
      <p:ext uri="{BB962C8B-B14F-4D97-AF65-F5344CB8AC3E}">
        <p14:creationId xmlns:p14="http://schemas.microsoft.com/office/powerpoint/2010/main" val="54236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1EE3E-34F4-4C11-804F-8CB0B67B0AD0}" type="slidenum">
              <a:rPr lang="en-GB" smtClean="0"/>
              <a:pPr/>
              <a:t>14</a:t>
            </a:fld>
            <a:endParaRPr lang="en-GB"/>
          </a:p>
        </p:txBody>
      </p:sp>
    </p:spTree>
    <p:extLst>
      <p:ext uri="{BB962C8B-B14F-4D97-AF65-F5344CB8AC3E}">
        <p14:creationId xmlns:p14="http://schemas.microsoft.com/office/powerpoint/2010/main" val="229122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1EE3E-34F4-4C11-804F-8CB0B67B0AD0}" type="slidenum">
              <a:rPr lang="en-GB" smtClean="0"/>
              <a:pPr/>
              <a:t>2</a:t>
            </a:fld>
            <a:endParaRPr lang="en-GB"/>
          </a:p>
        </p:txBody>
      </p:sp>
    </p:spTree>
    <p:extLst>
      <p:ext uri="{BB962C8B-B14F-4D97-AF65-F5344CB8AC3E}">
        <p14:creationId xmlns:p14="http://schemas.microsoft.com/office/powerpoint/2010/main" val="376425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1EE3E-34F4-4C11-804F-8CB0B67B0AD0}" type="slidenum">
              <a:rPr lang="en-GB" smtClean="0"/>
              <a:pPr/>
              <a:t>3</a:t>
            </a:fld>
            <a:endParaRPr lang="en-GB"/>
          </a:p>
        </p:txBody>
      </p:sp>
    </p:spTree>
    <p:extLst>
      <p:ext uri="{BB962C8B-B14F-4D97-AF65-F5344CB8AC3E}">
        <p14:creationId xmlns:p14="http://schemas.microsoft.com/office/powerpoint/2010/main" val="226513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1EE3E-34F4-4C11-804F-8CB0B67B0AD0}" type="slidenum">
              <a:rPr lang="en-GB" smtClean="0"/>
              <a:pPr/>
              <a:t>4</a:t>
            </a:fld>
            <a:endParaRPr lang="en-GB"/>
          </a:p>
        </p:txBody>
      </p:sp>
    </p:spTree>
    <p:extLst>
      <p:ext uri="{BB962C8B-B14F-4D97-AF65-F5344CB8AC3E}">
        <p14:creationId xmlns:p14="http://schemas.microsoft.com/office/powerpoint/2010/main" val="198810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1EE3E-34F4-4C11-804F-8CB0B67B0AD0}" type="slidenum">
              <a:rPr lang="en-GB" smtClean="0"/>
              <a:pPr/>
              <a:t>5</a:t>
            </a:fld>
            <a:endParaRPr lang="en-GB"/>
          </a:p>
        </p:txBody>
      </p:sp>
    </p:spTree>
    <p:extLst>
      <p:ext uri="{BB962C8B-B14F-4D97-AF65-F5344CB8AC3E}">
        <p14:creationId xmlns:p14="http://schemas.microsoft.com/office/powerpoint/2010/main" val="237017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991EE3E-34F4-4C11-804F-8CB0B67B0AD0}" type="slidenum">
              <a:rPr lang="en-GB" smtClean="0"/>
              <a:pPr/>
              <a:t>6</a:t>
            </a:fld>
            <a:endParaRPr lang="en-GB"/>
          </a:p>
        </p:txBody>
      </p:sp>
    </p:spTree>
    <p:extLst>
      <p:ext uri="{BB962C8B-B14F-4D97-AF65-F5344CB8AC3E}">
        <p14:creationId xmlns:p14="http://schemas.microsoft.com/office/powerpoint/2010/main" val="106412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1EE3E-34F4-4C11-804F-8CB0B67B0AD0}" type="slidenum">
              <a:rPr lang="en-GB" smtClean="0"/>
              <a:pPr/>
              <a:t>7</a:t>
            </a:fld>
            <a:endParaRPr lang="en-GB"/>
          </a:p>
        </p:txBody>
      </p:sp>
    </p:spTree>
    <p:extLst>
      <p:ext uri="{BB962C8B-B14F-4D97-AF65-F5344CB8AC3E}">
        <p14:creationId xmlns:p14="http://schemas.microsoft.com/office/powerpoint/2010/main" val="409571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t>
            </a:r>
            <a:endParaRPr lang="en-GB" dirty="0"/>
          </a:p>
        </p:txBody>
      </p:sp>
      <p:sp>
        <p:nvSpPr>
          <p:cNvPr id="4" name="Slide Number Placeholder 3"/>
          <p:cNvSpPr>
            <a:spLocks noGrp="1"/>
          </p:cNvSpPr>
          <p:nvPr>
            <p:ph type="sldNum" sz="quarter" idx="10"/>
          </p:nvPr>
        </p:nvSpPr>
        <p:spPr/>
        <p:txBody>
          <a:bodyPr/>
          <a:lstStyle/>
          <a:p>
            <a:fld id="{C991EE3E-34F4-4C11-804F-8CB0B67B0AD0}" type="slidenum">
              <a:rPr lang="en-GB" smtClean="0"/>
              <a:pPr/>
              <a:t>10</a:t>
            </a:fld>
            <a:endParaRPr lang="en-GB"/>
          </a:p>
        </p:txBody>
      </p:sp>
    </p:spTree>
    <p:extLst>
      <p:ext uri="{BB962C8B-B14F-4D97-AF65-F5344CB8AC3E}">
        <p14:creationId xmlns:p14="http://schemas.microsoft.com/office/powerpoint/2010/main" val="174642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1EE3E-34F4-4C11-804F-8CB0B67B0AD0}" type="slidenum">
              <a:rPr lang="en-GB" smtClean="0"/>
              <a:pPr/>
              <a:t>11</a:t>
            </a:fld>
            <a:endParaRPr lang="en-GB"/>
          </a:p>
        </p:txBody>
      </p:sp>
    </p:spTree>
    <p:extLst>
      <p:ext uri="{BB962C8B-B14F-4D97-AF65-F5344CB8AC3E}">
        <p14:creationId xmlns:p14="http://schemas.microsoft.com/office/powerpoint/2010/main" val="277602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06F97E-D1BC-4760-918B-CE533F34FC2E}" type="datetimeFigureOut">
              <a:rPr lang="en-GB" smtClean="0"/>
              <a:pPr/>
              <a:t>27/12/2016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4EEB3F-3B7C-4D77-BFA0-83BC64E15DD7}" type="slidenum">
              <a:rPr lang="en-GB" smtClean="0"/>
              <a:pPr/>
              <a:t>‹#›</a:t>
            </a:fld>
            <a:endParaRPr lang="en-GB"/>
          </a:p>
        </p:txBody>
      </p:sp>
    </p:spTree>
    <p:extLst>
      <p:ext uri="{BB962C8B-B14F-4D97-AF65-F5344CB8AC3E}">
        <p14:creationId xmlns:p14="http://schemas.microsoft.com/office/powerpoint/2010/main" val="101245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06F97E-D1BC-4760-918B-CE533F34FC2E}" type="datetimeFigureOut">
              <a:rPr lang="en-GB" smtClean="0"/>
              <a:pPr/>
              <a:t>27/12/2016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4EEB3F-3B7C-4D77-BFA0-83BC64E15DD7}" type="slidenum">
              <a:rPr lang="en-GB" smtClean="0"/>
              <a:pPr/>
              <a:t>‹#›</a:t>
            </a:fld>
            <a:endParaRPr lang="en-GB"/>
          </a:p>
        </p:txBody>
      </p:sp>
    </p:spTree>
    <p:extLst>
      <p:ext uri="{BB962C8B-B14F-4D97-AF65-F5344CB8AC3E}">
        <p14:creationId xmlns:p14="http://schemas.microsoft.com/office/powerpoint/2010/main" val="239784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06F97E-D1BC-4760-918B-CE533F34FC2E}" type="datetimeFigureOut">
              <a:rPr lang="en-GB" smtClean="0"/>
              <a:pPr/>
              <a:t>27/12/2016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4EEB3F-3B7C-4D77-BFA0-83BC64E15DD7}" type="slidenum">
              <a:rPr lang="en-GB" smtClean="0"/>
              <a:pPr/>
              <a:t>‹#›</a:t>
            </a:fld>
            <a:endParaRPr lang="en-GB"/>
          </a:p>
        </p:txBody>
      </p:sp>
    </p:spTree>
    <p:extLst>
      <p:ext uri="{BB962C8B-B14F-4D97-AF65-F5344CB8AC3E}">
        <p14:creationId xmlns:p14="http://schemas.microsoft.com/office/powerpoint/2010/main" val="121120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06F97E-D1BC-4760-918B-CE533F34FC2E}" type="datetimeFigureOut">
              <a:rPr lang="en-GB" smtClean="0"/>
              <a:pPr/>
              <a:t>27/12/2016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4EEB3F-3B7C-4D77-BFA0-83BC64E15DD7}" type="slidenum">
              <a:rPr lang="en-GB" smtClean="0"/>
              <a:pPr/>
              <a:t>‹#›</a:t>
            </a:fld>
            <a:endParaRPr lang="en-GB"/>
          </a:p>
        </p:txBody>
      </p:sp>
    </p:spTree>
    <p:extLst>
      <p:ext uri="{BB962C8B-B14F-4D97-AF65-F5344CB8AC3E}">
        <p14:creationId xmlns:p14="http://schemas.microsoft.com/office/powerpoint/2010/main" val="361676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06F97E-D1BC-4760-918B-CE533F34FC2E}" type="datetimeFigureOut">
              <a:rPr lang="en-GB" smtClean="0"/>
              <a:pPr/>
              <a:t>27/12/2016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4EEB3F-3B7C-4D77-BFA0-83BC64E15DD7}" type="slidenum">
              <a:rPr lang="en-GB" smtClean="0"/>
              <a:pPr/>
              <a:t>‹#›</a:t>
            </a:fld>
            <a:endParaRPr lang="en-GB"/>
          </a:p>
        </p:txBody>
      </p:sp>
    </p:spTree>
    <p:extLst>
      <p:ext uri="{BB962C8B-B14F-4D97-AF65-F5344CB8AC3E}">
        <p14:creationId xmlns:p14="http://schemas.microsoft.com/office/powerpoint/2010/main" val="43173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06F97E-D1BC-4760-918B-CE533F34FC2E}" type="datetimeFigureOut">
              <a:rPr lang="en-GB" smtClean="0"/>
              <a:pPr/>
              <a:t>27/12/2016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4EEB3F-3B7C-4D77-BFA0-83BC64E15DD7}" type="slidenum">
              <a:rPr lang="en-GB" smtClean="0"/>
              <a:pPr/>
              <a:t>‹#›</a:t>
            </a:fld>
            <a:endParaRPr lang="en-GB"/>
          </a:p>
        </p:txBody>
      </p:sp>
    </p:spTree>
    <p:extLst>
      <p:ext uri="{BB962C8B-B14F-4D97-AF65-F5344CB8AC3E}">
        <p14:creationId xmlns:p14="http://schemas.microsoft.com/office/powerpoint/2010/main" val="380711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06F97E-D1BC-4760-918B-CE533F34FC2E}" type="datetimeFigureOut">
              <a:rPr lang="en-GB" smtClean="0"/>
              <a:pPr/>
              <a:t>27/12/2016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4EEB3F-3B7C-4D77-BFA0-83BC64E15DD7}" type="slidenum">
              <a:rPr lang="en-GB" smtClean="0"/>
              <a:pPr/>
              <a:t>‹#›</a:t>
            </a:fld>
            <a:endParaRPr lang="en-GB"/>
          </a:p>
        </p:txBody>
      </p:sp>
    </p:spTree>
    <p:extLst>
      <p:ext uri="{BB962C8B-B14F-4D97-AF65-F5344CB8AC3E}">
        <p14:creationId xmlns:p14="http://schemas.microsoft.com/office/powerpoint/2010/main" val="420731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06F97E-D1BC-4760-918B-CE533F34FC2E}" type="datetimeFigureOut">
              <a:rPr lang="en-GB" smtClean="0"/>
              <a:pPr/>
              <a:t>27/12/2016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4EEB3F-3B7C-4D77-BFA0-83BC64E15DD7}" type="slidenum">
              <a:rPr lang="en-GB" smtClean="0"/>
              <a:pPr/>
              <a:t>‹#›</a:t>
            </a:fld>
            <a:endParaRPr lang="en-GB"/>
          </a:p>
        </p:txBody>
      </p:sp>
    </p:spTree>
    <p:extLst>
      <p:ext uri="{BB962C8B-B14F-4D97-AF65-F5344CB8AC3E}">
        <p14:creationId xmlns:p14="http://schemas.microsoft.com/office/powerpoint/2010/main" val="132555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6F97E-D1BC-4760-918B-CE533F34FC2E}" type="datetimeFigureOut">
              <a:rPr lang="en-GB" smtClean="0"/>
              <a:pPr/>
              <a:t>27/12/2016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4EEB3F-3B7C-4D77-BFA0-83BC64E15DD7}" type="slidenum">
              <a:rPr lang="en-GB" smtClean="0"/>
              <a:pPr/>
              <a:t>‹#›</a:t>
            </a:fld>
            <a:endParaRPr lang="en-GB"/>
          </a:p>
        </p:txBody>
      </p:sp>
    </p:spTree>
    <p:extLst>
      <p:ext uri="{BB962C8B-B14F-4D97-AF65-F5344CB8AC3E}">
        <p14:creationId xmlns:p14="http://schemas.microsoft.com/office/powerpoint/2010/main" val="74761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06F97E-D1BC-4760-918B-CE533F34FC2E}" type="datetimeFigureOut">
              <a:rPr lang="en-GB" smtClean="0"/>
              <a:pPr/>
              <a:t>27/12/2016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4EEB3F-3B7C-4D77-BFA0-83BC64E15DD7}" type="slidenum">
              <a:rPr lang="en-GB" smtClean="0"/>
              <a:pPr/>
              <a:t>‹#›</a:t>
            </a:fld>
            <a:endParaRPr lang="en-GB"/>
          </a:p>
        </p:txBody>
      </p:sp>
    </p:spTree>
    <p:extLst>
      <p:ext uri="{BB962C8B-B14F-4D97-AF65-F5344CB8AC3E}">
        <p14:creationId xmlns:p14="http://schemas.microsoft.com/office/powerpoint/2010/main" val="81945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06F97E-D1BC-4760-918B-CE533F34FC2E}" type="datetimeFigureOut">
              <a:rPr lang="en-GB" smtClean="0"/>
              <a:pPr/>
              <a:t>27/12/2016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4EEB3F-3B7C-4D77-BFA0-83BC64E15DD7}" type="slidenum">
              <a:rPr lang="en-GB" smtClean="0"/>
              <a:pPr/>
              <a:t>‹#›</a:t>
            </a:fld>
            <a:endParaRPr lang="en-GB"/>
          </a:p>
        </p:txBody>
      </p:sp>
    </p:spTree>
    <p:extLst>
      <p:ext uri="{BB962C8B-B14F-4D97-AF65-F5344CB8AC3E}">
        <p14:creationId xmlns:p14="http://schemas.microsoft.com/office/powerpoint/2010/main" val="148801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6F97E-D1BC-4760-918B-CE533F34FC2E}" type="datetimeFigureOut">
              <a:rPr lang="en-GB" smtClean="0"/>
              <a:pPr/>
              <a:t>27/12/2016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EEB3F-3B7C-4D77-BFA0-83BC64E15DD7}" type="slidenum">
              <a:rPr lang="en-GB" smtClean="0"/>
              <a:pPr/>
              <a:t>‹#›</a:t>
            </a:fld>
            <a:endParaRPr lang="en-GB"/>
          </a:p>
        </p:txBody>
      </p:sp>
    </p:spTree>
    <p:extLst>
      <p:ext uri="{BB962C8B-B14F-4D97-AF65-F5344CB8AC3E}">
        <p14:creationId xmlns:p14="http://schemas.microsoft.com/office/powerpoint/2010/main" val="2163036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guardian.com/education/thegreatdebate/story/0,9860,574645,00.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theguardian.com/commentisfree/2016/aug/21/death-of-neoliberalism-crisis-in-western-politic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Higher Vocational Education in an Age of Uncertainty</a:t>
            </a:r>
            <a:br>
              <a:rPr lang="en-GB" dirty="0"/>
            </a:br>
            <a:endParaRPr lang="en-GB" dirty="0"/>
          </a:p>
        </p:txBody>
      </p:sp>
      <p:sp>
        <p:nvSpPr>
          <p:cNvPr id="3" name="Subtitle 2"/>
          <p:cNvSpPr>
            <a:spLocks noGrp="1"/>
          </p:cNvSpPr>
          <p:nvPr>
            <p:ph type="subTitle" idx="1"/>
          </p:nvPr>
        </p:nvSpPr>
        <p:spPr/>
        <p:txBody>
          <a:bodyPr>
            <a:normAutofit lnSpcReduction="10000"/>
          </a:bodyPr>
          <a:lstStyle/>
          <a:p>
            <a:r>
              <a:rPr lang="en-GB" dirty="0"/>
              <a:t>Liz Atkins</a:t>
            </a:r>
          </a:p>
          <a:p>
            <a:r>
              <a:rPr lang="en-GB" dirty="0"/>
              <a:t>ESRC HIVE-PED Seminar Series</a:t>
            </a:r>
          </a:p>
          <a:p>
            <a:r>
              <a:rPr lang="en-GB" dirty="0"/>
              <a:t>University of Greenwich</a:t>
            </a:r>
          </a:p>
          <a:p>
            <a:r>
              <a:rPr lang="en-GB" dirty="0"/>
              <a:t>30 September 2016</a:t>
            </a:r>
          </a:p>
        </p:txBody>
      </p:sp>
      <p:pic>
        <p:nvPicPr>
          <p:cNvPr id="4" name="Picture 3" descr="HIVE-PED-Sponsor-Logo-ESRC.jpg"/>
          <p:cNvPicPr/>
          <p:nvPr/>
        </p:nvPicPr>
        <p:blipFill>
          <a:blip r:embed="rId3" cstate="print"/>
          <a:stretch>
            <a:fillRect/>
          </a:stretch>
        </p:blipFill>
        <p:spPr>
          <a:xfrm>
            <a:off x="1211007" y="4921249"/>
            <a:ext cx="1866730" cy="1546458"/>
          </a:xfrm>
          <a:prstGeom prst="rect">
            <a:avLst/>
          </a:prstGeom>
        </p:spPr>
      </p:pic>
    </p:spTree>
    <p:extLst>
      <p:ext uri="{BB962C8B-B14F-4D97-AF65-F5344CB8AC3E}">
        <p14:creationId xmlns:p14="http://schemas.microsoft.com/office/powerpoint/2010/main" val="411443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Tensions and Disconnects</a:t>
            </a:r>
          </a:p>
        </p:txBody>
      </p:sp>
      <p:sp>
        <p:nvSpPr>
          <p:cNvPr id="3" name="Content Placeholder 2"/>
          <p:cNvSpPr>
            <a:spLocks noGrp="1"/>
          </p:cNvSpPr>
          <p:nvPr>
            <p:ph idx="1"/>
          </p:nvPr>
        </p:nvSpPr>
        <p:spPr/>
        <p:txBody>
          <a:bodyPr/>
          <a:lstStyle/>
          <a:p>
            <a:r>
              <a:rPr lang="en-GB" sz="3200" dirty="0"/>
              <a:t>There is a disconnect between what pedagogy </a:t>
            </a:r>
            <a:r>
              <a:rPr lang="en-GB" sz="3200" i="1" dirty="0"/>
              <a:t>does</a:t>
            </a:r>
            <a:r>
              <a:rPr lang="en-GB" sz="3200" dirty="0"/>
              <a:t> and HIVE actually </a:t>
            </a:r>
            <a:r>
              <a:rPr lang="en-GB" sz="3200" i="1" dirty="0"/>
              <a:t>offers</a:t>
            </a:r>
            <a:r>
              <a:rPr lang="en-GB" sz="3200" dirty="0"/>
              <a:t>, and what the government </a:t>
            </a:r>
            <a:r>
              <a:rPr lang="en-GB" sz="3200" i="1" dirty="0"/>
              <a:t>expects</a:t>
            </a:r>
            <a:r>
              <a:rPr lang="en-GB" sz="3200" dirty="0"/>
              <a:t>, and what is </a:t>
            </a:r>
            <a:r>
              <a:rPr lang="en-GB" sz="3200" i="1" dirty="0"/>
              <a:t>possible</a:t>
            </a:r>
            <a:r>
              <a:rPr lang="en-GB" sz="3200" dirty="0"/>
              <a:t> in a globalised economy where competitive = cheap</a:t>
            </a:r>
          </a:p>
          <a:p>
            <a:endParaRPr lang="en-GB" dirty="0"/>
          </a:p>
        </p:txBody>
      </p:sp>
    </p:spTree>
    <p:extLst>
      <p:ext uri="{BB962C8B-B14F-4D97-AF65-F5344CB8AC3E}">
        <p14:creationId xmlns:p14="http://schemas.microsoft.com/office/powerpoint/2010/main" val="137252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Policy memory</a:t>
            </a:r>
          </a:p>
        </p:txBody>
      </p:sp>
      <p:sp>
        <p:nvSpPr>
          <p:cNvPr id="3" name="Content Placeholder 2"/>
          <p:cNvSpPr>
            <a:spLocks noGrp="1"/>
          </p:cNvSpPr>
          <p:nvPr>
            <p:ph idx="1"/>
          </p:nvPr>
        </p:nvSpPr>
        <p:spPr/>
        <p:txBody>
          <a:bodyPr/>
          <a:lstStyle/>
          <a:p>
            <a:r>
              <a:rPr lang="en-GB" dirty="0"/>
              <a:t>‘It is only the instructed and trained over-looker and artisan that can successfully compete against foreign skills’</a:t>
            </a:r>
          </a:p>
          <a:p>
            <a:r>
              <a:rPr lang="en-GB" dirty="0"/>
              <a:t>“Our working age population is less skilled than that of France, Germany, and the US and this contributes to the UK being at least 15% less productive than those countries …we need to increase [skill levels]</a:t>
            </a:r>
            <a:endParaRPr lang="en-GB" b="1" dirty="0"/>
          </a:p>
          <a:p>
            <a:r>
              <a:rPr lang="en-GB" b="1" dirty="0"/>
              <a:t>“They knew of no other way of thinking or doing”</a:t>
            </a:r>
            <a:r>
              <a:rPr lang="en-GB" dirty="0"/>
              <a:t> (Martin Jacques, 2016) </a:t>
            </a:r>
          </a:p>
          <a:p>
            <a:endParaRPr lang="en-GB" dirty="0"/>
          </a:p>
        </p:txBody>
      </p:sp>
    </p:spTree>
    <p:extLst>
      <p:ext uri="{BB962C8B-B14F-4D97-AF65-F5344CB8AC3E}">
        <p14:creationId xmlns:p14="http://schemas.microsoft.com/office/powerpoint/2010/main" val="395866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Because they knew no other way</a:t>
            </a:r>
          </a:p>
        </p:txBody>
      </p:sp>
      <p:sp>
        <p:nvSpPr>
          <p:cNvPr id="3" name="Content Placeholder 2"/>
          <p:cNvSpPr>
            <a:spLocks noGrp="1"/>
          </p:cNvSpPr>
          <p:nvPr>
            <p:ph idx="1"/>
          </p:nvPr>
        </p:nvSpPr>
        <p:spPr/>
        <p:txBody>
          <a:bodyPr/>
          <a:lstStyle/>
          <a:p>
            <a:r>
              <a:rPr lang="en-GB" dirty="0"/>
              <a:t>We will see in HIVE more continuities than discontinuities from earlier policy</a:t>
            </a:r>
          </a:p>
          <a:p>
            <a:r>
              <a:rPr lang="en-GB" dirty="0"/>
              <a:t>Remains classed and gendered</a:t>
            </a:r>
          </a:p>
          <a:p>
            <a:r>
              <a:rPr lang="en-GB" dirty="0"/>
              <a:t>HIVE is merely one aspect of a wider system which remains deeply narrow, divided and divisive (McCulloch, 1987; Tomlinson, 1997; Atkins, 2016) and which is complicit in class and labour (re) production. This analysis suggest that initiatives ‘tinkering’ with HIVE alone will not address the emerging issues around policy and pedagogy –wider social and educational issues need addressing</a:t>
            </a:r>
          </a:p>
          <a:p>
            <a:endParaRPr lang="en-GB" dirty="0"/>
          </a:p>
        </p:txBody>
      </p:sp>
    </p:spTree>
    <p:extLst>
      <p:ext uri="{BB962C8B-B14F-4D97-AF65-F5344CB8AC3E}">
        <p14:creationId xmlns:p14="http://schemas.microsoft.com/office/powerpoint/2010/main" val="323527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Finally</a:t>
            </a:r>
          </a:p>
        </p:txBody>
      </p:sp>
      <p:sp>
        <p:nvSpPr>
          <p:cNvPr id="3" name="Content Placeholder 2"/>
          <p:cNvSpPr>
            <a:spLocks noGrp="1"/>
          </p:cNvSpPr>
          <p:nvPr>
            <p:ph idx="1"/>
          </p:nvPr>
        </p:nvSpPr>
        <p:spPr/>
        <p:txBody>
          <a:bodyPr>
            <a:normAutofit fontScale="92500" lnSpcReduction="10000"/>
          </a:bodyPr>
          <a:lstStyle/>
          <a:p>
            <a:r>
              <a:rPr lang="en-GB" dirty="0"/>
              <a:t>On a more optimistic note, it seems possible that neo-liberal policy will run its course, facing opposition from a number of different social movements which express opposition to neo-liberalism and globalisation. These diverse movements holding slightly divergent politics may challenge the hegemony of neo-liberalism. Movements such as Occupy, anti-war coalitions and environmental groups, may question current neoliberal policy. Mass migration of economic and political refugees, both within and beyond Europe may also serve to </a:t>
            </a:r>
            <a:r>
              <a:rPr lang="en-GB" dirty="0" err="1"/>
              <a:t>problematise</a:t>
            </a:r>
            <a:r>
              <a:rPr lang="en-GB" dirty="0"/>
              <a:t> the tenets of competitiveness, marketization and commodification. Whilst none of these individually will change the perceived demands for competition and economic success on which VET policy is predicated, but taken together, could contribute to wider social and economic change. (Avis and Atkins, in press, 2017)</a:t>
            </a:r>
          </a:p>
        </p:txBody>
      </p:sp>
    </p:spTree>
    <p:extLst>
      <p:ext uri="{BB962C8B-B14F-4D97-AF65-F5344CB8AC3E}">
        <p14:creationId xmlns:p14="http://schemas.microsoft.com/office/powerpoint/2010/main" val="226074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fontScale="25000" lnSpcReduction="20000"/>
          </a:bodyPr>
          <a:lstStyle/>
          <a:p>
            <a:r>
              <a:rPr lang="en-GB" sz="4400" dirty="0"/>
              <a:t>Atkins, L. (2016) The Odyssey: School to Work Transitions, Serendipity and Position in the Field </a:t>
            </a:r>
            <a:r>
              <a:rPr lang="en-GB" sz="4400" i="1" dirty="0"/>
              <a:t>British Journal of Sociology of Education </a:t>
            </a:r>
            <a:endParaRPr lang="en-GB" sz="4400" dirty="0"/>
          </a:p>
          <a:p>
            <a:r>
              <a:rPr lang="en-GB" sz="4400" dirty="0"/>
              <a:t>Avis, James &amp; Atkins, Liz (in press, 2017) Youth Transitions, VET and the ‘Making’ of Class: Changing theorisations for changing times?</a:t>
            </a:r>
            <a:r>
              <a:rPr lang="en-GB" sz="4400" i="1" dirty="0"/>
              <a:t> Research in Post-compulsory Education </a:t>
            </a:r>
            <a:r>
              <a:rPr lang="en-GB" sz="4400" dirty="0"/>
              <a:t>22 (2) or 22 (3)</a:t>
            </a:r>
          </a:p>
          <a:p>
            <a:r>
              <a:rPr lang="en-GB" sz="4400" dirty="0"/>
              <a:t>Bathmaker, A-M. 2013. “Defining ‘knowledge’ in vocational education qualifications in England: an analysis of key stakeholders, and their constructions of knowledge, purposes and content.”  </a:t>
            </a:r>
            <a:r>
              <a:rPr lang="en-GB" sz="4400" i="1" dirty="0"/>
              <a:t>Journal of Vocational Education and Training. </a:t>
            </a:r>
            <a:r>
              <a:rPr lang="en-GB" sz="4400" dirty="0"/>
              <a:t>65, (1): 87-107 doi:10.1080/13636820.2012.755210</a:t>
            </a:r>
          </a:p>
          <a:p>
            <a:r>
              <a:rPr lang="en-GB" sz="4400" dirty="0"/>
              <a:t>Bauman, Z. (2012) Liquid Modernity 2</a:t>
            </a:r>
            <a:r>
              <a:rPr lang="en-GB" sz="4400" baseline="30000" dirty="0"/>
              <a:t>nd</a:t>
            </a:r>
            <a:r>
              <a:rPr lang="en-GB" sz="4400" dirty="0"/>
              <a:t> edition Cambridge: Polity Press</a:t>
            </a:r>
          </a:p>
          <a:p>
            <a:r>
              <a:rPr lang="en-GB" sz="4400" dirty="0"/>
              <a:t>Callaghan, J. (1976) </a:t>
            </a:r>
            <a:r>
              <a:rPr lang="en-GB" sz="4400" i="1" dirty="0"/>
              <a:t>Towards a National Debate</a:t>
            </a:r>
            <a:r>
              <a:rPr lang="en-GB" sz="4400" dirty="0"/>
              <a:t> speech given at Ruskin College, Oxford October 18 1976. At </a:t>
            </a:r>
            <a:r>
              <a:rPr lang="en-GB" sz="4400" u="sng" dirty="0">
                <a:hlinkClick r:id="rId3"/>
              </a:rPr>
              <a:t>https://www.theguardian.com/education/thegreatdebate/story/0,9860,574645,00.html</a:t>
            </a:r>
            <a:r>
              <a:rPr lang="en-GB" sz="4400" dirty="0"/>
              <a:t> accessed 23.09.2016</a:t>
            </a:r>
          </a:p>
          <a:p>
            <a:r>
              <a:rPr lang="en-GB" sz="4400" dirty="0"/>
              <a:t>DBIS (2011) Skills for Sustainable Growth</a:t>
            </a:r>
          </a:p>
          <a:p>
            <a:r>
              <a:rPr lang="en-GB" sz="4400" dirty="0"/>
              <a:t>DBIS/DoE (2016) Post-16 Skills Plan CM9280 HMSO</a:t>
            </a:r>
          </a:p>
          <a:p>
            <a:r>
              <a:rPr lang="en-GB" sz="4400" dirty="0"/>
              <a:t>Ecclestone, K. 2011. “Emotionally‐vulnerable subjects and new inequalities: the educational implications of an ‘epistemology of the emotions’.” </a:t>
            </a:r>
            <a:r>
              <a:rPr lang="en-GB" sz="4400" i="1" dirty="0"/>
              <a:t>International Studies in Sociology of Education</a:t>
            </a:r>
            <a:r>
              <a:rPr lang="en-GB" sz="4400" dirty="0"/>
              <a:t>. 21(2): 91-113. doi:10.1080/09620214.2011.575100</a:t>
            </a:r>
          </a:p>
          <a:p>
            <a:r>
              <a:rPr lang="en-GB" sz="4400" dirty="0"/>
              <a:t>Harris, R. and S. Hodge. 2009. “A Quarter of a century of competency-based training: The vicissitudes of an idea.” </a:t>
            </a:r>
            <a:r>
              <a:rPr lang="en-GB" sz="4400" i="1" dirty="0"/>
              <a:t>International Journal of Training Research. </a:t>
            </a:r>
            <a:r>
              <a:rPr lang="en-GB" sz="4400" dirty="0"/>
              <a:t> 7, (2): p. 122-133. </a:t>
            </a:r>
            <a:r>
              <a:rPr lang="en-GB" sz="4400" dirty="0" err="1"/>
              <a:t>doi</a:t>
            </a:r>
            <a:r>
              <a:rPr lang="en-GB" sz="4400" dirty="0"/>
              <a:t>: 10.5172/ijtr.7.2.122</a:t>
            </a:r>
          </a:p>
          <a:p>
            <a:r>
              <a:rPr lang="en-GB" sz="4400" dirty="0"/>
              <a:t>Jacques, Martin (2016) The death of neoliberalism and the crisis in western politics, </a:t>
            </a:r>
            <a:r>
              <a:rPr lang="en-GB" sz="4400" i="1" dirty="0"/>
              <a:t>The Guardian</a:t>
            </a:r>
            <a:r>
              <a:rPr lang="en-GB" sz="4400" dirty="0"/>
              <a:t>, 21.08.2016. At </a:t>
            </a:r>
            <a:r>
              <a:rPr lang="en-GB" sz="4400" u="sng" dirty="0">
                <a:hlinkClick r:id="rId4"/>
              </a:rPr>
              <a:t>https://www.theguardian.com/commentisfree/2016/aug/21/death-of-neoliberalism-crisis-in-western-politics</a:t>
            </a:r>
            <a:r>
              <a:rPr lang="en-GB" sz="4400" dirty="0"/>
              <a:t> accessed 23.09.2016</a:t>
            </a:r>
          </a:p>
          <a:p>
            <a:r>
              <a:rPr lang="en-GB" sz="4400" dirty="0"/>
              <a:t>Keep, </a:t>
            </a:r>
            <a:r>
              <a:rPr lang="en-GB" sz="4400" dirty="0" err="1"/>
              <a:t>Ewart</a:t>
            </a:r>
            <a:r>
              <a:rPr lang="en-GB" sz="4400" dirty="0"/>
              <a:t>. 2009. </a:t>
            </a:r>
            <a:r>
              <a:rPr lang="en-GB" sz="4400" i="1" dirty="0"/>
              <a:t>Internal and External Incentives to Engage in Education and Training – a Framework for Analysing the Forces Acting on Individuals? </a:t>
            </a:r>
            <a:r>
              <a:rPr lang="en-GB" sz="4400" dirty="0"/>
              <a:t>Monograph No. 12 ESRC Centre on Skills, Knowledge &amp; Organisational Performance, Cardiff University. Online at: http://www.cardiff.ac.uk/socsi/research/researchcentres/skope/publications/monographs/index.html </a:t>
            </a:r>
          </a:p>
          <a:p>
            <a:r>
              <a:rPr lang="en-GB" sz="4400" dirty="0"/>
              <a:t>McCulloch, G. (1987) ‘History and Policy: The Politics of TVEI’ in Gleeson, D. (</a:t>
            </a:r>
            <a:r>
              <a:rPr lang="en-GB" sz="4400" dirty="0" err="1"/>
              <a:t>ed</a:t>
            </a:r>
            <a:r>
              <a:rPr lang="en-GB" sz="4400" dirty="0"/>
              <a:t>) </a:t>
            </a:r>
            <a:r>
              <a:rPr lang="en-GB" sz="4400" i="1" dirty="0"/>
              <a:t>TVEI and Secondary Education: a critical appraisal</a:t>
            </a:r>
            <a:r>
              <a:rPr lang="en-GB" sz="4400" dirty="0"/>
              <a:t> Milton Keynes: Open University Press</a:t>
            </a:r>
          </a:p>
          <a:p>
            <a:r>
              <a:rPr lang="en-GB" sz="4400" dirty="0"/>
              <a:t> Tomlinson, S. (1997). ‘Education 14-19: Divided and Divisive’ in S. Tomlinson (</a:t>
            </a:r>
            <a:r>
              <a:rPr lang="en-GB" sz="4400" dirty="0" err="1"/>
              <a:t>ed</a:t>
            </a:r>
            <a:r>
              <a:rPr lang="en-GB" sz="4400" dirty="0"/>
              <a:t>) </a:t>
            </a:r>
            <a:r>
              <a:rPr lang="en-GB" sz="4400" i="1" dirty="0"/>
              <a:t>Education 14-19: Critical Perspectives.</a:t>
            </a:r>
            <a:r>
              <a:rPr lang="en-GB" sz="4400" dirty="0"/>
              <a:t> London: </a:t>
            </a:r>
            <a:r>
              <a:rPr lang="en-GB" sz="4400" dirty="0" err="1"/>
              <a:t>Athlone</a:t>
            </a:r>
            <a:r>
              <a:rPr lang="en-GB" sz="4400" dirty="0"/>
              <a:t> Press.</a:t>
            </a:r>
          </a:p>
          <a:p>
            <a:r>
              <a:rPr lang="en-GB" sz="4400" dirty="0"/>
              <a:t>Walker, M (2012) ‘It is only the instructed and trained </a:t>
            </a:r>
            <a:r>
              <a:rPr lang="en-GB" sz="4400" dirty="0" err="1"/>
              <a:t>overlooker</a:t>
            </a:r>
            <a:r>
              <a:rPr lang="en-GB" sz="4400" dirty="0"/>
              <a:t> and artisan that can successfully compete against foreign skills’: Nineteenth-century adult technical and vocational education offered by the Yorkshire Union of Mechanics’ Institutes and the foundation of further education curricula </a:t>
            </a:r>
            <a:r>
              <a:rPr lang="en-GB" sz="4400" i="1" dirty="0"/>
              <a:t>Journal of Adult and Continuing Education</a:t>
            </a:r>
            <a:r>
              <a:rPr lang="en-GB" sz="4400" dirty="0"/>
              <a:t> 18: 2, 61-79, </a:t>
            </a:r>
            <a:r>
              <a:rPr lang="en-GB" sz="4400" dirty="0" err="1"/>
              <a:t>Doi</a:t>
            </a:r>
            <a:r>
              <a:rPr lang="en-GB" sz="4400" dirty="0"/>
              <a:t>: 10.7227/JACE.18.2.5 </a:t>
            </a:r>
          </a:p>
          <a:p>
            <a:endParaRPr lang="en-GB" sz="4400" dirty="0"/>
          </a:p>
          <a:p>
            <a:endParaRPr lang="en-GB" sz="4400" dirty="0"/>
          </a:p>
        </p:txBody>
      </p:sp>
    </p:spTree>
    <p:extLst>
      <p:ext uri="{BB962C8B-B14F-4D97-AF65-F5344CB8AC3E}">
        <p14:creationId xmlns:p14="http://schemas.microsoft.com/office/powerpoint/2010/main" val="156644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076" y="-120286"/>
            <a:ext cx="12101848" cy="6978286"/>
          </a:xfrm>
        </p:spPr>
      </p:pic>
    </p:spTree>
    <p:extLst>
      <p:ext uri="{BB962C8B-B14F-4D97-AF65-F5344CB8AC3E}">
        <p14:creationId xmlns:p14="http://schemas.microsoft.com/office/powerpoint/2010/main" val="289087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Bauman, 2012</a:t>
            </a:r>
          </a:p>
        </p:txBody>
      </p:sp>
      <p:sp>
        <p:nvSpPr>
          <p:cNvPr id="3" name="Content Placeholder 2"/>
          <p:cNvSpPr>
            <a:spLocks noGrp="1"/>
          </p:cNvSpPr>
          <p:nvPr>
            <p:ph idx="1"/>
          </p:nvPr>
        </p:nvSpPr>
        <p:spPr/>
        <p:txBody>
          <a:bodyPr/>
          <a:lstStyle/>
          <a:p>
            <a:pPr marL="0" indent="0">
              <a:buNone/>
            </a:pPr>
            <a:r>
              <a:rPr lang="en-GB" dirty="0"/>
              <a:t>“ ‘Flexibility’ is the slogan of the day, and when applied to the labour market it augurs an end to the ‘job as we know it’, announcing instead the advent of work on short-term contracts, rolling contracts or no contracts, positions with no in-built security but with the ‘until further notice’ clause. Working life is saturated with uncertainty”  (p147).</a:t>
            </a:r>
          </a:p>
          <a:p>
            <a:pPr marL="0" indent="0">
              <a:buNone/>
            </a:pPr>
            <a:endParaRPr lang="en-GB" dirty="0"/>
          </a:p>
          <a:p>
            <a:pPr marL="0" indent="0">
              <a:buNone/>
            </a:pPr>
            <a:r>
              <a:rPr lang="en-GB" dirty="0"/>
              <a:t> “we live in a world of universal flexibility, under conditions of acute and </a:t>
            </a:r>
            <a:r>
              <a:rPr lang="en-GB" dirty="0" err="1"/>
              <a:t>prospectless</a:t>
            </a:r>
            <a:r>
              <a:rPr lang="en-GB" dirty="0"/>
              <a:t> </a:t>
            </a:r>
            <a:r>
              <a:rPr lang="en-GB" i="1" dirty="0" err="1"/>
              <a:t>Unsichereit</a:t>
            </a:r>
            <a:r>
              <a:rPr lang="en-GB" dirty="0"/>
              <a:t> [uncertainty], penetrating all aspects of individual life” (p.135).</a:t>
            </a:r>
          </a:p>
          <a:p>
            <a:endParaRPr lang="en-GB" dirty="0"/>
          </a:p>
        </p:txBody>
      </p:sp>
    </p:spTree>
    <p:extLst>
      <p:ext uri="{BB962C8B-B14F-4D97-AF65-F5344CB8AC3E}">
        <p14:creationId xmlns:p14="http://schemas.microsoft.com/office/powerpoint/2010/main" val="5353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Policy History/Memory</a:t>
            </a:r>
          </a:p>
        </p:txBody>
      </p:sp>
      <p:sp>
        <p:nvSpPr>
          <p:cNvPr id="3" name="Content Placeholder 2"/>
          <p:cNvSpPr>
            <a:spLocks noGrp="1"/>
          </p:cNvSpPr>
          <p:nvPr>
            <p:ph sz="half" idx="1"/>
          </p:nvPr>
        </p:nvSpPr>
        <p:spPr/>
        <p:txBody>
          <a:bodyPr/>
          <a:lstStyle/>
          <a:p>
            <a:r>
              <a:rPr lang="en-GB" sz="2400" dirty="0"/>
              <a:t>‘It is only the instructed and trained over-looker and artisan that can successfully compete against foreign skills’</a:t>
            </a:r>
          </a:p>
          <a:p>
            <a:r>
              <a:rPr lang="en-GB" sz="1800" dirty="0"/>
              <a:t>(Walker, 2012, drawing on the annual reports of the Yorkshire Union of Mechanics’ Institutes between the 1830s and 1880s)</a:t>
            </a:r>
          </a:p>
          <a:p>
            <a:endParaRPr lang="en-GB" dirty="0"/>
          </a:p>
          <a:p>
            <a:endParaRPr lang="en-GB" dirty="0"/>
          </a:p>
        </p:txBody>
      </p:sp>
      <p:sp>
        <p:nvSpPr>
          <p:cNvPr id="5" name="Content Placeholder 4"/>
          <p:cNvSpPr>
            <a:spLocks noGrp="1"/>
          </p:cNvSpPr>
          <p:nvPr>
            <p:ph sz="half" idx="2"/>
          </p:nvPr>
        </p:nvSpPr>
        <p:spPr/>
        <p:txBody>
          <a:bodyPr/>
          <a:lstStyle/>
          <a:p>
            <a:r>
              <a:rPr lang="en-GB" sz="2400" dirty="0"/>
              <a:t>“Our working age population is less skilled than that of France, Germany, and the US and this contributes to the UK being at least 15% less productive than those countries …we need to increase [skill levels</a:t>
            </a:r>
            <a:r>
              <a:rPr lang="en-GB" dirty="0"/>
              <a:t>]”</a:t>
            </a:r>
          </a:p>
          <a:p>
            <a:r>
              <a:rPr lang="en-GB" dirty="0"/>
              <a:t>(</a:t>
            </a:r>
            <a:r>
              <a:rPr lang="en-GB" sz="1800" dirty="0"/>
              <a:t>DBIS, 2011)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305199"/>
            <a:ext cx="4762816" cy="29726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0084" y="3912480"/>
            <a:ext cx="3281916" cy="2945520"/>
          </a:xfrm>
          <a:prstGeom prst="rect">
            <a:avLst/>
          </a:prstGeom>
        </p:spPr>
      </p:pic>
    </p:spTree>
    <p:extLst>
      <p:ext uri="{BB962C8B-B14F-4D97-AF65-F5344CB8AC3E}">
        <p14:creationId xmlns:p14="http://schemas.microsoft.com/office/powerpoint/2010/main" val="42805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Policy Tensions</a:t>
            </a:r>
          </a:p>
        </p:txBody>
      </p:sp>
      <p:sp>
        <p:nvSpPr>
          <p:cNvPr id="5" name="Text Placeholder 4"/>
          <p:cNvSpPr>
            <a:spLocks noGrp="1"/>
          </p:cNvSpPr>
          <p:nvPr>
            <p:ph type="body" idx="1"/>
          </p:nvPr>
        </p:nvSpPr>
        <p:spPr/>
        <p:txBody>
          <a:bodyPr/>
          <a:lstStyle/>
          <a:p>
            <a:r>
              <a:rPr lang="en-GB" dirty="0"/>
              <a:t>Policy Rhetoric Promises</a:t>
            </a:r>
          </a:p>
        </p:txBody>
      </p:sp>
      <p:sp>
        <p:nvSpPr>
          <p:cNvPr id="6" name="Content Placeholder 5"/>
          <p:cNvSpPr>
            <a:spLocks noGrp="1"/>
          </p:cNvSpPr>
          <p:nvPr>
            <p:ph sz="half" idx="2"/>
          </p:nvPr>
        </p:nvSpPr>
        <p:spPr/>
        <p:txBody>
          <a:bodyPr/>
          <a:lstStyle/>
          <a:p>
            <a:r>
              <a:rPr lang="en-GB" dirty="0"/>
              <a:t>“The technical option will prepare individuals for skilled employment in occupations which require both a substantial body of technical knowledge and a set of practical skills valued by industry” </a:t>
            </a:r>
          </a:p>
          <a:p>
            <a:pPr marL="0" indent="0">
              <a:buNone/>
            </a:pPr>
            <a:r>
              <a:rPr lang="en-GB" dirty="0"/>
              <a:t>	(DBIS/DoE 2016:17)</a:t>
            </a:r>
          </a:p>
        </p:txBody>
      </p:sp>
      <p:sp>
        <p:nvSpPr>
          <p:cNvPr id="7" name="Text Placeholder 6"/>
          <p:cNvSpPr>
            <a:spLocks noGrp="1"/>
          </p:cNvSpPr>
          <p:nvPr>
            <p:ph type="body" sz="quarter" idx="3"/>
          </p:nvPr>
        </p:nvSpPr>
        <p:spPr/>
        <p:txBody>
          <a:bodyPr/>
          <a:lstStyle/>
          <a:p>
            <a:r>
              <a:rPr lang="en-GB" dirty="0"/>
              <a:t>‘</a:t>
            </a:r>
          </a:p>
        </p:txBody>
      </p:sp>
      <p:sp>
        <p:nvSpPr>
          <p:cNvPr id="8" name="Content Placeholder 7"/>
          <p:cNvSpPr>
            <a:spLocks noGrp="1"/>
          </p:cNvSpPr>
          <p:nvPr>
            <p:ph sz="quarter" idx="4"/>
          </p:nvPr>
        </p:nvSpPr>
        <p:spPr/>
        <p:txBody>
          <a:bodyPr>
            <a:normAutofit/>
          </a:bodyPr>
          <a:lstStyle/>
          <a:p>
            <a:pPr marL="0" indent="0">
              <a:buNone/>
            </a:pPr>
            <a:r>
              <a:rPr lang="en-GB" dirty="0"/>
              <a:t> </a:t>
            </a:r>
          </a:p>
          <a:p>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l="3737"/>
          <a:stretch>
            <a:fillRect/>
          </a:stretch>
        </p:blipFill>
        <p:spPr>
          <a:xfrm>
            <a:off x="5969000" y="500268"/>
            <a:ext cx="5815362" cy="5788152"/>
          </a:xfrm>
          <a:prstGeom prst="rect">
            <a:avLst/>
          </a:prstGeom>
        </p:spPr>
      </p:pic>
    </p:spTree>
    <p:extLst>
      <p:ext uri="{BB962C8B-B14F-4D97-AF65-F5344CB8AC3E}">
        <p14:creationId xmlns:p14="http://schemas.microsoft.com/office/powerpoint/2010/main" val="317277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Tensions: HIVE Pedagogy</a:t>
            </a:r>
          </a:p>
        </p:txBody>
      </p:sp>
      <p:sp>
        <p:nvSpPr>
          <p:cNvPr id="4" name="Content Placeholder 3"/>
          <p:cNvSpPr>
            <a:spLocks noGrp="1"/>
          </p:cNvSpPr>
          <p:nvPr>
            <p:ph sz="half" idx="1"/>
          </p:nvPr>
        </p:nvSpPr>
        <p:spPr/>
        <p:txBody>
          <a:bodyPr>
            <a:normAutofit/>
          </a:bodyPr>
          <a:lstStyle/>
          <a:p>
            <a:r>
              <a:rPr lang="en-GB" dirty="0"/>
              <a:t>‘High-quality … excellent teaching in realistic simulated work environments … for ‘higher’ technical employment … Nursing Assistant, Child Care Assistant, Teaching Assistant, Administrative Assistant (BIS/DoE 2016) </a:t>
            </a:r>
          </a:p>
        </p:txBody>
      </p:sp>
      <p:sp>
        <p:nvSpPr>
          <p:cNvPr id="6" name="Content Placeholder 5"/>
          <p:cNvSpPr>
            <a:spLocks noGrp="1"/>
          </p:cNvSpPr>
          <p:nvPr>
            <p:ph sz="half" idx="2"/>
          </p:nvPr>
        </p:nvSpPr>
        <p:spPr/>
        <p:txBody>
          <a:bodyPr/>
          <a:lstStyle/>
          <a:p>
            <a:r>
              <a:rPr lang="en-GB" dirty="0"/>
              <a:t>CBT</a:t>
            </a:r>
          </a:p>
          <a:p>
            <a:r>
              <a:rPr lang="en-GB" dirty="0"/>
              <a:t>De-regulation – ‘trainers’ v. ‘teachers’</a:t>
            </a:r>
          </a:p>
          <a:p>
            <a:r>
              <a:rPr lang="en-GB" dirty="0"/>
              <a:t>Austerity-driven cuts to FE</a:t>
            </a:r>
          </a:p>
          <a:p>
            <a:r>
              <a:rPr lang="en-GB" dirty="0"/>
              <a:t>All roles listed accessible with L3 credentials</a:t>
            </a:r>
          </a:p>
          <a:p>
            <a:r>
              <a:rPr lang="en-GB" dirty="0"/>
              <a:t>‘</a:t>
            </a:r>
            <a:r>
              <a:rPr lang="en-GB" i="1" dirty="0"/>
              <a:t>Higher</a:t>
            </a:r>
            <a:r>
              <a:rPr lang="en-GB" dirty="0"/>
              <a:t> technical employment’?</a:t>
            </a:r>
          </a:p>
        </p:txBody>
      </p:sp>
    </p:spTree>
    <p:extLst>
      <p:ext uri="{BB962C8B-B14F-4D97-AF65-F5344CB8AC3E}">
        <p14:creationId xmlns:p14="http://schemas.microsoft.com/office/powerpoint/2010/main" val="352803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a:t>
            </a:r>
          </a:p>
        </p:txBody>
      </p:sp>
      <p:sp>
        <p:nvSpPr>
          <p:cNvPr id="3" name="Content Placeholder 2"/>
          <p:cNvSpPr>
            <a:spLocks noGrp="1"/>
          </p:cNvSpPr>
          <p:nvPr>
            <p:ph idx="1"/>
          </p:nvPr>
        </p:nvSpPr>
        <p:spPr/>
        <p:txBody>
          <a:bodyPr>
            <a:normAutofit/>
          </a:bodyPr>
          <a:lstStyle/>
          <a:p>
            <a:r>
              <a:rPr lang="en-GB" dirty="0"/>
              <a:t>Various critiques address the issue of different forms of knowledge having different value in an unequal society. These include work that highlights the lack of meaningful knowledge conferred by the competency based curriculum and assessment employed in vocational education (e.g. see Harris and Hodge, 2009). Other arguments suggest that concepts of knowledge in vocational education are variously: </a:t>
            </a:r>
          </a:p>
          <a:p>
            <a:r>
              <a:rPr lang="en-GB" dirty="0"/>
              <a:t>ill-defined and unclear (Bathmaker, 2013), </a:t>
            </a:r>
          </a:p>
          <a:p>
            <a:r>
              <a:rPr lang="en-GB" dirty="0"/>
              <a:t>Diminished (Ecclestone, 2011) </a:t>
            </a:r>
          </a:p>
          <a:p>
            <a:r>
              <a:rPr lang="en-GB" dirty="0"/>
              <a:t>Of limited exchange value (Keep, 2009). </a:t>
            </a:r>
          </a:p>
        </p:txBody>
      </p:sp>
    </p:spTree>
    <p:extLst>
      <p:ext uri="{BB962C8B-B14F-4D97-AF65-F5344CB8AC3E}">
        <p14:creationId xmlns:p14="http://schemas.microsoft.com/office/powerpoint/2010/main" val="276192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Uncertainty demands</a:t>
            </a:r>
          </a:p>
        </p:txBody>
      </p:sp>
      <p:sp>
        <p:nvSpPr>
          <p:cNvPr id="3" name="Content Placeholder 2"/>
          <p:cNvSpPr>
            <a:spLocks noGrp="1"/>
          </p:cNvSpPr>
          <p:nvPr>
            <p:ph idx="1"/>
          </p:nvPr>
        </p:nvSpPr>
        <p:spPr/>
        <p:txBody>
          <a:bodyPr/>
          <a:lstStyle/>
          <a:p>
            <a:r>
              <a:rPr lang="en-GB" dirty="0"/>
              <a:t>Critical thinking</a:t>
            </a:r>
          </a:p>
          <a:p>
            <a:r>
              <a:rPr lang="en-GB" dirty="0"/>
              <a:t>Political engagement</a:t>
            </a:r>
          </a:p>
          <a:p>
            <a:r>
              <a:rPr lang="en-GB" dirty="0"/>
              <a:t>Community engagement</a:t>
            </a:r>
          </a:p>
          <a:p>
            <a:r>
              <a:rPr lang="en-GB" dirty="0"/>
              <a:t>Creative, innovative and alternative ways of addressing the challenges of the 21</a:t>
            </a:r>
            <a:r>
              <a:rPr lang="en-GB" baseline="30000" dirty="0"/>
              <a:t>st</a:t>
            </a:r>
            <a:r>
              <a:rPr lang="en-GB" dirty="0"/>
              <a:t> century</a:t>
            </a:r>
          </a:p>
          <a:p>
            <a:endParaRPr lang="en-GB" dirty="0"/>
          </a:p>
          <a:p>
            <a:r>
              <a:rPr lang="en-GB" i="1" dirty="0"/>
              <a:t>Does HIVE – or what passes for HIVE – offer that?</a:t>
            </a:r>
          </a:p>
        </p:txBody>
      </p:sp>
    </p:spTree>
    <p:extLst>
      <p:ext uri="{BB962C8B-B14F-4D97-AF65-F5344CB8AC3E}">
        <p14:creationId xmlns:p14="http://schemas.microsoft.com/office/powerpoint/2010/main" val="143419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HIVE offers</a:t>
            </a:r>
          </a:p>
        </p:txBody>
      </p:sp>
      <p:sp>
        <p:nvSpPr>
          <p:cNvPr id="3" name="Content Placeholder 2"/>
          <p:cNvSpPr>
            <a:spLocks noGrp="1"/>
          </p:cNvSpPr>
          <p:nvPr>
            <p:ph idx="1"/>
          </p:nvPr>
        </p:nvSpPr>
        <p:spPr/>
        <p:txBody>
          <a:bodyPr/>
          <a:lstStyle/>
          <a:p>
            <a:r>
              <a:rPr lang="en-GB" dirty="0"/>
              <a:t>Some good, and some poor quality education</a:t>
            </a:r>
          </a:p>
          <a:p>
            <a:r>
              <a:rPr lang="en-GB" dirty="0"/>
              <a:t>Positive rhetoric which masks some of the issues surrounding a narrow instrumental curriculum</a:t>
            </a:r>
          </a:p>
          <a:p>
            <a:r>
              <a:rPr lang="en-GB" dirty="0"/>
              <a:t>A context which is heavily </a:t>
            </a:r>
            <a:r>
              <a:rPr lang="en-GB" dirty="0" err="1"/>
              <a:t>marketized</a:t>
            </a:r>
            <a:r>
              <a:rPr lang="en-GB" dirty="0"/>
              <a:t> and subject to significant austerity driven cuts</a:t>
            </a:r>
          </a:p>
          <a:p>
            <a:endParaRPr lang="en-GB" dirty="0"/>
          </a:p>
          <a:p>
            <a:r>
              <a:rPr lang="en-GB" i="1" dirty="0"/>
              <a:t> However good HIVE is, is it any more likely to lead the country to global economic domination than any other of the multiple (failed) initiatives since Callaghan's 1976 Ruskin speech?</a:t>
            </a:r>
          </a:p>
        </p:txBody>
      </p:sp>
    </p:spTree>
    <p:extLst>
      <p:ext uri="{BB962C8B-B14F-4D97-AF65-F5344CB8AC3E}">
        <p14:creationId xmlns:p14="http://schemas.microsoft.com/office/powerpoint/2010/main" val="949402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988</Words>
  <Application>Microsoft Office PowerPoint</Application>
  <PresentationFormat>Widescreen</PresentationFormat>
  <Paragraphs>85</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Higher Vocational Education in an Age of Uncertainty </vt:lpstr>
      <vt:lpstr>PowerPoint Presentation</vt:lpstr>
      <vt:lpstr>Bauman, 2012</vt:lpstr>
      <vt:lpstr>Policy History/Memory</vt:lpstr>
      <vt:lpstr>Policy Tensions</vt:lpstr>
      <vt:lpstr>Tensions: HIVE Pedagogy</vt:lpstr>
      <vt:lpstr>Knowledge</vt:lpstr>
      <vt:lpstr>Uncertainty demands</vt:lpstr>
      <vt:lpstr>HIVE offers</vt:lpstr>
      <vt:lpstr>Tensions and Disconnects</vt:lpstr>
      <vt:lpstr>Policy memory</vt:lpstr>
      <vt:lpstr>Because they knew no other way</vt:lpstr>
      <vt:lpstr>Finally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Atkins</dc:creator>
  <cp:lastModifiedBy>Nadine</cp:lastModifiedBy>
  <cp:revision>38</cp:revision>
  <dcterms:created xsi:type="dcterms:W3CDTF">2016-09-09T12:30:43Z</dcterms:created>
  <dcterms:modified xsi:type="dcterms:W3CDTF">2016-12-27T08:03:21Z</dcterms:modified>
</cp:coreProperties>
</file>