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10"/>
  </p:handoutMasterIdLst>
  <p:sldIdLst>
    <p:sldId id="269" r:id="rId3"/>
    <p:sldId id="271" r:id="rId4"/>
    <p:sldId id="267" r:id="rId5"/>
    <p:sldId id="262" r:id="rId6"/>
    <p:sldId id="263" r:id="rId7"/>
    <p:sldId id="265" r:id="rId8"/>
    <p:sldId id="268" r:id="rId9"/>
  </p:sldIdLst>
  <p:sldSz cx="9144000" cy="6858000" type="screen4x3"/>
  <p:notesSz cx="6815138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3" autoAdjust="0"/>
    <p:restoredTop sz="82430" autoAdjust="0"/>
  </p:normalViewPr>
  <p:slideViewPr>
    <p:cSldViewPr>
      <p:cViewPr varScale="1">
        <p:scale>
          <a:sx n="60" d="100"/>
          <a:sy n="60" d="100"/>
        </p:scale>
        <p:origin x="168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2048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2388" y="0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35969C5D-A99D-4BAE-AB3B-5FAAF028E39D}" type="datetimeFigureOut">
              <a:rPr lang="en-GB" altLang="en-US"/>
              <a:pPr/>
              <a:t>22/01/2016</a:t>
            </a:fld>
            <a:endParaRPr lang="en-GB" altLang="en-US"/>
          </a:p>
        </p:txBody>
      </p:sp>
      <p:sp>
        <p:nvSpPr>
          <p:cNvPr id="2048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5625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2048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2388" y="9445625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DDCC1989-5A24-4443-8BBE-8BD30A8DD9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9411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560D88D-C7D7-4B51-9675-7E2D412B66AD}" type="datetimeFigureOut">
              <a:rPr lang="en-US"/>
              <a:pPr>
                <a:defRPr/>
              </a:pPr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05E2FE-23F5-4E27-8BF1-31D0E96800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870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D10A085-4FCB-4D5C-B763-6EBF75D4BFBA}" type="datetimeFigureOut">
              <a:rPr lang="en-US"/>
              <a:pPr>
                <a:defRPr/>
              </a:pPr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89AD50-7138-4406-9889-A039F0A676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2387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AA72357-7A07-4CEF-98F7-72CD07711E22}" type="datetimeFigureOut">
              <a:rPr lang="en-US"/>
              <a:pPr>
                <a:defRPr/>
              </a:pPr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2E837-0ADC-4B49-83CF-925F24CA4B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9262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2650E-80A2-4ACD-97D8-6CEF62830A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2F83A-8C9E-4318-A0D7-72BAA1FCB9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013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2650E-80A2-4ACD-97D8-6CEF62830A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2F83A-8C9E-4318-A0D7-72BAA1FCB9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48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2650E-80A2-4ACD-97D8-6CEF62830A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2F83A-8C9E-4318-A0D7-72BAA1FCB9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732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2650E-80A2-4ACD-97D8-6CEF62830A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2F83A-8C9E-4318-A0D7-72BAA1FCB9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063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2650E-80A2-4ACD-97D8-6CEF62830A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2F83A-8C9E-4318-A0D7-72BAA1FCB9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348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2650E-80A2-4ACD-97D8-6CEF62830A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2F83A-8C9E-4318-A0D7-72BAA1FCB9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2671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2650E-80A2-4ACD-97D8-6CEF62830A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2F83A-8C9E-4318-A0D7-72BAA1FCB9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791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2650E-80A2-4ACD-97D8-6CEF62830A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2F83A-8C9E-4318-A0D7-72BAA1FCB9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67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866A30-FD70-401C-B50C-E90A16910917}" type="datetimeFigureOut">
              <a:rPr lang="en-US"/>
              <a:pPr>
                <a:defRPr/>
              </a:pPr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C690C-B197-441D-A9E0-B6AEC7A6BD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62133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2650E-80A2-4ACD-97D8-6CEF62830A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2F83A-8C9E-4318-A0D7-72BAA1FCB9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5887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2650E-80A2-4ACD-97D8-6CEF62830A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2F83A-8C9E-4318-A0D7-72BAA1FCB9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3898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2650E-80A2-4ACD-97D8-6CEF62830A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2F83A-8C9E-4318-A0D7-72BAA1FCB9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595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A746CD2-11F4-45AD-ADC1-9BAB0F0A5FEE}" type="datetimeFigureOut">
              <a:rPr lang="en-US"/>
              <a:pPr>
                <a:defRPr/>
              </a:pPr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1DAD78-25A3-4AA4-A64C-5B03A645A7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0721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35ECA1-4879-408D-B5BB-C3B5D1B0B2E7}" type="datetimeFigureOut">
              <a:rPr lang="en-US"/>
              <a:pPr>
                <a:defRPr/>
              </a:pPr>
              <a:t>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59A1E-4432-4D29-8A98-3572CE08BB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3076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E03B11-4F74-49B6-9D49-A559D5152C95}" type="datetimeFigureOut">
              <a:rPr lang="en-US"/>
              <a:pPr>
                <a:defRPr/>
              </a:pPr>
              <a:t>1/22/2016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D903B0-6569-4423-BE9E-C99FAA6884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4005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A2AE075-9925-4D56-B70B-5F69152B6023}" type="datetimeFigureOut">
              <a:rPr lang="en-US"/>
              <a:pPr>
                <a:defRPr/>
              </a:pPr>
              <a:t>1/22/2016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FC5C2-00C2-409F-8A20-E9046669A9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1203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B0B703-D66F-49B2-8976-D16861DDE677}" type="datetimeFigureOut">
              <a:rPr lang="en-US"/>
              <a:pPr>
                <a:defRPr/>
              </a:pPr>
              <a:t>1/22/2016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E3159C-1F4F-4F1D-B978-438A657C16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8343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202A56-5958-48EF-A40A-4007A0678F60}" type="datetimeFigureOut">
              <a:rPr lang="en-US"/>
              <a:pPr>
                <a:defRPr/>
              </a:pPr>
              <a:t>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8311B-8E17-4709-8A71-1DA79126AF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4689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888F93E-0177-43E2-B73C-5D6CD0616ECE}" type="datetimeFigureOut">
              <a:rPr lang="en-US"/>
              <a:pPr>
                <a:defRPr/>
              </a:pPr>
              <a:t>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60F99C-BEB6-4E93-B040-510CB3A9DB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3523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95A03B-874F-4004-BCA9-8A53C00F3529}" type="datetimeFigureOut">
              <a:rPr lang="en-US"/>
              <a:pPr>
                <a:defRPr/>
              </a:pPr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fld id="{9CA5D6C2-D74A-418E-BCC2-8A669CCF50E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8E2650E-80A2-4ACD-97D8-6CEF62830AF2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22/01/2016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8F2F83A-8C9E-4318-A0D7-72BAA1FCB992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0967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ESRC SEMINAR SERIES 2014-2016</a:t>
            </a:r>
            <a:br>
              <a:rPr lang="en-GB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Higher Vocational Education and Pedagogy</a:t>
            </a:r>
            <a:br>
              <a:rPr lang="en-GB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HIVE PED</a:t>
            </a:r>
            <a:r>
              <a:rPr lang="en-GB" sz="3200" dirty="0" smtClean="0"/>
              <a:t/>
            </a:r>
            <a:br>
              <a:rPr lang="en-GB" sz="3200" dirty="0" smtClean="0"/>
            </a:b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717032"/>
            <a:ext cx="7560840" cy="1800200"/>
          </a:xfrm>
        </p:spPr>
        <p:txBody>
          <a:bodyPr>
            <a:normAutofit fontScale="92500"/>
          </a:bodyPr>
          <a:lstStyle/>
          <a:p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Higher Vocational Education: History, Policy and Theory</a:t>
            </a:r>
          </a:p>
          <a:p>
            <a:r>
              <a:rPr lang="en-GB" dirty="0" smtClean="0"/>
              <a:t>Professor Gareth Parry - University of Sheffield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56417" cy="1412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733256"/>
            <a:ext cx="1428750" cy="7524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27784" y="5904707"/>
            <a:ext cx="424847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prstClr val="black"/>
                </a:solidFill>
                <a:latin typeface="Calibri"/>
                <a:cs typeface="+mn-cs"/>
              </a:rPr>
              <a:t>Centre for Leadership and Enterprise,  Faculty of Education and Health</a:t>
            </a:r>
            <a:r>
              <a:rPr lang="en-GB" dirty="0">
                <a:solidFill>
                  <a:prstClr val="black"/>
                </a:solidFill>
                <a:latin typeface="Calibri"/>
                <a:cs typeface="+mn-cs"/>
              </a:rPr>
              <a:t/>
            </a:r>
            <a:br>
              <a:rPr lang="en-GB" dirty="0">
                <a:solidFill>
                  <a:prstClr val="black"/>
                </a:solidFill>
                <a:latin typeface="Calibri"/>
                <a:cs typeface="+mn-cs"/>
              </a:rPr>
            </a:br>
            <a:endParaRPr lang="en-GB" sz="16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547" y="5733256"/>
            <a:ext cx="1108323" cy="928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422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875" y="0"/>
            <a:ext cx="9752013" cy="731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/>
              <a:t> Higher vocational education: history, theory, policy</a:t>
            </a:r>
            <a:endParaRPr lang="en-US" altLang="en-US"/>
          </a:p>
        </p:txBody>
      </p:sp>
      <p:sp>
        <p:nvSpPr>
          <p:cNvPr id="13315" name="Subtitle 2"/>
          <p:cNvSpPr>
            <a:spLocks noGrp="1"/>
          </p:cNvSpPr>
          <p:nvPr>
            <p:ph type="subTitle" idx="4294967295"/>
          </p:nvPr>
        </p:nvSpPr>
        <p:spPr>
          <a:xfrm>
            <a:off x="1403350" y="4508500"/>
            <a:ext cx="6400800" cy="1346200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GB" altLang="en-US" sz="2400">
                <a:solidFill>
                  <a:srgbClr val="898989"/>
                </a:solidFill>
              </a:rPr>
              <a:t>Gareth Parry</a:t>
            </a:r>
          </a:p>
          <a:p>
            <a:pPr marL="0" indent="0" algn="ctr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GB" altLang="en-US" sz="2400">
                <a:solidFill>
                  <a:srgbClr val="898989"/>
                </a:solidFill>
              </a:rPr>
              <a:t>University of Sheffield</a:t>
            </a:r>
          </a:p>
          <a:p>
            <a:pPr marL="0" indent="0" algn="ctr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GB" altLang="en-US" sz="2400">
              <a:solidFill>
                <a:srgbClr val="898989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GB" altLang="en-US" sz="2400">
                <a:solidFill>
                  <a:srgbClr val="898989"/>
                </a:solidFill>
              </a:rPr>
              <a:t>g.w.parry@sheffield.ac.uk</a:t>
            </a:r>
            <a:endParaRPr lang="en-US" altLang="en-US" sz="24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661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2013" cy="731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3" name="Title 10"/>
          <p:cNvSpPr>
            <a:spLocks noGrp="1"/>
          </p:cNvSpPr>
          <p:nvPr>
            <p:ph type="title" idx="4294967295"/>
          </p:nvPr>
        </p:nvSpPr>
        <p:spPr>
          <a:xfrm>
            <a:off x="539750" y="620713"/>
            <a:ext cx="8147050" cy="1223962"/>
          </a:xfrm>
        </p:spPr>
        <p:txBody>
          <a:bodyPr/>
          <a:lstStyle/>
          <a:p>
            <a:pPr eaLnBrk="1" hangingPunct="1"/>
            <a:r>
              <a:rPr lang="en-GB" altLang="en-US"/>
              <a:t>Overlapping boundaries</a:t>
            </a:r>
            <a:endParaRPr lang="en-US" altLang="en-US"/>
          </a:p>
        </p:txBody>
      </p:sp>
      <p:sp>
        <p:nvSpPr>
          <p:cNvPr id="7172" name="Rectangle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>
              <a:buFontTx/>
              <a:buChar char="•"/>
            </a:pPr>
            <a:r>
              <a:rPr lang="en-GB" altLang="en-US"/>
              <a:t>definitional dilemmas</a:t>
            </a:r>
          </a:p>
          <a:p>
            <a:pPr marL="609600" indent="-609600">
              <a:buFontTx/>
              <a:buChar char="•"/>
            </a:pPr>
            <a:r>
              <a:rPr lang="en-GB" altLang="en-US"/>
              <a:t>spheres of policy</a:t>
            </a:r>
          </a:p>
          <a:p>
            <a:pPr marL="609600" indent="-609600">
              <a:buFontTx/>
              <a:buChar char="•"/>
            </a:pPr>
            <a:r>
              <a:rPr lang="en-GB" altLang="en-US"/>
              <a:t>fields of study </a:t>
            </a:r>
          </a:p>
          <a:p>
            <a:pPr marL="609600" indent="-609600">
              <a:buFontTx/>
              <a:buChar char="•"/>
            </a:pPr>
            <a:r>
              <a:rPr lang="en-GB" altLang="en-US"/>
              <a:t>clumsy (enduring) categories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2013" cy="731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1" name="Title 10"/>
          <p:cNvSpPr>
            <a:spLocks noGrp="1"/>
          </p:cNvSpPr>
          <p:nvPr>
            <p:ph type="title" idx="4294967295"/>
          </p:nvPr>
        </p:nvSpPr>
        <p:spPr>
          <a:xfrm>
            <a:off x="457200" y="620713"/>
            <a:ext cx="8229600" cy="1152525"/>
          </a:xfrm>
        </p:spPr>
        <p:txBody>
          <a:bodyPr/>
          <a:lstStyle/>
          <a:p>
            <a:pPr eaLnBrk="1" hangingPunct="1"/>
            <a:r>
              <a:rPr lang="en-GB" altLang="en-US"/>
              <a:t>Histories, long and short</a:t>
            </a:r>
          </a:p>
        </p:txBody>
      </p:sp>
      <p:sp>
        <p:nvSpPr>
          <p:cNvPr id="7172" name="Rectangle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>
              <a:buFontTx/>
              <a:buChar char="•"/>
            </a:pPr>
            <a:r>
              <a:rPr lang="en-GB" altLang="en-US"/>
              <a:t>advanced FE to higher VE</a:t>
            </a:r>
          </a:p>
          <a:p>
            <a:pPr marL="609600" indent="-609600">
              <a:buFontTx/>
              <a:buChar char="•"/>
            </a:pPr>
            <a:r>
              <a:rPr lang="en-GB" altLang="en-US"/>
              <a:t>binary to post-binary</a:t>
            </a:r>
          </a:p>
          <a:p>
            <a:pPr marL="609600" indent="-609600">
              <a:buFontTx/>
              <a:buChar char="•"/>
            </a:pPr>
            <a:r>
              <a:rPr lang="en-GB" altLang="en-US"/>
              <a:t>elite-mass trajectories</a:t>
            </a:r>
          </a:p>
          <a:p>
            <a:pPr marL="609600" indent="-609600">
              <a:buFontTx/>
              <a:buChar char="•"/>
            </a:pPr>
            <a:r>
              <a:rPr lang="en-GB" altLang="en-US"/>
              <a:t>public-private configurations</a:t>
            </a:r>
          </a:p>
          <a:p>
            <a:pPr marL="609600" indent="-609600">
              <a:buFontTx/>
              <a:buChar char="•"/>
            </a:pPr>
            <a:r>
              <a:rPr lang="en-GB" altLang="en-US"/>
              <a:t>sites of innovation-inclusion-intervention</a:t>
            </a:r>
          </a:p>
          <a:p>
            <a:pPr marL="609600" indent="-609600">
              <a:buFontTx/>
              <a:buChar char="•"/>
            </a:pPr>
            <a:endParaRPr lang="en-GB" altLang="en-US"/>
          </a:p>
          <a:p>
            <a:pPr marL="609600" indent="-609600">
              <a:buFontTx/>
              <a:buNone/>
            </a:pPr>
            <a:endParaRPr lang="en-GB" altLang="en-US"/>
          </a:p>
          <a:p>
            <a:pPr marL="609600" indent="-609600">
              <a:buFontTx/>
              <a:buNone/>
            </a:pPr>
            <a:endParaRPr lang="en-GB" altLang="en-US"/>
          </a:p>
          <a:p>
            <a:pPr marL="609600" indent="-609600">
              <a:buFontTx/>
              <a:buNone/>
            </a:pPr>
            <a:endParaRPr lang="en-GB" altLang="en-US"/>
          </a:p>
          <a:p>
            <a:pPr marL="609600" indent="-609600">
              <a:buFontTx/>
              <a:buChar char="•"/>
            </a:pPr>
            <a:endParaRPr lang="en-GB" altLang="en-US"/>
          </a:p>
          <a:p>
            <a:pPr marL="609600" indent="-609600">
              <a:buFontTx/>
              <a:buNone/>
            </a:pPr>
            <a:endParaRPr lang="en-GB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2013" cy="731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707" name="Title 10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944688"/>
          </a:xfrm>
        </p:spPr>
        <p:txBody>
          <a:bodyPr/>
          <a:lstStyle/>
          <a:p>
            <a:pPr eaLnBrk="1" hangingPunct="1"/>
            <a:r>
              <a:rPr lang="en-GB" altLang="en-US"/>
              <a:t>Theory-policy debates</a:t>
            </a:r>
          </a:p>
        </p:txBody>
      </p:sp>
      <p:sp>
        <p:nvSpPr>
          <p:cNvPr id="7172" name="Rectangle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GB" altLang="en-US"/>
              <a:t>organisational field or high-skill ecosystem?</a:t>
            </a:r>
          </a:p>
          <a:p>
            <a:pPr marL="609600" indent="-609600">
              <a:buFontTx/>
              <a:buAutoNum type="arabicPeriod"/>
            </a:pPr>
            <a:r>
              <a:rPr lang="en-GB" altLang="en-US"/>
              <a:t>50% = demand + diversion + diminution?</a:t>
            </a:r>
          </a:p>
          <a:p>
            <a:pPr marL="609600" indent="-609600">
              <a:buFontTx/>
              <a:buAutoNum type="arabicPeriod"/>
            </a:pPr>
            <a:r>
              <a:rPr lang="en-GB" altLang="en-US"/>
              <a:t>integration: horizontal or vertical?</a:t>
            </a:r>
          </a:p>
          <a:p>
            <a:pPr marL="609600" indent="-609600">
              <a:buFontTx/>
              <a:buAutoNum type="arabicPeriod"/>
            </a:pPr>
            <a:r>
              <a:rPr lang="en-GB" altLang="en-US"/>
              <a:t>higherness = administrative + arbitrary?</a:t>
            </a:r>
          </a:p>
          <a:p>
            <a:pPr marL="609600" indent="-609600">
              <a:buFontTx/>
              <a:buAutoNum type="arabicPeriod"/>
            </a:pPr>
            <a:endParaRPr lang="en-GB" altLang="en-US"/>
          </a:p>
          <a:p>
            <a:pPr marL="609600" indent="-609600">
              <a:buFontTx/>
              <a:buChar char="•"/>
            </a:pPr>
            <a:endParaRPr lang="en-GB" altLang="en-US"/>
          </a:p>
          <a:p>
            <a:pPr marL="609600" indent="-609600">
              <a:buFontTx/>
              <a:buNone/>
            </a:pPr>
            <a:endParaRPr lang="en-GB" altLang="en-US"/>
          </a:p>
          <a:p>
            <a:pPr marL="609600" indent="-609600">
              <a:buFontTx/>
              <a:buNone/>
            </a:pPr>
            <a:endParaRPr lang="en-GB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2013" cy="731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5" name="Title 10"/>
          <p:cNvSpPr>
            <a:spLocks noGrp="1"/>
          </p:cNvSpPr>
          <p:nvPr>
            <p:ph type="title" idx="4294967295"/>
          </p:nvPr>
        </p:nvSpPr>
        <p:spPr>
          <a:xfrm>
            <a:off x="457200" y="836613"/>
            <a:ext cx="8229600" cy="863600"/>
          </a:xfrm>
        </p:spPr>
        <p:txBody>
          <a:bodyPr/>
          <a:lstStyle/>
          <a:p>
            <a:pPr eaLnBrk="1" hangingPunct="1"/>
            <a:r>
              <a:rPr lang="en-GB" altLang="en-US"/>
              <a:t>Theory-pedagogy arguments</a:t>
            </a:r>
            <a:endParaRPr lang="en-US" altLang="en-US"/>
          </a:p>
        </p:txBody>
      </p:sp>
      <p:sp>
        <p:nvSpPr>
          <p:cNvPr id="7172" name="Rectangle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GB" altLang="en-US"/>
              <a:t>vocational knowledge: different in kind?</a:t>
            </a:r>
          </a:p>
          <a:p>
            <a:pPr marL="609600" indent="-609600">
              <a:buFontTx/>
              <a:buAutoNum type="arabicPeriod"/>
            </a:pPr>
            <a:r>
              <a:rPr lang="en-GB" altLang="en-US"/>
              <a:t>professional formation: can it be taught?</a:t>
            </a:r>
          </a:p>
          <a:p>
            <a:pPr marL="609600" indent="-609600">
              <a:buFontTx/>
              <a:buAutoNum type="arabicPeriod"/>
            </a:pPr>
            <a:r>
              <a:rPr lang="en-GB" altLang="en-US"/>
              <a:t>qualifications: hybrid in form + function?</a:t>
            </a:r>
          </a:p>
          <a:p>
            <a:pPr marL="609600" indent="-609600">
              <a:buFontTx/>
              <a:buAutoNum type="arabicPeriod"/>
            </a:pPr>
            <a:r>
              <a:rPr lang="en-GB" altLang="en-US"/>
              <a:t>scholarship(s) of T + engagement + inquiry?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2013" cy="731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9" name="Title 10"/>
          <p:cNvSpPr>
            <a:spLocks noGrp="1"/>
          </p:cNvSpPr>
          <p:nvPr>
            <p:ph type="title" idx="4294967295"/>
          </p:nvPr>
        </p:nvSpPr>
        <p:spPr>
          <a:xfrm>
            <a:off x="457200" y="836613"/>
            <a:ext cx="8229600" cy="863600"/>
          </a:xfrm>
        </p:spPr>
        <p:txBody>
          <a:bodyPr/>
          <a:lstStyle/>
          <a:p>
            <a:pPr eaLnBrk="1" hangingPunct="1"/>
            <a:r>
              <a:rPr lang="en-GB" altLang="en-US"/>
              <a:t>Short-order agendas</a:t>
            </a:r>
            <a:endParaRPr lang="en-US" altLang="en-US"/>
          </a:p>
        </p:txBody>
      </p:sp>
      <p:sp>
        <p:nvSpPr>
          <p:cNvPr id="7172" name="Rectangle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>
              <a:lnSpc>
                <a:spcPct val="75000"/>
              </a:lnSpc>
              <a:buFontTx/>
              <a:buNone/>
            </a:pPr>
            <a:r>
              <a:rPr lang="en-GB" altLang="en-US" i="1"/>
              <a:t>We will develop and promote the concept, </a:t>
            </a:r>
          </a:p>
          <a:p>
            <a:pPr marL="609600" indent="-609600">
              <a:lnSpc>
                <a:spcPct val="75000"/>
              </a:lnSpc>
              <a:buFontTx/>
              <a:buNone/>
            </a:pPr>
            <a:r>
              <a:rPr lang="en-GB" altLang="en-US" i="1"/>
              <a:t>identity and value of our higher vocational </a:t>
            </a:r>
          </a:p>
          <a:p>
            <a:pPr marL="609600" indent="-609600">
              <a:lnSpc>
                <a:spcPct val="75000"/>
              </a:lnSpc>
              <a:buFontTx/>
              <a:buNone/>
            </a:pPr>
            <a:r>
              <a:rPr lang="en-GB" altLang="en-US" i="1"/>
              <a:t>education </a:t>
            </a:r>
            <a:r>
              <a:rPr lang="en-GB" altLang="en-US"/>
              <a:t>(BIS 2011)</a:t>
            </a:r>
          </a:p>
          <a:p>
            <a:pPr marL="609600" indent="-609600">
              <a:lnSpc>
                <a:spcPct val="50000"/>
              </a:lnSpc>
              <a:buFontTx/>
              <a:buNone/>
            </a:pPr>
            <a:endParaRPr lang="en-GB" altLang="en-US"/>
          </a:p>
          <a:p>
            <a:pPr marL="609600" indent="-609600">
              <a:buFontTx/>
              <a:buChar char="•"/>
            </a:pPr>
            <a:r>
              <a:rPr lang="en-GB" altLang="en-US"/>
              <a:t>conceptual</a:t>
            </a:r>
          </a:p>
          <a:p>
            <a:pPr marL="609600" indent="-609600">
              <a:buFontTx/>
              <a:buChar char="•"/>
            </a:pPr>
            <a:r>
              <a:rPr lang="en-GB" altLang="en-US"/>
              <a:t>relational </a:t>
            </a:r>
          </a:p>
          <a:p>
            <a:pPr marL="609600" indent="-609600">
              <a:buFontTx/>
              <a:buChar char="•"/>
            </a:pPr>
            <a:r>
              <a:rPr lang="en-GB" altLang="en-US"/>
              <a:t>empirical</a:t>
            </a:r>
          </a:p>
          <a:p>
            <a:pPr marL="609600" indent="-609600">
              <a:buFontTx/>
              <a:buChar char="•"/>
            </a:pPr>
            <a:endParaRPr lang="en-GB" altLang="en-US"/>
          </a:p>
          <a:p>
            <a:pPr marL="609600" indent="-609600">
              <a:buFontTx/>
              <a:buChar char="•"/>
            </a:pPr>
            <a:endParaRPr lang="en-GB" altLang="en-US"/>
          </a:p>
          <a:p>
            <a:pPr marL="609600" indent="-609600">
              <a:buFontTx/>
              <a:buChar char="•"/>
            </a:pPr>
            <a:endParaRPr lang="en-GB" altLang="en-US"/>
          </a:p>
          <a:p>
            <a:pPr marL="609600" indent="-609600">
              <a:buFontTx/>
              <a:buNone/>
            </a:pPr>
            <a:endParaRPr lang="en-GB" altLang="en-US"/>
          </a:p>
          <a:p>
            <a:pPr marL="609600" indent="-609600">
              <a:buFontTx/>
              <a:buChar char="•"/>
            </a:pPr>
            <a:endParaRPr lang="en-GB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2450</TotalTime>
  <Words>170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1_Office Theme</vt:lpstr>
      <vt:lpstr>ESRC SEMINAR SERIES 2014-2016 Higher Vocational Education and Pedagogy HIVE PED </vt:lpstr>
      <vt:lpstr> Higher vocational education: history, theory, policy</vt:lpstr>
      <vt:lpstr>Overlapping boundaries</vt:lpstr>
      <vt:lpstr>Histories, long and short</vt:lpstr>
      <vt:lpstr>Theory-policy debates</vt:lpstr>
      <vt:lpstr>Theory-pedagogy arguments</vt:lpstr>
      <vt:lpstr>Short-order agendas</vt:lpstr>
    </vt:vector>
  </TitlesOfParts>
  <Company>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ed1ksk</dc:creator>
  <cp:lastModifiedBy>Hugh Joslin</cp:lastModifiedBy>
  <cp:revision>166</cp:revision>
  <cp:lastPrinted>2012-05-26T16:58:18Z</cp:lastPrinted>
  <dcterms:created xsi:type="dcterms:W3CDTF">2012-05-23T13:33:49Z</dcterms:created>
  <dcterms:modified xsi:type="dcterms:W3CDTF">2016-01-22T15:57:50Z</dcterms:modified>
</cp:coreProperties>
</file>