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6"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ED35FC-AB4B-4CD3-A1E1-137BE5D9B6BF}" type="datetimeFigureOut">
              <a:rPr lang="en-GB" smtClean="0"/>
              <a:pPr/>
              <a:t>09/09/2016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14B19-D6C9-4E23-AD8A-EA4DE2FEA2AD}" type="slidenum">
              <a:rPr lang="en-GB" smtClean="0"/>
              <a:pPr/>
              <a:t>‹#›</a:t>
            </a:fld>
            <a:endParaRPr lang="en-GB"/>
          </a:p>
        </p:txBody>
      </p:sp>
    </p:spTree>
    <p:extLst>
      <p:ext uri="{BB962C8B-B14F-4D97-AF65-F5344CB8AC3E}">
        <p14:creationId xmlns:p14="http://schemas.microsoft.com/office/powerpoint/2010/main" val="360640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DC294B-2F79-4788-83F4-41067A5D6FC9}" type="datetime1">
              <a:rPr lang="en-GB" smtClean="0"/>
              <a:pPr/>
              <a:t>09/09/2016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390145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ACEF57-905C-421C-9AE8-F7DF4E19F312}" type="datetime1">
              <a:rPr lang="en-GB" smtClean="0"/>
              <a:pPr/>
              <a:t>09/09/2016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420643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377F11-F141-44FF-AEDE-3D683DECBEDF}" type="datetime1">
              <a:rPr lang="en-GB" smtClean="0"/>
              <a:pPr/>
              <a:t>09/09/2016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724594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D7C737-8B1F-4F9E-99C3-6A80C338CE52}" type="datetime1">
              <a:rPr lang="en-GB" smtClean="0"/>
              <a:pPr/>
              <a:t>09/09/2016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205739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C820C6-A113-436C-B7AB-7118516CBF2C}" type="datetime1">
              <a:rPr lang="en-GB" smtClean="0"/>
              <a:pPr/>
              <a:t>09/09/2016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302717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0B9E728-12D7-4DE9-A752-DACA4C4712E4}" type="datetime1">
              <a:rPr lang="en-GB" smtClean="0"/>
              <a:pPr/>
              <a:t>09/09/2016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3729452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FB7BB16-17CA-4368-97D7-1729542D1247}" type="datetime1">
              <a:rPr lang="en-GB" smtClean="0"/>
              <a:pPr/>
              <a:t>09/09/2016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166887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5E6701D-1525-498E-A26F-E0EF0896F8CD}" type="datetime1">
              <a:rPr lang="en-GB" smtClean="0"/>
              <a:pPr/>
              <a:t>09/09/2016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3713011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F718E-E179-489A-9C05-3EE6E7BF09AB}" type="datetime1">
              <a:rPr lang="en-GB" smtClean="0"/>
              <a:pPr/>
              <a:t>09/09/2016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1112825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758CAB-FCDB-4C32-A552-D245C2FC6AA9}" type="datetime1">
              <a:rPr lang="en-GB" smtClean="0"/>
              <a:pPr/>
              <a:t>09/09/2016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2618687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61A7D-1E88-4BE2-95CC-5AF971B5111D}" type="datetime1">
              <a:rPr lang="en-GB" smtClean="0"/>
              <a:pPr/>
              <a:t>09/09/2016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99B117-3DA0-4CC4-9B7D-6C420FC2CD94}" type="slidenum">
              <a:rPr lang="en-GB" smtClean="0"/>
              <a:pPr/>
              <a:t>‹#›</a:t>
            </a:fld>
            <a:endParaRPr lang="en-GB"/>
          </a:p>
        </p:txBody>
      </p:sp>
    </p:spTree>
    <p:extLst>
      <p:ext uri="{BB962C8B-B14F-4D97-AF65-F5344CB8AC3E}">
        <p14:creationId xmlns:p14="http://schemas.microsoft.com/office/powerpoint/2010/main" val="81020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FE376-4697-4480-AD44-D523A1A29FAE}" type="datetime1">
              <a:rPr lang="en-GB" smtClean="0"/>
              <a:pPr/>
              <a:t>09/09/2016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9B117-3DA0-4CC4-9B7D-6C420FC2CD94}" type="slidenum">
              <a:rPr lang="en-GB" smtClean="0"/>
              <a:pPr/>
              <a:t>‹#›</a:t>
            </a:fld>
            <a:endParaRPr lang="en-GB"/>
          </a:p>
        </p:txBody>
      </p:sp>
    </p:spTree>
    <p:extLst>
      <p:ext uri="{BB962C8B-B14F-4D97-AF65-F5344CB8AC3E}">
        <p14:creationId xmlns:p14="http://schemas.microsoft.com/office/powerpoint/2010/main" val="747896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2816"/>
            <a:ext cx="7772400" cy="1470025"/>
          </a:xfrm>
        </p:spPr>
        <p:txBody>
          <a:bodyPr>
            <a:normAutofit/>
          </a:bodyPr>
          <a:lstStyle/>
          <a:p>
            <a:r>
              <a:rPr lang="en-US" sz="3200" b="1" dirty="0"/>
              <a:t>Higher Vocational Education: Critical Research Perspectives </a:t>
            </a:r>
            <a:endParaRPr lang="en-GB" sz="3200" b="1" dirty="0"/>
          </a:p>
        </p:txBody>
      </p:sp>
      <p:sp>
        <p:nvSpPr>
          <p:cNvPr id="3" name="Subtitle 2"/>
          <p:cNvSpPr>
            <a:spLocks noGrp="1"/>
          </p:cNvSpPr>
          <p:nvPr>
            <p:ph type="subTitle" idx="1"/>
          </p:nvPr>
        </p:nvSpPr>
        <p:spPr>
          <a:xfrm>
            <a:off x="6156176" y="4437112"/>
            <a:ext cx="2696344" cy="1752600"/>
          </a:xfrm>
        </p:spPr>
        <p:txBody>
          <a:bodyPr>
            <a:normAutofit/>
          </a:bodyPr>
          <a:lstStyle/>
          <a:p>
            <a:pPr algn="l"/>
            <a:r>
              <a:rPr lang="en-GB" sz="1800" b="1" dirty="0">
                <a:solidFill>
                  <a:schemeClr val="tx1"/>
                </a:solidFill>
              </a:rPr>
              <a:t>James Avis</a:t>
            </a:r>
          </a:p>
          <a:p>
            <a:pPr algn="l"/>
            <a:r>
              <a:rPr lang="en-GB" sz="1800" b="1" dirty="0" err="1">
                <a:solidFill>
                  <a:schemeClr val="tx1"/>
                </a:solidFill>
              </a:rPr>
              <a:t>HudCres</a:t>
            </a:r>
            <a:endParaRPr lang="en-GB" sz="1800" b="1" dirty="0">
              <a:solidFill>
                <a:schemeClr val="tx1"/>
              </a:solidFill>
            </a:endParaRPr>
          </a:p>
          <a:p>
            <a:pPr algn="l"/>
            <a:r>
              <a:rPr lang="en-GB" sz="1800" b="1" dirty="0">
                <a:solidFill>
                  <a:schemeClr val="tx1"/>
                </a:solidFill>
              </a:rPr>
              <a:t>The University of Huddersfield</a:t>
            </a:r>
          </a:p>
          <a:p>
            <a:pPr algn="l"/>
            <a:r>
              <a:rPr lang="en-GB" sz="1800" b="1" dirty="0">
                <a:solidFill>
                  <a:schemeClr val="tx1"/>
                </a:solidFill>
              </a:rPr>
              <a:t>j.avis@hud.ac.uk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7978" y="404664"/>
            <a:ext cx="1352739" cy="1133633"/>
          </a:xfrm>
          <a:prstGeom prst="rect">
            <a:avLst/>
          </a:prstGeom>
        </p:spPr>
      </p:pic>
    </p:spTree>
    <p:extLst>
      <p:ext uri="{BB962C8B-B14F-4D97-AF65-F5344CB8AC3E}">
        <p14:creationId xmlns:p14="http://schemas.microsoft.com/office/powerpoint/2010/main" val="2194030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10</a:t>
            </a:fld>
            <a:endParaRPr lang="en-GB"/>
          </a:p>
        </p:txBody>
      </p:sp>
      <p:sp>
        <p:nvSpPr>
          <p:cNvPr id="3" name="TextBox 2"/>
          <p:cNvSpPr txBox="1"/>
          <p:nvPr/>
        </p:nvSpPr>
        <p:spPr>
          <a:xfrm>
            <a:off x="755576" y="980728"/>
            <a:ext cx="7848872" cy="369332"/>
          </a:xfrm>
          <a:prstGeom prst="rect">
            <a:avLst/>
          </a:prstGeom>
          <a:noFill/>
        </p:spPr>
        <p:txBody>
          <a:bodyPr wrap="square" rtlCol="0">
            <a:spAutoFit/>
          </a:bodyPr>
          <a:lstStyle/>
          <a:p>
            <a:endParaRPr lang="en-GB"/>
          </a:p>
        </p:txBody>
      </p:sp>
      <p:sp>
        <p:nvSpPr>
          <p:cNvPr id="4" name="TextBox 3"/>
          <p:cNvSpPr txBox="1"/>
          <p:nvPr/>
        </p:nvSpPr>
        <p:spPr>
          <a:xfrm>
            <a:off x="395536" y="620688"/>
            <a:ext cx="8568952" cy="6001643"/>
          </a:xfrm>
          <a:prstGeom prst="rect">
            <a:avLst/>
          </a:prstGeom>
          <a:noFill/>
        </p:spPr>
        <p:txBody>
          <a:bodyPr wrap="square" rtlCol="0">
            <a:spAutoFit/>
          </a:bodyPr>
          <a:lstStyle/>
          <a:p>
            <a:r>
              <a:rPr lang="en-GB" sz="1200" b="1" dirty="0"/>
              <a:t>References</a:t>
            </a:r>
            <a:endParaRPr lang="en-GB" sz="1200" dirty="0"/>
          </a:p>
          <a:p>
            <a:r>
              <a:rPr lang="en-GB" sz="1200" dirty="0"/>
              <a:t>Allen, M. &amp; </a:t>
            </a:r>
            <a:r>
              <a:rPr lang="en-GB" sz="1200" dirty="0" err="1"/>
              <a:t>Ainley</a:t>
            </a:r>
            <a:r>
              <a:rPr lang="en-GB" sz="1200" dirty="0"/>
              <a:t>, P. (2014, February). </a:t>
            </a:r>
            <a:r>
              <a:rPr lang="en-GB" sz="1200" i="1" dirty="0"/>
              <a:t>A New Direction for Vocational Learning or a Great Training Robbery? Initial Research Into and Analysis of The Reinvention of Apprenticeships at the Start of the 21st Century</a:t>
            </a:r>
            <a:r>
              <a:rPr lang="en-GB" sz="1200" dirty="0"/>
              <a:t>. Paper presented at the HIVE ESRC Seminar at the University of Greenwich.</a:t>
            </a:r>
          </a:p>
          <a:p>
            <a:r>
              <a:rPr lang="en-GB" sz="1200" dirty="0"/>
              <a:t> </a:t>
            </a:r>
          </a:p>
          <a:p>
            <a:r>
              <a:rPr lang="en-GB" sz="1200" dirty="0"/>
              <a:t>Allman, P., McLaren, P., </a:t>
            </a:r>
            <a:r>
              <a:rPr lang="en-GB" sz="1200" dirty="0" err="1"/>
              <a:t>Rikowski</a:t>
            </a:r>
            <a:r>
              <a:rPr lang="en-GB" sz="1200" dirty="0"/>
              <a:t>, G. (2003) “After the Box People.” In J. Freeman-Moir and A. Scott, (</a:t>
            </a:r>
            <a:r>
              <a:rPr lang="en-GB" sz="1200" dirty="0" err="1"/>
              <a:t>eds</a:t>
            </a:r>
            <a:r>
              <a:rPr lang="en-GB" sz="1200" dirty="0"/>
              <a:t>) Yesterday’s Dreams: International and Critical Perspectives on Education and Social Class, Christchurch: Canterbury University Press, 149–179.</a:t>
            </a:r>
          </a:p>
          <a:p>
            <a:r>
              <a:rPr lang="en-GB" sz="1200" dirty="0"/>
              <a:t> </a:t>
            </a:r>
          </a:p>
          <a:p>
            <a:r>
              <a:rPr lang="en-GB" sz="1200" dirty="0"/>
              <a:t>Avis, J. (2016) Social Justice, Transformation and Knowledge: policy, workplace learning and skills, London, Routledge</a:t>
            </a:r>
          </a:p>
          <a:p>
            <a:r>
              <a:rPr lang="en-GB" sz="1200" dirty="0"/>
              <a:t> </a:t>
            </a:r>
          </a:p>
          <a:p>
            <a:r>
              <a:rPr lang="en-GB" sz="1200" dirty="0"/>
              <a:t>Beck, J., Young, M. (2005) The assault on the professions and the restructuring of academic and professional identities: a </a:t>
            </a:r>
            <a:r>
              <a:rPr lang="en-GB" sz="1200" dirty="0" err="1"/>
              <a:t>Bernsteinian</a:t>
            </a:r>
            <a:r>
              <a:rPr lang="en-GB" sz="1200" dirty="0"/>
              <a:t> analysis, </a:t>
            </a:r>
            <a:r>
              <a:rPr lang="en-GB" sz="1200" i="1" dirty="0"/>
              <a:t>British Journal of Sociology of Education, Vol 26, No 2, p183-197</a:t>
            </a:r>
            <a:endParaRPr lang="en-GB" sz="1200" dirty="0"/>
          </a:p>
          <a:p>
            <a:r>
              <a:rPr lang="en-GB" sz="1200" dirty="0"/>
              <a:t> </a:t>
            </a:r>
          </a:p>
          <a:p>
            <a:r>
              <a:rPr lang="en-GB" sz="1200" dirty="0"/>
              <a:t>Bernstein, B. (2000). Pedagogy, Symbolic Control and Identity. Lanham: Rowman &amp; Littlefield.</a:t>
            </a:r>
          </a:p>
          <a:p>
            <a:r>
              <a:rPr lang="en-GB" sz="1200" dirty="0"/>
              <a:t> </a:t>
            </a:r>
          </a:p>
          <a:p>
            <a:r>
              <a:rPr lang="en-GB" sz="1200" dirty="0" err="1"/>
              <a:t>Brockmann</a:t>
            </a:r>
            <a:r>
              <a:rPr lang="en-GB" sz="1200" dirty="0"/>
              <a:t>, M., Clarke, L. &amp; Winch, C. (2008). Knowledge, skills, competence: European divergences in vocational education and training (VET) – the English, German and Dutch cases. </a:t>
            </a:r>
            <a:r>
              <a:rPr lang="en-GB" sz="1200" i="1" dirty="0"/>
              <a:t>Oxford Review of Education</a:t>
            </a:r>
            <a:r>
              <a:rPr lang="en-GB" sz="1200" dirty="0"/>
              <a:t> 34(5), 547–67. </a:t>
            </a:r>
          </a:p>
          <a:p>
            <a:r>
              <a:rPr lang="en-GB" sz="1200" dirty="0"/>
              <a:t> </a:t>
            </a:r>
          </a:p>
          <a:p>
            <a:r>
              <a:rPr lang="en-GB" sz="1200" dirty="0"/>
              <a:t>Brown, P. (2013). Education, opportunity and the prospects for social mobility. </a:t>
            </a:r>
            <a:r>
              <a:rPr lang="en-GB" sz="1200" i="1" dirty="0"/>
              <a:t>British Journal of Sociology of Education</a:t>
            </a:r>
            <a:r>
              <a:rPr lang="en-GB" sz="1200" dirty="0"/>
              <a:t>, 34(5–6), 678–700.</a:t>
            </a:r>
          </a:p>
          <a:p>
            <a:r>
              <a:rPr lang="en-GB" sz="1200" dirty="0"/>
              <a:t> </a:t>
            </a:r>
          </a:p>
          <a:p>
            <a:r>
              <a:rPr lang="en-GB" sz="1200" dirty="0"/>
              <a:t>Brown, P., Lauder, H. &amp; Ashton, D. (2011). </a:t>
            </a:r>
            <a:r>
              <a:rPr lang="en-GB" sz="1200" i="1" dirty="0"/>
              <a:t>The Global Auction</a:t>
            </a:r>
            <a:r>
              <a:rPr lang="en-GB" sz="1200" dirty="0"/>
              <a:t>. Oxford: Oxford University Press.</a:t>
            </a:r>
          </a:p>
          <a:p>
            <a:r>
              <a:rPr lang="en-GB" sz="1200" dirty="0"/>
              <a:t> </a:t>
            </a:r>
          </a:p>
          <a:p>
            <a:r>
              <a:rPr lang="en-GB" sz="1200" dirty="0"/>
              <a:t>Clarke, L., Winch, C. (</a:t>
            </a:r>
            <a:r>
              <a:rPr lang="en-GB" sz="1200" dirty="0" err="1"/>
              <a:t>eds</a:t>
            </a:r>
            <a:r>
              <a:rPr lang="en-GB" sz="1200" dirty="0"/>
              <a:t>) (2007), </a:t>
            </a:r>
            <a:r>
              <a:rPr lang="en-GB" sz="1200" i="1" dirty="0"/>
              <a:t>Vocational Education</a:t>
            </a:r>
            <a:r>
              <a:rPr lang="en-GB" sz="1200" dirty="0"/>
              <a:t>, London: Routledge.</a:t>
            </a:r>
          </a:p>
          <a:p>
            <a:r>
              <a:rPr lang="en-GB" sz="1200" dirty="0"/>
              <a:t> </a:t>
            </a:r>
          </a:p>
          <a:p>
            <a:r>
              <a:rPr lang="en-GB" sz="1200" dirty="0" err="1"/>
              <a:t>Coffield</a:t>
            </a:r>
            <a:r>
              <a:rPr lang="en-GB" sz="1200" dirty="0"/>
              <a:t>, F., Williamson, B., (2011). </a:t>
            </a:r>
            <a:r>
              <a:rPr lang="en-GB" sz="1200" i="1" dirty="0"/>
              <a:t>From Exam Factories to Communities of Discovery: The Democratic Route</a:t>
            </a:r>
            <a:r>
              <a:rPr lang="en-GB" sz="1200" dirty="0"/>
              <a:t>. Bedford Way Papers. London: Institute of Education.</a:t>
            </a:r>
          </a:p>
          <a:p>
            <a:r>
              <a:rPr lang="en-GB" sz="1200" dirty="0"/>
              <a:t> </a:t>
            </a:r>
          </a:p>
          <a:p>
            <a:r>
              <a:rPr lang="en-GB" sz="1200" dirty="0"/>
              <a:t>Commission on Adult Vocational Teaching and Learning (CAVTL) (2013). </a:t>
            </a:r>
            <a:r>
              <a:rPr lang="en-GB" sz="1200" i="1" dirty="0"/>
              <a:t>It’s About Work… Excellent Adult Vocational Teaching and Learning: The Summary Report of the Commission on Adult Vocational Teaching and Learning</a:t>
            </a:r>
            <a:r>
              <a:rPr lang="en-GB" sz="1200" dirty="0"/>
              <a:t>. Coventry: LSIS. Retrieved from www.excellencegateway.org.uk/content/eg5937 on 6 November 2013.</a:t>
            </a:r>
          </a:p>
          <a:p>
            <a:r>
              <a:rPr lang="en-GB" sz="1200" dirty="0"/>
              <a:t> </a:t>
            </a:r>
          </a:p>
        </p:txBody>
      </p:sp>
    </p:spTree>
    <p:extLst>
      <p:ext uri="{BB962C8B-B14F-4D97-AF65-F5344CB8AC3E}">
        <p14:creationId xmlns:p14="http://schemas.microsoft.com/office/powerpoint/2010/main" val="1872543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11</a:t>
            </a:fld>
            <a:endParaRPr lang="en-GB"/>
          </a:p>
        </p:txBody>
      </p:sp>
      <p:sp>
        <p:nvSpPr>
          <p:cNvPr id="3" name="TextBox 2"/>
          <p:cNvSpPr txBox="1"/>
          <p:nvPr/>
        </p:nvSpPr>
        <p:spPr>
          <a:xfrm>
            <a:off x="251520" y="404664"/>
            <a:ext cx="8640960" cy="6186309"/>
          </a:xfrm>
          <a:prstGeom prst="rect">
            <a:avLst/>
          </a:prstGeom>
          <a:noFill/>
        </p:spPr>
        <p:txBody>
          <a:bodyPr wrap="square" rtlCol="0">
            <a:spAutoFit/>
          </a:bodyPr>
          <a:lstStyle/>
          <a:p>
            <a:r>
              <a:rPr lang="en-GB" sz="1200" dirty="0"/>
              <a:t>Dorling, D. (2011). Injustice: Why Social Inequality Still Persists. Bristol: Policy Press.</a:t>
            </a:r>
          </a:p>
          <a:p>
            <a:r>
              <a:rPr lang="en-GB" sz="1200" dirty="0"/>
              <a:t> </a:t>
            </a:r>
          </a:p>
          <a:p>
            <a:r>
              <a:rPr lang="en-GB" sz="1200" dirty="0"/>
              <a:t>Dorling, D. (2014). Inequality and the 1%. Verso: London.</a:t>
            </a:r>
          </a:p>
          <a:p>
            <a:r>
              <a:rPr lang="en-GB" sz="1200" dirty="0"/>
              <a:t> </a:t>
            </a:r>
          </a:p>
          <a:p>
            <a:r>
              <a:rPr lang="en-GB" sz="1200" dirty="0"/>
              <a:t>Fraser, N. (2013). </a:t>
            </a:r>
            <a:r>
              <a:rPr lang="en-GB" sz="1200" i="1" dirty="0"/>
              <a:t>Fortunes of Feminism</a:t>
            </a:r>
            <a:r>
              <a:rPr lang="en-GB" sz="1200" dirty="0"/>
              <a:t>. London: Verso.</a:t>
            </a:r>
          </a:p>
          <a:p>
            <a:r>
              <a:rPr lang="en-GB" sz="1200" dirty="0"/>
              <a:t> </a:t>
            </a:r>
          </a:p>
          <a:p>
            <a:r>
              <a:rPr lang="en-GB" sz="1200" dirty="0"/>
              <a:t>Gramsci, A. 1971. Selections from the Prison Notebooks. London: Lawrence and </a:t>
            </a:r>
            <a:r>
              <a:rPr lang="en-GB" sz="1200" dirty="0" err="1"/>
              <a:t>Wishart</a:t>
            </a:r>
            <a:r>
              <a:rPr lang="en-GB" sz="1200" dirty="0"/>
              <a:t>.</a:t>
            </a:r>
          </a:p>
          <a:p>
            <a:r>
              <a:rPr lang="en-GB" sz="1200" dirty="0"/>
              <a:t> </a:t>
            </a:r>
          </a:p>
          <a:p>
            <a:r>
              <a:rPr lang="en-GB" sz="1200" dirty="0"/>
              <a:t>Grubb, W. N. &amp; </a:t>
            </a:r>
            <a:r>
              <a:rPr lang="en-GB" sz="1200" dirty="0" err="1"/>
              <a:t>Lazerson</a:t>
            </a:r>
            <a:r>
              <a:rPr lang="en-GB" sz="1200" dirty="0"/>
              <a:t>, M. (2005). Vocationalism in higher education: The triumph of the education gospel. </a:t>
            </a:r>
            <a:r>
              <a:rPr lang="en-GB" sz="1200" i="1" dirty="0"/>
              <a:t>The Journal of Higher Education</a:t>
            </a:r>
            <a:r>
              <a:rPr lang="en-GB" sz="1200" dirty="0"/>
              <a:t>, 76(1), 1–25.</a:t>
            </a:r>
          </a:p>
          <a:p>
            <a:r>
              <a:rPr lang="en-GB" sz="1200" dirty="0"/>
              <a:t> </a:t>
            </a:r>
          </a:p>
          <a:p>
            <a:r>
              <a:rPr lang="en-GB" sz="1200" dirty="0"/>
              <a:t>Lingard, B., </a:t>
            </a:r>
            <a:r>
              <a:rPr lang="en-GB" sz="1200" dirty="0" err="1"/>
              <a:t>Sellar</a:t>
            </a:r>
            <a:r>
              <a:rPr lang="en-GB" sz="1200" dirty="0"/>
              <a:t>, S. &amp; Savage, G. (2014). Re-articulating social justice as equity in schooling policy: The effects of testing and data infrastructures. </a:t>
            </a:r>
            <a:r>
              <a:rPr lang="en-GB" sz="1200" i="1" dirty="0"/>
              <a:t>British Journal of Sociology of Education</a:t>
            </a:r>
            <a:r>
              <a:rPr lang="en-GB" sz="1200" dirty="0"/>
              <a:t>, 35(5), 710–30.</a:t>
            </a:r>
          </a:p>
          <a:p>
            <a:r>
              <a:rPr lang="en-GB" sz="1200" dirty="0"/>
              <a:t> </a:t>
            </a:r>
          </a:p>
          <a:p>
            <a:r>
              <a:rPr lang="en-GB" sz="1200" dirty="0" err="1"/>
              <a:t>Marazzi</a:t>
            </a:r>
            <a:r>
              <a:rPr lang="en-GB" sz="1200" dirty="0"/>
              <a:t>, C. (2011). </a:t>
            </a:r>
            <a:r>
              <a:rPr lang="en-GB" sz="1200" i="1" dirty="0"/>
              <a:t>The Violence of Financial Capitalism</a:t>
            </a:r>
            <a:r>
              <a:rPr lang="en-GB" sz="1200" dirty="0"/>
              <a:t>. Los Angeles: </a:t>
            </a:r>
            <a:r>
              <a:rPr lang="en-GB" sz="1200" dirty="0" err="1"/>
              <a:t>Semiotext</a:t>
            </a:r>
            <a:r>
              <a:rPr lang="en-GB" sz="1200" dirty="0"/>
              <a:t>(e).</a:t>
            </a:r>
          </a:p>
          <a:p>
            <a:r>
              <a:rPr lang="en-GB" sz="1200" dirty="0"/>
              <a:t> </a:t>
            </a:r>
          </a:p>
          <a:p>
            <a:r>
              <a:rPr lang="en-GB" sz="1200" dirty="0" err="1"/>
              <a:t>Pring</a:t>
            </a:r>
            <a:r>
              <a:rPr lang="en-GB" sz="1200" dirty="0"/>
              <a:t>, R., et al (2009) </a:t>
            </a:r>
            <a:r>
              <a:rPr lang="en-GB" sz="1200" i="1" dirty="0"/>
              <a:t>Education for All: The Future of Education and Training for 14-19 Year-Olds</a:t>
            </a:r>
            <a:r>
              <a:rPr lang="en-GB" sz="1200" dirty="0"/>
              <a:t>, London Routledge</a:t>
            </a:r>
          </a:p>
          <a:p>
            <a:r>
              <a:rPr lang="en-GB" sz="1200" dirty="0"/>
              <a:t> </a:t>
            </a:r>
          </a:p>
          <a:p>
            <a:r>
              <a:rPr lang="en-GB" sz="1200" dirty="0"/>
              <a:t>Roberts, K. (2013). Education to work transitions: How the old middle went missing and why the new middle remains elusive. </a:t>
            </a:r>
            <a:r>
              <a:rPr lang="en-GB" sz="1200" i="1" dirty="0"/>
              <a:t>Sociological Research Online</a:t>
            </a:r>
            <a:r>
              <a:rPr lang="en-GB" sz="1200" dirty="0"/>
              <a:t>, 18(1), 1–18.</a:t>
            </a:r>
          </a:p>
          <a:p>
            <a:r>
              <a:rPr lang="en-GB" sz="1200" dirty="0"/>
              <a:t> </a:t>
            </a:r>
          </a:p>
          <a:p>
            <a:r>
              <a:rPr lang="en-GB" sz="1200" dirty="0"/>
              <a:t>Standing, G. (2011). </a:t>
            </a:r>
            <a:r>
              <a:rPr lang="en-GB" sz="1200" i="1" dirty="0"/>
              <a:t>The Precariat: The new dangerous class</a:t>
            </a:r>
            <a:r>
              <a:rPr lang="en-GB" sz="1200" dirty="0"/>
              <a:t>, London: Bloomsbury</a:t>
            </a:r>
          </a:p>
          <a:p>
            <a:r>
              <a:rPr lang="en-GB" sz="1200" dirty="0" err="1"/>
              <a:t>Wheelahan</a:t>
            </a:r>
            <a:r>
              <a:rPr lang="en-GB" sz="1200" dirty="0"/>
              <a:t>, L. (2010a). </a:t>
            </a:r>
            <a:r>
              <a:rPr lang="en-GB" sz="1200" i="1" dirty="0"/>
              <a:t>Why Knowledge Matters in Curriculum</a:t>
            </a:r>
            <a:r>
              <a:rPr lang="en-GB" sz="1200" dirty="0"/>
              <a:t>. London: Routledge.</a:t>
            </a:r>
          </a:p>
          <a:p>
            <a:r>
              <a:rPr lang="en-GB" sz="1200" i="1" dirty="0"/>
              <a:t> </a:t>
            </a:r>
            <a:endParaRPr lang="en-GB" sz="1200" dirty="0"/>
          </a:p>
          <a:p>
            <a:r>
              <a:rPr lang="en-GB" sz="1200" dirty="0"/>
              <a:t>Winch, C. (2012).</a:t>
            </a:r>
            <a:r>
              <a:rPr lang="en-GB" sz="1200" i="1" dirty="0"/>
              <a:t> Dimensions of Expertise. </a:t>
            </a:r>
            <a:r>
              <a:rPr lang="en-GB" sz="1200" dirty="0"/>
              <a:t>London: Continuum</a:t>
            </a:r>
            <a:r>
              <a:rPr lang="en-GB" sz="1200" i="1" dirty="0"/>
              <a:t>.</a:t>
            </a:r>
            <a:endParaRPr lang="en-GB" sz="1200" dirty="0"/>
          </a:p>
          <a:p>
            <a:r>
              <a:rPr lang="en-GB" sz="1200" dirty="0"/>
              <a:t> </a:t>
            </a:r>
          </a:p>
          <a:p>
            <a:r>
              <a:rPr lang="en-GB" sz="1200" dirty="0"/>
              <a:t>Young, M. &amp; Lambert, D. (</a:t>
            </a:r>
            <a:r>
              <a:rPr lang="en-GB" sz="1200" dirty="0" err="1"/>
              <a:t>eds</a:t>
            </a:r>
            <a:r>
              <a:rPr lang="en-GB" sz="1200" dirty="0"/>
              <a:t>) (2014).</a:t>
            </a:r>
            <a:r>
              <a:rPr lang="en-GB" sz="1200" i="1" dirty="0"/>
              <a:t> Knowledge and the Future School: Curriculum and Social Justice. </a:t>
            </a:r>
            <a:r>
              <a:rPr lang="en-GB" sz="1200" dirty="0"/>
              <a:t>London: Bloomsbury.</a:t>
            </a:r>
            <a:r>
              <a:rPr lang="en-GB" sz="1200" i="1" dirty="0"/>
              <a:t> </a:t>
            </a:r>
            <a:endParaRPr lang="en-GB" sz="1200" dirty="0"/>
          </a:p>
          <a:p>
            <a:r>
              <a:rPr lang="en-GB" sz="1200" i="1" dirty="0"/>
              <a:t> </a:t>
            </a:r>
            <a:endParaRPr lang="en-GB" sz="1200" dirty="0"/>
          </a:p>
          <a:p>
            <a:r>
              <a:rPr lang="en-GB" sz="1200" dirty="0"/>
              <a:t>Young, M. &amp; Muller, J. (2014).</a:t>
            </a:r>
            <a:r>
              <a:rPr lang="en-GB" sz="1200" i="1" dirty="0"/>
              <a:t> Knowledge, Expertise and the Professions.</a:t>
            </a:r>
            <a:r>
              <a:rPr lang="en-GB" sz="1200" dirty="0"/>
              <a:t> London: Routledge</a:t>
            </a:r>
            <a:r>
              <a:rPr lang="en-GB" sz="1200" i="1" dirty="0"/>
              <a:t>. </a:t>
            </a:r>
            <a:endParaRPr lang="en-GB" sz="1200" dirty="0"/>
          </a:p>
          <a:p>
            <a:r>
              <a:rPr lang="en-GB" sz="1200" i="1" dirty="0"/>
              <a:t> </a:t>
            </a:r>
            <a:endParaRPr lang="en-GB" sz="1200" dirty="0"/>
          </a:p>
          <a:p>
            <a:endParaRPr lang="en-GB" dirty="0"/>
          </a:p>
          <a:p>
            <a:endParaRPr lang="en-GB" dirty="0"/>
          </a:p>
        </p:txBody>
      </p:sp>
    </p:spTree>
    <p:extLst>
      <p:ext uri="{BB962C8B-B14F-4D97-AF65-F5344CB8AC3E}">
        <p14:creationId xmlns:p14="http://schemas.microsoft.com/office/powerpoint/2010/main" val="160572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2</a:t>
            </a:fld>
            <a:endParaRPr lang="en-GB"/>
          </a:p>
        </p:txBody>
      </p:sp>
      <p:sp>
        <p:nvSpPr>
          <p:cNvPr id="3" name="TextBox 2"/>
          <p:cNvSpPr txBox="1"/>
          <p:nvPr/>
        </p:nvSpPr>
        <p:spPr>
          <a:xfrm>
            <a:off x="1291680" y="1772816"/>
            <a:ext cx="7128792" cy="2585323"/>
          </a:xfrm>
          <a:prstGeom prst="rect">
            <a:avLst/>
          </a:prstGeom>
          <a:noFill/>
        </p:spPr>
        <p:txBody>
          <a:bodyPr wrap="square" rtlCol="0">
            <a:spAutoFit/>
          </a:bodyPr>
          <a:lstStyle/>
          <a:p>
            <a:pPr marL="342900" lvl="0" indent="-342900">
              <a:buFont typeface="Arial" panose="020B0604020202020204" pitchFamily="34" charset="0"/>
              <a:buChar char="•"/>
            </a:pPr>
            <a:r>
              <a:rPr lang="en-GB" sz="2400" b="1" dirty="0"/>
              <a:t>The vocational, vocationalism and vocational pedagogy</a:t>
            </a:r>
          </a:p>
          <a:p>
            <a:pPr lvl="0"/>
            <a:endParaRPr lang="en-GB" sz="2400" b="1" dirty="0"/>
          </a:p>
          <a:p>
            <a:pPr marL="342900" lvl="0" indent="-342900">
              <a:buFont typeface="Arial" panose="020B0604020202020204" pitchFamily="34" charset="0"/>
              <a:buChar char="•"/>
            </a:pPr>
            <a:r>
              <a:rPr lang="en-GB" sz="2400" b="1" dirty="0"/>
              <a:t>Knowledge and the vocational</a:t>
            </a:r>
          </a:p>
          <a:p>
            <a:pPr lvl="0"/>
            <a:endParaRPr lang="en-GB" sz="2400" b="1" dirty="0"/>
          </a:p>
          <a:p>
            <a:pPr marL="342900" lvl="0" indent="-342900">
              <a:buFont typeface="Arial" panose="020B0604020202020204" pitchFamily="34" charset="0"/>
              <a:buChar char="•"/>
            </a:pPr>
            <a:r>
              <a:rPr lang="en-GB" sz="2400" b="1" dirty="0"/>
              <a:t>Social mobility</a:t>
            </a:r>
          </a:p>
          <a:p>
            <a:endParaRPr lang="en-GB" dirty="0"/>
          </a:p>
        </p:txBody>
      </p:sp>
    </p:spTree>
    <p:extLst>
      <p:ext uri="{BB962C8B-B14F-4D97-AF65-F5344CB8AC3E}">
        <p14:creationId xmlns:p14="http://schemas.microsoft.com/office/powerpoint/2010/main" val="141240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3</a:t>
            </a:fld>
            <a:endParaRPr lang="en-GB"/>
          </a:p>
        </p:txBody>
      </p:sp>
      <p:sp>
        <p:nvSpPr>
          <p:cNvPr id="3" name="TextBox 2"/>
          <p:cNvSpPr txBox="1"/>
          <p:nvPr/>
        </p:nvSpPr>
        <p:spPr>
          <a:xfrm>
            <a:off x="1259632" y="908720"/>
            <a:ext cx="7056784" cy="4467057"/>
          </a:xfrm>
          <a:prstGeom prst="rect">
            <a:avLst/>
          </a:prstGeom>
          <a:noFill/>
        </p:spPr>
        <p:txBody>
          <a:bodyPr wrap="square" rtlCol="0">
            <a:spAutoFit/>
          </a:bodyPr>
          <a:lstStyle/>
          <a:p>
            <a:pPr>
              <a:lnSpc>
                <a:spcPct val="150000"/>
              </a:lnSpc>
            </a:pPr>
            <a:r>
              <a:rPr lang="en-GB" sz="2400" b="1" dirty="0"/>
              <a:t>Education plays a key role in the perpetuation of the capital relation; this is the skeleton in capitalist education’s dank basement. It is just one of the many reasons why, in contemporary capitalist society, education assumes a grotesque and perverted form. It links the chains that bind our souls to capital. (Allman, et al, 2003, p149-150)</a:t>
            </a:r>
          </a:p>
          <a:p>
            <a:pPr>
              <a:lnSpc>
                <a:spcPct val="150000"/>
              </a:lnSpc>
            </a:pPr>
            <a:endParaRPr lang="en-GB" sz="2400" b="1" dirty="0"/>
          </a:p>
        </p:txBody>
      </p:sp>
    </p:spTree>
    <p:extLst>
      <p:ext uri="{BB962C8B-B14F-4D97-AF65-F5344CB8AC3E}">
        <p14:creationId xmlns:p14="http://schemas.microsoft.com/office/powerpoint/2010/main" val="253770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4</a:t>
            </a:fld>
            <a:endParaRPr lang="en-GB"/>
          </a:p>
        </p:txBody>
      </p:sp>
      <p:sp>
        <p:nvSpPr>
          <p:cNvPr id="3" name="TextBox 2"/>
          <p:cNvSpPr txBox="1"/>
          <p:nvPr/>
        </p:nvSpPr>
        <p:spPr>
          <a:xfrm>
            <a:off x="611560" y="161097"/>
            <a:ext cx="7848872" cy="6683048"/>
          </a:xfrm>
          <a:prstGeom prst="rect">
            <a:avLst/>
          </a:prstGeom>
          <a:noFill/>
        </p:spPr>
        <p:txBody>
          <a:bodyPr wrap="square" rtlCol="0">
            <a:spAutoFit/>
          </a:bodyPr>
          <a:lstStyle/>
          <a:p>
            <a:pPr>
              <a:lnSpc>
                <a:spcPct val="150000"/>
              </a:lnSpc>
            </a:pPr>
            <a:r>
              <a:rPr lang="en-GB" sz="2400" b="1" dirty="0"/>
              <a:t>The best vocational teaching and learning combines theoretical knowledge from the underpinning disciplines (for example, maths, psychology, human sciences, economics) with the occupational knowledge of practice (for example, how to cut hair, build circuit boards, administer medicines). To do this, teachers, trainers and learners have to </a:t>
            </a:r>
            <a:r>
              <a:rPr lang="en-GB" sz="2400" b="1" dirty="0" err="1"/>
              <a:t>recontextualise</a:t>
            </a:r>
            <a:r>
              <a:rPr lang="en-GB" sz="2400" b="1" dirty="0"/>
              <a:t> theoretical and occupational knowledge to suit specific situations. Both types of knowledge are highly dynamic. So individuals need to carry on learning through being exposed to new forms of knowledge and practice in order to make </a:t>
            </a:r>
            <a:r>
              <a:rPr lang="en-GB" sz="2400" b="1" i="1" dirty="0"/>
              <a:t>real the line of sight to work</a:t>
            </a:r>
            <a:r>
              <a:rPr lang="en-GB" sz="2400" b="1" dirty="0"/>
              <a:t>. (CAVTL, 2013: 15)</a:t>
            </a:r>
          </a:p>
        </p:txBody>
      </p:sp>
    </p:spTree>
    <p:extLst>
      <p:ext uri="{BB962C8B-B14F-4D97-AF65-F5344CB8AC3E}">
        <p14:creationId xmlns:p14="http://schemas.microsoft.com/office/powerpoint/2010/main" val="318427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5</a:t>
            </a:fld>
            <a:endParaRPr lang="en-GB"/>
          </a:p>
        </p:txBody>
      </p:sp>
      <p:sp>
        <p:nvSpPr>
          <p:cNvPr id="3" name="TextBox 2"/>
          <p:cNvSpPr txBox="1"/>
          <p:nvPr/>
        </p:nvSpPr>
        <p:spPr>
          <a:xfrm>
            <a:off x="1115616" y="1188159"/>
            <a:ext cx="6840760" cy="4467057"/>
          </a:xfrm>
          <a:prstGeom prst="rect">
            <a:avLst/>
          </a:prstGeom>
          <a:noFill/>
        </p:spPr>
        <p:txBody>
          <a:bodyPr wrap="square" rtlCol="0">
            <a:spAutoFit/>
          </a:bodyPr>
          <a:lstStyle/>
          <a:p>
            <a:pPr>
              <a:lnSpc>
                <a:spcPct val="150000"/>
              </a:lnSpc>
            </a:pPr>
            <a:r>
              <a:rPr lang="en-GB" sz="2400" b="1" dirty="0"/>
              <a:t>linked explicitly to the perceived demands of employers and to their assertion that future employees would need to become more ‘flexible’; and they [generic modes] assumed that becoming more ‘flexible’ was a demand that was common to a wide range of occupations, tasks and jobs. </a:t>
            </a:r>
          </a:p>
          <a:p>
            <a:pPr>
              <a:lnSpc>
                <a:spcPct val="150000"/>
              </a:lnSpc>
            </a:pPr>
            <a:r>
              <a:rPr lang="en-GB" sz="2400" b="1" dirty="0"/>
              <a:t>(Beck and Young 2005, 190)</a:t>
            </a:r>
          </a:p>
          <a:p>
            <a:pPr>
              <a:lnSpc>
                <a:spcPct val="150000"/>
              </a:lnSpc>
            </a:pPr>
            <a:endParaRPr lang="en-GB" sz="2400" b="1" dirty="0"/>
          </a:p>
        </p:txBody>
      </p:sp>
    </p:spTree>
    <p:extLst>
      <p:ext uri="{BB962C8B-B14F-4D97-AF65-F5344CB8AC3E}">
        <p14:creationId xmlns:p14="http://schemas.microsoft.com/office/powerpoint/2010/main" val="2633574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6</a:t>
            </a:fld>
            <a:endParaRPr lang="en-GB"/>
          </a:p>
        </p:txBody>
      </p:sp>
      <p:sp>
        <p:nvSpPr>
          <p:cNvPr id="3" name="TextBox 2"/>
          <p:cNvSpPr txBox="1"/>
          <p:nvPr/>
        </p:nvSpPr>
        <p:spPr>
          <a:xfrm>
            <a:off x="611560" y="1124744"/>
            <a:ext cx="7632848" cy="4467057"/>
          </a:xfrm>
          <a:prstGeom prst="rect">
            <a:avLst/>
          </a:prstGeom>
          <a:noFill/>
        </p:spPr>
        <p:txBody>
          <a:bodyPr wrap="square" rtlCol="0">
            <a:spAutoFit/>
          </a:bodyPr>
          <a:lstStyle/>
          <a:p>
            <a:pPr>
              <a:lnSpc>
                <a:spcPct val="150000"/>
              </a:lnSpc>
            </a:pPr>
            <a:r>
              <a:rPr lang="en-GB" sz="2400" b="1" dirty="0"/>
              <a:t>[</a:t>
            </a:r>
            <a:r>
              <a:rPr lang="en-GB" sz="2400" b="1" i="1" dirty="0" err="1"/>
              <a:t>Kompetenzen</a:t>
            </a:r>
            <a:r>
              <a:rPr lang="en-GB" sz="2400" b="1" dirty="0"/>
              <a:t>] is more than a bundle of skills, but is unified through a con­ception of agency which involves planning, control, co-ordination, self-monitoring and evaluation, as well as the performance of a variety of tasks requiring specific skills. It also includes the ability to appreciate the broader economic and civic implications of occupational action. (Winch 2012: 179)</a:t>
            </a:r>
          </a:p>
          <a:p>
            <a:pPr>
              <a:lnSpc>
                <a:spcPct val="150000"/>
              </a:lnSpc>
            </a:pPr>
            <a:endParaRPr lang="en-GB" sz="2400" b="1" dirty="0"/>
          </a:p>
        </p:txBody>
      </p:sp>
    </p:spTree>
    <p:extLst>
      <p:ext uri="{BB962C8B-B14F-4D97-AF65-F5344CB8AC3E}">
        <p14:creationId xmlns:p14="http://schemas.microsoft.com/office/powerpoint/2010/main" val="2497485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7</a:t>
            </a:fld>
            <a:endParaRPr lang="en-GB"/>
          </a:p>
        </p:txBody>
      </p:sp>
      <p:sp>
        <p:nvSpPr>
          <p:cNvPr id="3" name="TextBox 2"/>
          <p:cNvSpPr txBox="1"/>
          <p:nvPr/>
        </p:nvSpPr>
        <p:spPr>
          <a:xfrm>
            <a:off x="899592" y="1340768"/>
            <a:ext cx="7488832" cy="3139321"/>
          </a:xfrm>
          <a:prstGeom prst="rect">
            <a:avLst/>
          </a:prstGeom>
          <a:noFill/>
        </p:spPr>
        <p:txBody>
          <a:bodyPr wrap="square" rtlCol="0">
            <a:spAutoFit/>
          </a:bodyPr>
          <a:lstStyle/>
          <a:p>
            <a:pPr>
              <a:lnSpc>
                <a:spcPct val="150000"/>
              </a:lnSpc>
            </a:pPr>
            <a:r>
              <a:rPr lang="en-GB" sz="2400" b="1" dirty="0"/>
              <a:t>Vocationalism is now so deeply embedded in American higher education that it cannot be wished away and that reforms need to focus on ways to integrate vocational purposes with broader civic, intellectual, and moral goals. </a:t>
            </a:r>
          </a:p>
          <a:p>
            <a:pPr>
              <a:lnSpc>
                <a:spcPct val="150000"/>
              </a:lnSpc>
            </a:pPr>
            <a:r>
              <a:rPr lang="en-GB" sz="2400" b="1" dirty="0"/>
              <a:t>(Grubb and </a:t>
            </a:r>
            <a:r>
              <a:rPr lang="en-GB" sz="2400" b="1" dirty="0" err="1"/>
              <a:t>Lazerson</a:t>
            </a:r>
            <a:r>
              <a:rPr lang="en-GB" sz="2400" b="1" dirty="0"/>
              <a:t> 2005: 2)</a:t>
            </a:r>
          </a:p>
          <a:p>
            <a:endParaRPr lang="en-GB" dirty="0"/>
          </a:p>
        </p:txBody>
      </p:sp>
    </p:spTree>
    <p:extLst>
      <p:ext uri="{BB962C8B-B14F-4D97-AF65-F5344CB8AC3E}">
        <p14:creationId xmlns:p14="http://schemas.microsoft.com/office/powerpoint/2010/main" val="3765288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8</a:t>
            </a:fld>
            <a:endParaRPr lang="en-GB"/>
          </a:p>
        </p:txBody>
      </p:sp>
      <p:sp>
        <p:nvSpPr>
          <p:cNvPr id="3" name="TextBox 2"/>
          <p:cNvSpPr txBox="1"/>
          <p:nvPr/>
        </p:nvSpPr>
        <p:spPr>
          <a:xfrm>
            <a:off x="1115616" y="1484784"/>
            <a:ext cx="6912768" cy="3416320"/>
          </a:xfrm>
          <a:prstGeom prst="rect">
            <a:avLst/>
          </a:prstGeom>
          <a:noFill/>
        </p:spPr>
        <p:txBody>
          <a:bodyPr wrap="square" rtlCol="0">
            <a:spAutoFit/>
          </a:bodyPr>
          <a:lstStyle/>
          <a:p>
            <a:r>
              <a:rPr lang="en-GB" dirty="0"/>
              <a:t> </a:t>
            </a:r>
          </a:p>
          <a:p>
            <a:pPr marL="342900" lvl="0" indent="-342900">
              <a:lnSpc>
                <a:spcPct val="150000"/>
              </a:lnSpc>
              <a:buFont typeface="Arial" panose="020B0604020202020204" pitchFamily="34" charset="0"/>
              <a:buChar char="•"/>
            </a:pPr>
            <a:r>
              <a:rPr lang="en-GB" sz="2400" b="1" dirty="0"/>
              <a:t>Hollowing out of ‘middling’ jobs (Roberts, 2013)</a:t>
            </a:r>
          </a:p>
          <a:p>
            <a:pPr marL="342900" lvl="0" indent="-342900">
              <a:lnSpc>
                <a:spcPct val="150000"/>
              </a:lnSpc>
              <a:buFont typeface="Arial" panose="020B0604020202020204" pitchFamily="34" charset="0"/>
              <a:buChar char="•"/>
            </a:pPr>
            <a:r>
              <a:rPr lang="en-GB" sz="2400" b="1" dirty="0"/>
              <a:t>Digital Taylorism (Brown, Lauder, Ashton,2011)</a:t>
            </a:r>
          </a:p>
          <a:p>
            <a:pPr marL="342900" lvl="0" indent="-342900">
              <a:lnSpc>
                <a:spcPct val="150000"/>
              </a:lnSpc>
              <a:buFont typeface="Arial" panose="020B0604020202020204" pitchFamily="34" charset="0"/>
              <a:buChar char="•"/>
            </a:pPr>
            <a:r>
              <a:rPr lang="en-GB" sz="2400" b="1" dirty="0"/>
              <a:t>Precariousness (Standing, 2011)</a:t>
            </a:r>
          </a:p>
          <a:p>
            <a:pPr marL="342900" lvl="0" indent="-342900">
              <a:lnSpc>
                <a:spcPct val="150000"/>
              </a:lnSpc>
              <a:buFont typeface="Arial" panose="020B0604020202020204" pitchFamily="34" charset="0"/>
              <a:buChar char="•"/>
            </a:pPr>
            <a:r>
              <a:rPr lang="en-GB" sz="2400" b="1" dirty="0"/>
              <a:t>Polarisation of income and wealth (Dorling, 2011, 2014)</a:t>
            </a:r>
          </a:p>
          <a:p>
            <a:endParaRPr lang="en-GB" dirty="0"/>
          </a:p>
        </p:txBody>
      </p:sp>
    </p:spTree>
    <p:extLst>
      <p:ext uri="{BB962C8B-B14F-4D97-AF65-F5344CB8AC3E}">
        <p14:creationId xmlns:p14="http://schemas.microsoft.com/office/powerpoint/2010/main" val="2225817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9B117-3DA0-4CC4-9B7D-6C420FC2CD94}" type="slidenum">
              <a:rPr lang="en-GB" smtClean="0"/>
              <a:pPr/>
              <a:t>9</a:t>
            </a:fld>
            <a:endParaRPr lang="en-GB"/>
          </a:p>
        </p:txBody>
      </p:sp>
      <p:sp>
        <p:nvSpPr>
          <p:cNvPr id="3" name="TextBox 2"/>
          <p:cNvSpPr txBox="1"/>
          <p:nvPr/>
        </p:nvSpPr>
        <p:spPr>
          <a:xfrm>
            <a:off x="971600" y="1196752"/>
            <a:ext cx="7416824" cy="4247317"/>
          </a:xfrm>
          <a:prstGeom prst="rect">
            <a:avLst/>
          </a:prstGeom>
          <a:noFill/>
        </p:spPr>
        <p:txBody>
          <a:bodyPr wrap="square" rtlCol="0">
            <a:spAutoFit/>
          </a:bodyPr>
          <a:lstStyle/>
          <a:p>
            <a:pPr>
              <a:lnSpc>
                <a:spcPct val="150000"/>
              </a:lnSpc>
            </a:pPr>
            <a:r>
              <a:rPr lang="en-GB" sz="2400" b="1" dirty="0"/>
              <a:t>Education plays a key role in the perpetuation of the capital relation; this is the skeleton in capitalist education’s dank basement. It is just one of the many reasons why, in contemporary capitalist society, education assumes a grotesque and perverted form. It links the chains that bind our souls to capital. (Allman, et al, 2003, p149-150)</a:t>
            </a:r>
          </a:p>
          <a:p>
            <a:endParaRPr lang="en-GB" dirty="0"/>
          </a:p>
        </p:txBody>
      </p:sp>
    </p:spTree>
    <p:extLst>
      <p:ext uri="{BB962C8B-B14F-4D97-AF65-F5344CB8AC3E}">
        <p14:creationId xmlns:p14="http://schemas.microsoft.com/office/powerpoint/2010/main" val="744028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1077</TotalTime>
  <Words>538</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Higher Vocational Education: Critical Research Perspectives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Nadine</cp:lastModifiedBy>
  <cp:revision>8</cp:revision>
  <dcterms:created xsi:type="dcterms:W3CDTF">2016-06-14T16:59:05Z</dcterms:created>
  <dcterms:modified xsi:type="dcterms:W3CDTF">2016-09-09T08:28:12Z</dcterms:modified>
</cp:coreProperties>
</file>