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65" r:id="rId3"/>
    <p:sldId id="266" r:id="rId4"/>
    <p:sldId id="267" r:id="rId5"/>
    <p:sldId id="268" r:id="rId6"/>
    <p:sldId id="263" r:id="rId7"/>
    <p:sldId id="264" r:id="rId8"/>
    <p:sldId id="257" r:id="rId9"/>
    <p:sldId id="262" r:id="rId10"/>
    <p:sldId id="258" r:id="rId11"/>
  </p:sldIdLst>
  <p:sldSz cx="12192000" cy="6858000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B20"/>
    <a:srgbClr val="B6B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1"/>
    <p:restoredTop sz="91103" autoAdjust="0"/>
  </p:normalViewPr>
  <p:slideViewPr>
    <p:cSldViewPr snapToGrid="0" snapToObjects="1">
      <p:cViewPr varScale="1">
        <p:scale>
          <a:sx n="101" d="100"/>
          <a:sy n="101" d="100"/>
        </p:scale>
        <p:origin x="16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GB" sz="1800" b="1" dirty="0">
                <a:latin typeface="Arial Narrow" panose="020B0606020202030204" pitchFamily="34" charset="0"/>
              </a:rPr>
              <a:t>Entry</a:t>
            </a:r>
            <a:r>
              <a:rPr lang="en-GB" sz="1800" b="1" baseline="0" dirty="0">
                <a:latin typeface="Arial Narrow" panose="020B0606020202030204" pitchFamily="34" charset="0"/>
              </a:rPr>
              <a:t> Rates to Tertiary Education Type A and B Programmes: UK  </a:t>
            </a:r>
            <a:endParaRPr lang="en-GB" sz="1800" b="1" dirty="0"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UK Type A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'T_C3.2a'!$D$15:$P$15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'T_C3.2a'!$D$50:$P$50</c:f>
              <c:numCache>
                <c:formatCode>[=0]\ 0\ \ ;[&lt;0.5]\ \n.\ \ ;0\ \ ;@\ </c:formatCode>
                <c:ptCount val="13"/>
                <c:pt idx="0">
                  <c:v>47.12181470651818</c:v>
                </c:pt>
                <c:pt idx="1">
                  <c:v>46.22158171047051</c:v>
                </c:pt>
                <c:pt idx="2">
                  <c:v>47.702903115280584</c:v>
                </c:pt>
                <c:pt idx="3">
                  <c:v>47.694656362333774</c:v>
                </c:pt>
                <c:pt idx="4">
                  <c:v>52.323252139879841</c:v>
                </c:pt>
                <c:pt idx="5">
                  <c:v>51.4615085178919</c:v>
                </c:pt>
                <c:pt idx="6">
                  <c:v>57.244451657655702</c:v>
                </c:pt>
                <c:pt idx="7">
                  <c:v>55.380675477036299</c:v>
                </c:pt>
                <c:pt idx="8">
                  <c:v>57.157964204504701</c:v>
                </c:pt>
                <c:pt idx="9">
                  <c:v>60.539455439324598</c:v>
                </c:pt>
                <c:pt idx="10">
                  <c:v>63.080190200959997</c:v>
                </c:pt>
                <c:pt idx="11">
                  <c:v>63.989775233207297</c:v>
                </c:pt>
                <c:pt idx="12">
                  <c:v>67.438129011163795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9F-42BD-BEF8-9EC32FBB27A0}"/>
            </c:ext>
          </c:extLst>
        </c:ser>
        <c:ser>
          <c:idx val="1"/>
          <c:order val="1"/>
          <c:tx>
            <c:v>UK Type B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'T_C3.2a'!$D$15:$P$15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'T_C3.2a'!$R$50:$AD$50</c:f>
              <c:numCache>
                <c:formatCode>[=0]\ 0\ \ ;[&lt;0.5]\ \n.\ \ ;0\ \ ;@\ </c:formatCode>
                <c:ptCount val="13"/>
                <c:pt idx="0">
                  <c:v>28.816490237777273</c:v>
                </c:pt>
                <c:pt idx="1">
                  <c:v>29.562285129846899</c:v>
                </c:pt>
                <c:pt idx="2">
                  <c:v>27.287759189261699</c:v>
                </c:pt>
                <c:pt idx="3">
                  <c:v>29.909916889451544</c:v>
                </c:pt>
                <c:pt idx="4">
                  <c:v>28.075133319612352</c:v>
                </c:pt>
                <c:pt idx="5">
                  <c:v>27.755817112021301</c:v>
                </c:pt>
                <c:pt idx="6">
                  <c:v>28.7967911620736</c:v>
                </c:pt>
                <c:pt idx="7">
                  <c:v>29.9233563027916</c:v>
                </c:pt>
                <c:pt idx="8">
                  <c:v>30.2679182342799</c:v>
                </c:pt>
                <c:pt idx="9">
                  <c:v>30.652497989069499</c:v>
                </c:pt>
                <c:pt idx="10">
                  <c:v>26.248900627911599</c:v>
                </c:pt>
                <c:pt idx="11">
                  <c:v>23.295535691214202</c:v>
                </c:pt>
                <c:pt idx="12">
                  <c:v>19.744799706487498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9F-42BD-BEF8-9EC32FBB2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495552"/>
        <c:axId val="37497472"/>
      </c:lineChart>
      <c:catAx>
        <c:axId val="37495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7497472"/>
        <c:crosses val="autoZero"/>
        <c:auto val="1"/>
        <c:lblAlgn val="ctr"/>
        <c:lblOffset val="100"/>
        <c:noMultiLvlLbl val="0"/>
      </c:catAx>
      <c:valAx>
        <c:axId val="3749747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GB" sz="1400">
                    <a:latin typeface="Arial Narrow" panose="020B0606020202030204" pitchFamily="34" charset="0"/>
                  </a:rPr>
                  <a:t>Percentage</a:t>
                </a:r>
                <a:r>
                  <a:rPr lang="en-GB" sz="1400" baseline="0">
                    <a:latin typeface="Arial Narrow" panose="020B0606020202030204" pitchFamily="34" charset="0"/>
                  </a:rPr>
                  <a:t> of Age Cohort</a:t>
                </a:r>
                <a:endParaRPr lang="en-GB" sz="1400">
                  <a:latin typeface="Arial Narrow" panose="020B0606020202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[=0]\ 0\ \ ;[&lt;0.5]\ \n.\ \ ;0\ \ ;@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74955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GB" sz="1800" b="1" dirty="0">
                <a:latin typeface="Arial Narrow" panose="020B0606020202030204" pitchFamily="34" charset="0"/>
              </a:rPr>
              <a:t>Entry</a:t>
            </a:r>
            <a:r>
              <a:rPr lang="en-GB" sz="1800" b="1" baseline="0" dirty="0">
                <a:latin typeface="Arial Narrow" panose="020B0606020202030204" pitchFamily="34" charset="0"/>
              </a:rPr>
              <a:t> Rates to Tertiary Education Type A and B Programmes: OECD Average  </a:t>
            </a:r>
            <a:endParaRPr lang="en-GB" sz="1800" b="1" dirty="0"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v>OECD Ave Type A</c:v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'T_C3.2a'!$D$15:$P$15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'T_C3.2a'!$D$53:$P$53</c:f>
              <c:numCache>
                <c:formatCode>[=0]\ 0\ \ ;[&lt;0.5]\ \n.\ \ ;0\ \ ;@\ </c:formatCode>
                <c:ptCount val="13"/>
                <c:pt idx="0">
                  <c:v>47.563494300714872</c:v>
                </c:pt>
                <c:pt idx="1">
                  <c:v>49.054735710534061</c:v>
                </c:pt>
                <c:pt idx="2">
                  <c:v>51.374522725836137</c:v>
                </c:pt>
                <c:pt idx="3">
                  <c:v>53.198749360752238</c:v>
                </c:pt>
                <c:pt idx="4">
                  <c:v>53.209659888702383</c:v>
                </c:pt>
                <c:pt idx="5">
                  <c:v>53.562942032392449</c:v>
                </c:pt>
                <c:pt idx="6">
                  <c:v>54.649152263352498</c:v>
                </c:pt>
                <c:pt idx="7">
                  <c:v>54.786809861347912</c:v>
                </c:pt>
                <c:pt idx="8">
                  <c:v>55.489704513198859</c:v>
                </c:pt>
                <c:pt idx="9">
                  <c:v>57.901275937006673</c:v>
                </c:pt>
                <c:pt idx="10">
                  <c:v>61.973398840344309</c:v>
                </c:pt>
                <c:pt idx="11">
                  <c:v>58.968280355081241</c:v>
                </c:pt>
                <c:pt idx="12">
                  <c:v>58.340868885079715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2A-4DA4-B8A0-5AE94A5C63C3}"/>
            </c:ext>
          </c:extLst>
        </c:ser>
        <c:ser>
          <c:idx val="3"/>
          <c:order val="1"/>
          <c:tx>
            <c:v>OECD Ave Type B</c:v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'T_C3.2a'!$D$15:$P$15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'T_C3.2a'!$R$53:$AD$53</c:f>
              <c:numCache>
                <c:formatCode>[=0]\ 0\ \ ;[&lt;0.5]\ \n.\ \ ;0\ \ ;@\ </c:formatCode>
                <c:ptCount val="13"/>
                <c:pt idx="0">
                  <c:v>15.625168155951382</c:v>
                </c:pt>
                <c:pt idx="1">
                  <c:v>16.397281846218608</c:v>
                </c:pt>
                <c:pt idx="2">
                  <c:v>15.741165792223473</c:v>
                </c:pt>
                <c:pt idx="3">
                  <c:v>16.427927887803445</c:v>
                </c:pt>
                <c:pt idx="4">
                  <c:v>15.448714802914019</c:v>
                </c:pt>
                <c:pt idx="5">
                  <c:v>18.438612626296383</c:v>
                </c:pt>
                <c:pt idx="6">
                  <c:v>18.406497061226325</c:v>
                </c:pt>
                <c:pt idx="7">
                  <c:v>18.42715747552338</c:v>
                </c:pt>
                <c:pt idx="8">
                  <c:v>17.126789162469397</c:v>
                </c:pt>
                <c:pt idx="9">
                  <c:v>18.192448412662721</c:v>
                </c:pt>
                <c:pt idx="10">
                  <c:v>18.611038939365752</c:v>
                </c:pt>
                <c:pt idx="11">
                  <c:v>18.564430608071049</c:v>
                </c:pt>
                <c:pt idx="12">
                  <c:v>18.135613343081943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2A-4DA4-B8A0-5AE94A5C6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355904"/>
        <c:axId val="37357824"/>
      </c:lineChart>
      <c:catAx>
        <c:axId val="37355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7357824"/>
        <c:crosses val="autoZero"/>
        <c:auto val="1"/>
        <c:lblAlgn val="ctr"/>
        <c:lblOffset val="100"/>
        <c:noMultiLvlLbl val="0"/>
      </c:catAx>
      <c:valAx>
        <c:axId val="37357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GB" sz="1400">
                    <a:latin typeface="Arial Narrow" panose="020B0606020202030204" pitchFamily="34" charset="0"/>
                  </a:rPr>
                  <a:t>Percentage</a:t>
                </a:r>
                <a:r>
                  <a:rPr lang="en-GB" sz="1400" baseline="0">
                    <a:latin typeface="Arial Narrow" panose="020B0606020202030204" pitchFamily="34" charset="0"/>
                  </a:rPr>
                  <a:t> of Age Cohort</a:t>
                </a:r>
                <a:endParaRPr lang="en-GB" sz="1400">
                  <a:latin typeface="Arial Narrow" panose="020B0606020202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[=0]\ 0\ \ ;[&lt;0.5]\ \n.\ \ ;0\ \ ;@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73559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96254-B79C-49A3-81DE-403838AA31D1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9553A-83D8-4F1E-AA4D-4A6A2F588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167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Berthold Akzidenz Grotesk BE" charset="0"/>
                <a:ea typeface="Berthold Akzidenz Grotesk BE" charset="0"/>
                <a:cs typeface="Berthold Akzidenz Grotesk BE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Berthold Akzidenz Grotesk BE" charset="0"/>
                <a:ea typeface="Berthold Akzidenz Grotesk BE" charset="0"/>
                <a:cs typeface="Berthold Akzidenz Grotesk B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5" y="185268"/>
            <a:ext cx="2176451" cy="10800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6741037"/>
            <a:ext cx="12192000" cy="0"/>
          </a:xfrm>
          <a:prstGeom prst="line">
            <a:avLst/>
          </a:prstGeom>
          <a:ln w="244475">
            <a:solidFill>
              <a:srgbClr val="C10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500" y="5923387"/>
            <a:ext cx="2919241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0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1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2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23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4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5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8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0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1540" y="365125"/>
            <a:ext cx="98522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E0C68-1E22-3646-91FB-E2742E9C9609}" type="datetimeFigureOut">
              <a:rPr lang="en-US" smtClean="0"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F937-ACE1-864E-AA89-A6339BB49CD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5" y="185268"/>
            <a:ext cx="2176451" cy="10800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6741037"/>
            <a:ext cx="12192000" cy="0"/>
          </a:xfrm>
          <a:prstGeom prst="line">
            <a:avLst/>
          </a:prstGeom>
          <a:ln w="244475">
            <a:solidFill>
              <a:srgbClr val="C10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500" y="5923387"/>
            <a:ext cx="2919241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1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rthold Akzidenz Grotesk BE" charset="0"/>
          <a:ea typeface="Berthold Akzidenz Grotesk BE" charset="0"/>
          <a:cs typeface="Berthold Akzidenz Grotesk B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Berthold Akzidenz Grotesk BE" charset="0"/>
          <a:ea typeface="Berthold Akzidenz Grotesk BE" charset="0"/>
          <a:cs typeface="Berthold Akzidenz Grotesk BE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78542"/>
            <a:ext cx="9144000" cy="2468069"/>
          </a:xfrm>
        </p:spPr>
        <p:txBody>
          <a:bodyPr>
            <a:normAutofit fontScale="90000"/>
          </a:bodyPr>
          <a:lstStyle/>
          <a:p>
            <a:r>
              <a:rPr lang="en-GB" dirty="0"/>
              <a:t>Higher vocational education: a local-global space?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9699"/>
            <a:ext cx="9144000" cy="1179414"/>
          </a:xfrm>
        </p:spPr>
        <p:txBody>
          <a:bodyPr>
            <a:normAutofit/>
          </a:bodyPr>
          <a:lstStyle/>
          <a:p>
            <a:r>
              <a:rPr lang="en-GB" sz="3200" dirty="0"/>
              <a:t>Gareth Parry</a:t>
            </a:r>
          </a:p>
          <a:p>
            <a:r>
              <a:rPr lang="en-GB" sz="3200" dirty="0"/>
              <a:t>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1966528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Arrivals, arrivals [Policy]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77578"/>
            <a:ext cx="10515600" cy="4140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Peak bodies and regulatory architectures for:</a:t>
            </a:r>
          </a:p>
          <a:p>
            <a:pPr marL="0" indent="0">
              <a:buNone/>
            </a:pPr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public-private higher 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apprenticeships and technical education</a:t>
            </a:r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Wherein higher vocational education?</a:t>
            </a:r>
          </a:p>
        </p:txBody>
      </p:sp>
    </p:spTree>
    <p:extLst>
      <p:ext uri="{BB962C8B-B14F-4D97-AF65-F5344CB8AC3E}">
        <p14:creationId xmlns:p14="http://schemas.microsoft.com/office/powerpoint/2010/main" val="11527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to study?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sz="3200" dirty="0"/>
              <a:t>overlapping zones</a:t>
            </a:r>
          </a:p>
          <a:p>
            <a:r>
              <a:rPr lang="en-GB" sz="3200" dirty="0"/>
              <a:t>transdisciplinary fields</a:t>
            </a:r>
          </a:p>
          <a:p>
            <a:r>
              <a:rPr lang="en-GB" sz="3200" dirty="0"/>
              <a:t>plural pedagogies</a:t>
            </a:r>
          </a:p>
          <a:p>
            <a:r>
              <a:rPr lang="en-GB" sz="3200" dirty="0"/>
              <a:t>short/false memories</a:t>
            </a:r>
          </a:p>
        </p:txBody>
      </p:sp>
    </p:spTree>
    <p:extLst>
      <p:ext uri="{BB962C8B-B14F-4D97-AF65-F5344CB8AC3E}">
        <p14:creationId xmlns:p14="http://schemas.microsoft.com/office/powerpoint/2010/main" val="335667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4900" dirty="0"/>
              <a:t>Difficult to research?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77578"/>
            <a:ext cx="10515600" cy="41400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clumsy categories</a:t>
            </a:r>
          </a:p>
          <a:p>
            <a:r>
              <a:rPr lang="en-GB" sz="3200" dirty="0"/>
              <a:t>hidden histories</a:t>
            </a:r>
          </a:p>
          <a:p>
            <a:r>
              <a:rPr lang="en-GB" sz="3200" dirty="0"/>
              <a:t>unregulated markets</a:t>
            </a:r>
          </a:p>
          <a:p>
            <a:r>
              <a:rPr lang="en-GB" sz="3200" dirty="0"/>
              <a:t>local-global juxtapositions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88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GB" sz="32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200" dirty="0"/>
              <a:t>Three features:</a:t>
            </a:r>
          </a:p>
          <a:p>
            <a:pPr marL="0" indent="0">
              <a:lnSpc>
                <a:spcPct val="120000"/>
              </a:lnSpc>
              <a:buNone/>
            </a:pPr>
            <a:endParaRPr lang="en-GB" sz="3200" dirty="0"/>
          </a:p>
          <a:p>
            <a:pPr>
              <a:lnSpc>
                <a:spcPct val="100000"/>
              </a:lnSpc>
            </a:pPr>
            <a:r>
              <a:rPr lang="en-GB" sz="3200" dirty="0"/>
              <a:t>specificity</a:t>
            </a:r>
          </a:p>
          <a:p>
            <a:pPr>
              <a:lnSpc>
                <a:spcPct val="100000"/>
              </a:lnSpc>
            </a:pPr>
            <a:r>
              <a:rPr lang="en-GB" sz="3200" dirty="0"/>
              <a:t>heterogeneity</a:t>
            </a:r>
          </a:p>
          <a:p>
            <a:pPr>
              <a:lnSpc>
                <a:spcPct val="100000"/>
              </a:lnSpc>
            </a:pPr>
            <a:r>
              <a:rPr lang="en-GB" sz="3200" dirty="0"/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319180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Globalism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77578"/>
            <a:ext cx="10515600" cy="41400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Three movements:</a:t>
            </a:r>
          </a:p>
          <a:p>
            <a:pPr marL="0" indent="0">
              <a:buNone/>
            </a:pPr>
            <a:endParaRPr lang="en-GB" sz="32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sz="3200" dirty="0"/>
              <a:t>bachelor degrees: hegemony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sz="3200" dirty="0"/>
              <a:t>short-cycle programmes: eclipse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sz="3200" dirty="0"/>
              <a:t>dual qualifications: exit + transfer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GB" sz="3200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40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146696"/>
              </p:ext>
            </p:extLst>
          </p:nvPr>
        </p:nvGraphicFramePr>
        <p:xfrm>
          <a:off x="2388358" y="477673"/>
          <a:ext cx="9418007" cy="5213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174108"/>
              </p:ext>
            </p:extLst>
          </p:nvPr>
        </p:nvGraphicFramePr>
        <p:xfrm>
          <a:off x="2347413" y="395785"/>
          <a:ext cx="9116705" cy="5353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286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Arrivals, survivals [Research]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sz="3200" dirty="0"/>
              <a:t>BIS </a:t>
            </a:r>
            <a:r>
              <a:rPr lang="en-GB" sz="3200" i="1" dirty="0"/>
              <a:t>Centre for Vocational Education Research </a:t>
            </a:r>
            <a:r>
              <a:rPr lang="en-GB" sz="3200" dirty="0"/>
              <a:t>(CVER) 2015-18</a:t>
            </a:r>
          </a:p>
          <a:p>
            <a:r>
              <a:rPr lang="en-GB" sz="3200" dirty="0"/>
              <a:t>ESRC/HEFCE </a:t>
            </a:r>
            <a:r>
              <a:rPr lang="en-GB" sz="3200" i="1" dirty="0"/>
              <a:t>Centre for Global Higher Education </a:t>
            </a:r>
            <a:r>
              <a:rPr lang="en-GB" sz="3200" dirty="0"/>
              <a:t>(GGHE) 2016-20</a:t>
            </a:r>
          </a:p>
          <a:p>
            <a:endParaRPr lang="en-GB" sz="3200" dirty="0"/>
          </a:p>
          <a:p>
            <a:r>
              <a:rPr lang="en-GB" sz="3200" dirty="0"/>
              <a:t>SKOPE</a:t>
            </a:r>
          </a:p>
          <a:p>
            <a:r>
              <a:rPr lang="en-GB" sz="3200" dirty="0"/>
              <a:t>LLAKES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93520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Arrivals, departures [Practice]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>
              <a:lnSpc>
                <a:spcPct val="120000"/>
              </a:lnSpc>
            </a:pPr>
            <a:r>
              <a:rPr lang="en-GB" sz="3200" dirty="0"/>
              <a:t>AoC/HEFCE </a:t>
            </a:r>
            <a:r>
              <a:rPr lang="en-GB" sz="3200" i="1" dirty="0"/>
              <a:t>Enhancing College Higher Education and Scholarship and Student Learning </a:t>
            </a:r>
            <a:r>
              <a:rPr lang="en-GB" sz="3200" dirty="0"/>
              <a:t>2015-18</a:t>
            </a:r>
          </a:p>
          <a:p>
            <a:pPr marL="0" indent="0">
              <a:lnSpc>
                <a:spcPct val="120000"/>
              </a:lnSpc>
              <a:buNone/>
            </a:pPr>
            <a:endParaRPr lang="en-GB" sz="3200" dirty="0"/>
          </a:p>
          <a:p>
            <a:pPr>
              <a:lnSpc>
                <a:spcPct val="120000"/>
              </a:lnSpc>
            </a:pPr>
            <a:r>
              <a:rPr lang="en-GB" sz="3200" dirty="0"/>
              <a:t>CAVTL</a:t>
            </a:r>
          </a:p>
        </p:txBody>
      </p:sp>
    </p:spTree>
    <p:extLst>
      <p:ext uri="{BB962C8B-B14F-4D97-AF65-F5344CB8AC3E}">
        <p14:creationId xmlns:p14="http://schemas.microsoft.com/office/powerpoint/2010/main" val="577411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164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Berthold Akzidenz Grotesk BE</vt:lpstr>
      <vt:lpstr>Calibri</vt:lpstr>
      <vt:lpstr>Office Theme</vt:lpstr>
      <vt:lpstr>Higher vocational education: a local-global space?</vt:lpstr>
      <vt:lpstr>Important to study?</vt:lpstr>
      <vt:lpstr> Difficult to research? </vt:lpstr>
      <vt:lpstr>Localism</vt:lpstr>
      <vt:lpstr>Globalism </vt:lpstr>
      <vt:lpstr>PowerPoint Presentation</vt:lpstr>
      <vt:lpstr>PowerPoint Presentation</vt:lpstr>
      <vt:lpstr>Arrivals, survivals [Research]</vt:lpstr>
      <vt:lpstr>Arrivals, departures [Practice]</vt:lpstr>
      <vt:lpstr>Arrivals, arrivals [Policy]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Nadine</cp:lastModifiedBy>
  <cp:revision>59</cp:revision>
  <cp:lastPrinted>2016-09-06T20:08:26Z</cp:lastPrinted>
  <dcterms:created xsi:type="dcterms:W3CDTF">2016-05-20T14:30:39Z</dcterms:created>
  <dcterms:modified xsi:type="dcterms:W3CDTF">2016-09-29T13:24:40Z</dcterms:modified>
</cp:coreProperties>
</file>